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63" r:id="rId3"/>
    <p:sldId id="1650" r:id="rId4"/>
    <p:sldId id="1675" r:id="rId5"/>
    <p:sldId id="1670" r:id="rId6"/>
    <p:sldId id="1672" r:id="rId7"/>
    <p:sldId id="1659" r:id="rId8"/>
    <p:sldId id="1649" r:id="rId9"/>
    <p:sldId id="1674" r:id="rId10"/>
    <p:sldId id="1647" r:id="rId11"/>
    <p:sldId id="1669" r:id="rId12"/>
    <p:sldId id="1673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2895" autoAdjust="0"/>
  </p:normalViewPr>
  <p:slideViewPr>
    <p:cSldViewPr>
      <p:cViewPr varScale="1">
        <p:scale>
          <a:sx n="139" d="100"/>
          <a:sy n="139" d="100"/>
        </p:scale>
        <p:origin x="114" y="54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3" y="2225159"/>
            <a:ext cx="5267454" cy="2423016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Arifmetik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progressiya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dastlabki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n ta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hadining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yig‘indisi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507854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375-mashq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2 dan 98 gacha 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lgan 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barcha natural sonlar 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yig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indisini 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toping</a:t>
            </a:r>
            <a:r>
              <a:rPr lang="uz-Latn-UZ" sz="2400" i="1" dirty="0">
                <a:latin typeface="Arial" pitchFamily="34" charset="0"/>
                <a:cs typeface="Arial" pitchFamily="34" charset="0"/>
              </a:rPr>
              <a:t>.(98 ham yig‘indiga kiradi).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70508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37"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3027006"/>
                <a:ext cx="3600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006"/>
                <a:ext cx="3600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60221" y="4353078"/>
                <a:ext cx="280512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</a:rPr>
                  <a:t>Javob: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𝟒𝟖𝟎𝟎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21" y="4353078"/>
                <a:ext cx="2805128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3478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39952" y="3306069"/>
                <a:ext cx="3595280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𝟗𝟔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𝟒𝟖𝟎𝟎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06069"/>
                <a:ext cx="3595280" cy="7549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121" y="795132"/>
                <a:ext cx="9047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377-mashq.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pitchFamily="34" charset="0"/>
                      </a:rPr>
                      <m:t>1)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=−5,  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=0,5</m:t>
                    </m:r>
                  </m:oMath>
                </a14:m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o‘n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ikkita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795132"/>
                <a:ext cx="9047762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5512" b="-13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714496" y="156457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35135" y="1852744"/>
                <a:ext cx="32127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=−5,  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=0,5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5" y="1852744"/>
                <a:ext cx="3212729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563888" y="354021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21" y="3988545"/>
                <a:ext cx="36663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=10, 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99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3988545"/>
                <a:ext cx="3666375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82413" y="4003933"/>
                <a:ext cx="2955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13" y="4003933"/>
                <a:ext cx="295559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" y="2276435"/>
                <a:ext cx="9095880" cy="74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−10+11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∙0,5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∙12=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276435"/>
                <a:ext cx="9095880" cy="747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36853" y="3075806"/>
            <a:ext cx="9047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380-mashq.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xonali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natural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352243" y="4007331"/>
                <a:ext cx="28094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43" y="4007331"/>
                <a:ext cx="280947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55577" y="4557307"/>
                <a:ext cx="10081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557307"/>
                <a:ext cx="10081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0273" y="4456446"/>
                <a:ext cx="3127395" cy="601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𝟗𝟎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𝟗𝟗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𝟗𝟎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300" b="1" dirty="0" smtClean="0">
                    <a:solidFill>
                      <a:srgbClr val="FF0000"/>
                    </a:solidFill>
                  </a:rPr>
                  <a:t>4905</a:t>
                </a:r>
                <a:endParaRPr lang="ru-RU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73" y="4456446"/>
                <a:ext cx="3127395" cy="601831"/>
              </a:xfrm>
              <a:prstGeom prst="rect">
                <a:avLst/>
              </a:prstGeom>
              <a:blipFill rotWithShape="1">
                <a:blip r:embed="rId9"/>
                <a:stretch>
                  <a:fillRect r="-1754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8" grpId="0"/>
      <p:bldP spid="19" grpId="0"/>
      <p:bldP spid="25" grpId="0"/>
      <p:bldP spid="21" grpId="0"/>
      <p:bldP spid="26" grpId="0"/>
      <p:bldP spid="27" grpId="0"/>
      <p:bldP spid="2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57" y="768602"/>
            <a:ext cx="5939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385-mashq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Binobop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to‘sinlarni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saqlashda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ularni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rasmdagi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taxlaydilar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Agar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taxlamning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asosida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12 ta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turgan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taxlamda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nechta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to‘sin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34907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46781" r="15671" b="26609"/>
          <a:stretch/>
        </p:blipFill>
        <p:spPr bwMode="auto">
          <a:xfrm>
            <a:off x="6084168" y="896288"/>
            <a:ext cx="2856273" cy="16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23866" y="2804088"/>
                <a:ext cx="47361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=12,  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=−1,  </m:t>
                      </m:r>
                      <m:sSub>
                        <m:sSubPr>
                          <m:ctrlP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6" y="2804088"/>
                <a:ext cx="4736166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-11266" y="3867894"/>
                <a:ext cx="909588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12+1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∙12=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𝟕𝟖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3867894"/>
                <a:ext cx="9095880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2781" y="3264235"/>
                <a:ext cx="3172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81" y="3264235"/>
                <a:ext cx="317266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63888" y="3264235"/>
                <a:ext cx="3459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12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(−1)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264235"/>
                <a:ext cx="34597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308304" y="3263915"/>
                <a:ext cx="1175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263915"/>
                <a:ext cx="11751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3" grpId="0"/>
      <p:bldP spid="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mashqni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4263" y="152939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3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363-mashq.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25, 21, 17,  ….</m:t>
                    </m:r>
                  </m:oMath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  <a:blipFill rotWithShape="1">
                <a:blip r:embed="rId2"/>
                <a:stretch>
                  <a:fillRect l="-800" t="-1351" r="-1667" b="-9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7764" y="1923678"/>
                <a:ext cx="5810379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4" y="1923678"/>
                <a:ext cx="5810379" cy="517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" y="2467571"/>
                <a:ext cx="9155266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367-mashq.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2)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−4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uing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ayirmasini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67571"/>
                <a:ext cx="9155266" cy="815608"/>
              </a:xfrm>
              <a:prstGeom prst="rect">
                <a:avLst/>
              </a:prstGeom>
              <a:blipFill rotWithShape="1">
                <a:blip r:embed="rId4"/>
                <a:stretch>
                  <a:fillRect t="-5224" b="-15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625319" y="3283179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9511" y="3587356"/>
                <a:ext cx="2897588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(9−1)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1" y="3587356"/>
                <a:ext cx="2897588" cy="446276"/>
              </a:xfrm>
              <a:prstGeom prst="rect">
                <a:avLst/>
              </a:prstGeom>
              <a:blipFill rotWithShape="1"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0404" y="4102374"/>
                <a:ext cx="285805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4" y="4102374"/>
                <a:ext cx="2858050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759791" y="4013336"/>
                <a:ext cx="316835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1" y="4013336"/>
                <a:ext cx="3168352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682345" y="4475198"/>
                <a:ext cx="1448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45" y="4475198"/>
                <a:ext cx="144810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16175" y="4344187"/>
                <a:ext cx="206274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dirty="0" smtClean="0">
                    <a:solidFill>
                      <a:srgbClr val="002060"/>
                    </a:solidFill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75" y="4344187"/>
                <a:ext cx="2062744" cy="446276"/>
              </a:xfrm>
              <a:prstGeom prst="rect">
                <a:avLst/>
              </a:prstGeom>
              <a:blipFill rotWithShape="1">
                <a:blip r:embed="rId9"/>
                <a:stretch>
                  <a:fillRect l="-4438" t="-9589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12160" y="1921127"/>
                <a:ext cx="2927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21127"/>
                <a:ext cx="2927917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2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  <p:bldP spid="16" grpId="0"/>
      <p:bldP spid="17" grpId="0"/>
      <p:bldP spid="20" grpId="0"/>
      <p:bldP spid="21" grpId="0"/>
      <p:bldP spid="22" grpId="0"/>
      <p:bldP spid="2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3" y="797410"/>
            <a:ext cx="8964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1-masala.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barcha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natural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toping.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686" y="139757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7304" y="1859239"/>
                <a:ext cx="588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=1+2+3+4+…+99+100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4" y="1859239"/>
                <a:ext cx="58864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2313100"/>
                <a:ext cx="65344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=100+99+98+97+…+2+1.</m:t>
                      </m:r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13100"/>
                <a:ext cx="653447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40704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11686" y="2839581"/>
                <a:ext cx="61605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6" y="2839581"/>
                <a:ext cx="61605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2608063" y="3559997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100 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qo‘shiluvchi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3624593" y="1070886"/>
            <a:ext cx="340174" cy="463804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08869" y="4021662"/>
                <a:ext cx="48671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Shuning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𝟏𝟎𝟏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𝟏𝟎𝟎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9" y="4021662"/>
                <a:ext cx="486718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77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220072" y="4021662"/>
                <a:ext cx="3240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𝟏𝟎𝟏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𝟓𝟎𝟓𝟎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21662"/>
                <a:ext cx="324035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333" r="-752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7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608" y="843558"/>
                <a:ext cx="9012887" cy="1216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Endi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ixtiyoriy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…..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,….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qaraymiz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" y="843558"/>
                <a:ext cx="9012887" cy="1216551"/>
              </a:xfrm>
              <a:prstGeom prst="rect">
                <a:avLst/>
              </a:prstGeom>
              <a:blipFill rotWithShape="1">
                <a:blip r:embed="rId2"/>
                <a:stretch>
                  <a:fillRect l="-1083" t="-3500" b="-10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5558" y="2060109"/>
                <a:ext cx="9012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" y="2060109"/>
                <a:ext cx="901288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37724" y="2521774"/>
                <a:ext cx="5472608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24" y="2521774"/>
                <a:ext cx="547260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5558" y="3266063"/>
            <a:ext cx="901288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Arifmetik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progressiya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ta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hadining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quyidagiga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55776" y="4097060"/>
                <a:ext cx="4662264" cy="8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.         (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97060"/>
                <a:ext cx="4662264" cy="8721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712" y="781318"/>
                <a:ext cx="89772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usul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i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huddi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1-masaladagi </a:t>
                </a:r>
                <a:r>
                  <a:rPr lang="en-US" sz="2400" i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yozib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olamiz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" y="781318"/>
                <a:ext cx="89772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258754"/>
                <a:ext cx="88141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,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.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58754"/>
                <a:ext cx="88141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4281" y="1720419"/>
            <a:ext cx="8944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Arifmetik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progressiyaning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ta’rifiga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ko‘ra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tengliklarni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quyidagicha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yozish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117" y="2497108"/>
                <a:ext cx="896026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+…+(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,              (2)</a:t>
                </a:r>
                <a:endParaRPr lang="ru-RU" sz="22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+…+(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.             (3)</a:t>
                </a:r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" y="2497108"/>
                <a:ext cx="8960265" cy="938719"/>
              </a:xfrm>
              <a:prstGeom prst="rect">
                <a:avLst/>
              </a:prstGeom>
              <a:blipFill rotWithShape="1">
                <a:blip r:embed="rId4"/>
                <a:stretch>
                  <a:fillRect t="-3896"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3281746"/>
                <a:ext cx="6826688" cy="500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)+…+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81746"/>
                <a:ext cx="6826688" cy="500778"/>
              </a:xfrm>
              <a:prstGeom prst="rect">
                <a:avLst/>
              </a:prstGeom>
              <a:blipFill rotWithShape="1"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968102" y="3994810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100 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qo‘shiluvchi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3986115" y="1576224"/>
            <a:ext cx="340174" cy="4496997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01599" y="4456475"/>
                <a:ext cx="296786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99" y="4456475"/>
                <a:ext cx="2967864" cy="500778"/>
              </a:xfrm>
              <a:prstGeom prst="rect">
                <a:avLst/>
              </a:prstGeom>
              <a:blipFill rotWithShape="1"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40152" y="4057135"/>
                <a:ext cx="2925866" cy="90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57135"/>
                <a:ext cx="2925866" cy="900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11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65" y="843558"/>
            <a:ext cx="901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2-masala.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Dastalabki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n ta natural son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toping.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9315" y="1633461"/>
                <a:ext cx="35985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2,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3,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4,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5,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6,…,</m:t>
                      </m:r>
                      <m:r>
                        <a:rPr lang="en-US" sz="2400" i="1" dirty="0" smtClean="0">
                          <a:latin typeface="Cambria Math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5" y="1633461"/>
                <a:ext cx="35985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07904" y="128209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17296" y="2931790"/>
                <a:ext cx="5616624" cy="793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1+2+3+4+…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96" y="2931790"/>
                <a:ext cx="5616624" cy="7934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3820" y="3795886"/>
                <a:ext cx="8962533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3-masala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38+35+32+..+(−7) </m:t>
                    </m:r>
                  </m:oMath>
                </a14:m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yig‘indining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qo‘shiluvchilari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ketma-ket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yig‘indini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toping.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" y="3795886"/>
                <a:ext cx="8962533" cy="1138773"/>
              </a:xfrm>
              <a:prstGeom prst="rect">
                <a:avLst/>
              </a:prstGeom>
              <a:blipFill rotWithShape="1">
                <a:blip r:embed="rId4"/>
                <a:stretch>
                  <a:fillRect t="-3763" b="-10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5650" y="2095125"/>
                <a:ext cx="883887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ketligi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bo‘lgan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progressiyadir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" y="2095125"/>
                <a:ext cx="8838875" cy="938719"/>
              </a:xfrm>
              <a:prstGeom prst="rect">
                <a:avLst/>
              </a:prstGeom>
              <a:blipFill rotWithShape="1">
                <a:blip r:embed="rId5"/>
                <a:stretch>
                  <a:fillRect t="-3247" b="-5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16" y="778102"/>
            <a:ext cx="8948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3-masalaning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7690" y="1239767"/>
                <a:ext cx="4238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𝟑𝟖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0" y="1239767"/>
                <a:ext cx="423828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1699508"/>
                <a:ext cx="36820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99508"/>
                <a:ext cx="368200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591340" y="1241369"/>
                <a:ext cx="3383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−7=38+(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−1)(−3)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40" y="1241369"/>
                <a:ext cx="338323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595204" y="1704636"/>
                <a:ext cx="12212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4" y="1704636"/>
                <a:ext cx="122123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205809"/>
                <a:ext cx="3528392" cy="760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05809"/>
                <a:ext cx="3528392" cy="7607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33004" y="2186825"/>
                <a:ext cx="3418949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𝟑𝟖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𝟐𝟒𝟖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04" y="2186825"/>
                <a:ext cx="3418949" cy="7549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94803" y="2941775"/>
            <a:ext cx="8902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45885" y="3862507"/>
                <a:ext cx="48705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uz-Latn-UZ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𝟏𝟓𝟑</m:t>
                    </m:r>
                  </m:oMath>
                </a14:m>
                <a:r>
                  <a:rPr lang="uz-Latn-UZ" sz="2400" b="1" dirty="0" smtClean="0">
                    <a:solidFill>
                      <a:srgbClr val="002060"/>
                    </a:solidFill>
                  </a:rPr>
                  <a:t>.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85" y="3862507"/>
                <a:ext cx="487055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75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30469" y="3753231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1520" y="4324172"/>
                <a:ext cx="5724128" cy="776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3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3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24172"/>
                <a:ext cx="5724128" cy="7768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2" grpId="0"/>
      <p:bldP spid="4" grpId="0"/>
      <p:bldP spid="5" grpId="0"/>
      <p:bldP spid="10" grpId="0"/>
      <p:bldP spid="11" grpId="0"/>
      <p:bldP spid="12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Arifmetik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progressiya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dastlabki</a:t>
            </a:r>
            <a:r>
              <a:rPr lang="en-US" sz="2400" dirty="0">
                <a:solidFill>
                  <a:schemeClr val="bg1"/>
                </a:solidFill>
              </a:rPr>
              <a:t> n ta </a:t>
            </a:r>
            <a:r>
              <a:rPr lang="en-US" sz="2400" dirty="0" err="1">
                <a:solidFill>
                  <a:schemeClr val="bg1"/>
                </a:solidFill>
              </a:rPr>
              <a:t>hadining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54" y="759552"/>
            <a:ext cx="903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Berilganlardan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noma’lum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nisbatan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tenglama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qilamiz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99792" y="1550872"/>
                <a:ext cx="3586366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𝟏𝟓𝟑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+(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50872"/>
                <a:ext cx="3586366" cy="7934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327151"/>
                <a:ext cx="3960440" cy="914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2400" i="1" smtClean="0">
                          <a:latin typeface="Cambria Math"/>
                        </a:rPr>
                        <m:t>306=2∙</m:t>
                      </m:r>
                      <m:r>
                        <a:rPr lang="uz-Latn-UZ" sz="2400" i="1" smtClean="0">
                          <a:latin typeface="Cambria Math"/>
                        </a:rPr>
                        <m:t>𝑛</m:t>
                      </m:r>
                      <m:r>
                        <a:rPr lang="uz-Latn-UZ" sz="240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  <m:r>
                            <a:rPr lang="uz-Latn-UZ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uz-Latn-UZ" sz="2400" i="1">
                          <a:latin typeface="Cambria Math"/>
                        </a:rPr>
                        <m:t>∙</m:t>
                      </m:r>
                      <m:r>
                        <a:rPr lang="uz-Latn-UZ" sz="2400" i="1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z-Latn-UZ" sz="2400" i="1">
                          <a:latin typeface="Cambria Math"/>
                        </a:rPr>
                        <m:t>+</m:t>
                      </m:r>
                      <m:r>
                        <a:rPr lang="uz-Latn-UZ" sz="2400" i="1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uz-Latn-UZ" sz="2400" i="1">
                          <a:latin typeface="Cambria Math"/>
                        </a:rPr>
                        <m:t>30</m:t>
                      </m:r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  <m:r>
                        <a:rPr lang="uz-Latn-UZ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27151"/>
                <a:ext cx="3960440" cy="914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45633" y="2327151"/>
                <a:ext cx="5296136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uz-Latn-UZ" sz="24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uz-Latn-U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i="1">
                              <a:latin typeface="Cambria Math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2400" i="1">
                                  <a:latin typeface="Cambria Math"/>
                                </a:rPr>
                                <m:t>1+1224</m:t>
                              </m:r>
                            </m:e>
                          </m:rad>
                        </m:num>
                        <m:den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i="1">
                              <a:latin typeface="Cambria Math"/>
                            </a:rPr>
                            <m:t>−1±35</m:t>
                          </m:r>
                        </m:num>
                        <m:den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33" y="2327151"/>
                <a:ext cx="5296136" cy="8638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46570" y="3242017"/>
                <a:ext cx="3061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𝟏𝟖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𝟏𝟕</m:t>
                    </m:r>
                  </m:oMath>
                </a14:m>
                <a:r>
                  <a:rPr lang="uz-Latn-UZ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570" y="3242017"/>
                <a:ext cx="306186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211" r="-2187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6531" y="3893810"/>
                <a:ext cx="7992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Qo‘shiluvchilar soni manfiy emas shuning uchun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uz-Latn-U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𝟏𝟕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1" y="3893810"/>
                <a:ext cx="799288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43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774211"/>
                <a:ext cx="90261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374-mashq.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1)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𝟒𝟎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774211"/>
                <a:ext cx="9026199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563888" y="203806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9216" y="3189548"/>
                <a:ext cx="3484672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𝟓𝟐𝟓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" y="3189548"/>
                <a:ext cx="3484672" cy="7549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124" y="2499730"/>
                <a:ext cx="45630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70C0"/>
                          </a:solidFill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" y="2499730"/>
                <a:ext cx="456302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01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067944" y="2499731"/>
                <a:ext cx="4853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/>
                        </a:rPr>
                        <m:t>3)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99731"/>
                <a:ext cx="485396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51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11960" y="3189548"/>
                <a:ext cx="3923895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𝟐𝟎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𝟒𝟏𝟎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189548"/>
                <a:ext cx="3923895" cy="7549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19163</TotalTime>
  <Words>460</Words>
  <Application>Microsoft Office PowerPoint</Application>
  <PresentationFormat>Экран (16:9)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1528</cp:revision>
  <dcterms:created xsi:type="dcterms:W3CDTF">2020-04-09T07:32:19Z</dcterms:created>
  <dcterms:modified xsi:type="dcterms:W3CDTF">2021-01-29T13:54:01Z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