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1381" r:id="rId2"/>
    <p:sldId id="1663" r:id="rId3"/>
    <p:sldId id="1650" r:id="rId4"/>
    <p:sldId id="1675" r:id="rId5"/>
    <p:sldId id="1670" r:id="rId6"/>
    <p:sldId id="1672" r:id="rId7"/>
    <p:sldId id="1659" r:id="rId8"/>
    <p:sldId id="1649" r:id="rId9"/>
    <p:sldId id="1674" r:id="rId10"/>
    <p:sldId id="1647" r:id="rId11"/>
    <p:sldId id="1669" r:id="rId12"/>
    <p:sldId id="1673" r:id="rId13"/>
    <p:sldId id="1639" r:id="rId14"/>
  </p:sldIdLst>
  <p:sldSz cx="9144000" cy="5143500" type="screen16x9"/>
  <p:notesSz cx="5765800" cy="3244850"/>
  <p:custDataLst>
    <p:tags r:id="rId16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00" autoAdjust="0"/>
    <p:restoredTop sz="92895" autoAdjust="0"/>
  </p:normalViewPr>
  <p:slideViewPr>
    <p:cSldViewPr>
      <p:cViewPr varScale="1">
        <p:scale>
          <a:sx n="139" d="100"/>
          <a:sy n="139" d="100"/>
        </p:scale>
        <p:origin x="114" y="540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8" d="100"/>
          <a:sy n="158" d="100"/>
        </p:scale>
        <p:origin x="-1176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-13108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88723" y="2225159"/>
            <a:ext cx="5267454" cy="2423016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36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Arifmetik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progressiya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dastlabki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n ta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hadining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yig‘indisi</a:t>
            </a:r>
            <a:endParaRPr lang="en-US"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29724" y="2355726"/>
            <a:ext cx="411047" cy="8640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98951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19" y="2427733"/>
            <a:ext cx="2706973" cy="22204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29724" y="3507854"/>
            <a:ext cx="411047" cy="8640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9923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505" y="843558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375-mashq</a:t>
            </a:r>
            <a:r>
              <a:rPr lang="en-US" sz="24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2400" dirty="0">
                <a:latin typeface="Arial" pitchFamily="34" charset="0"/>
                <a:cs typeface="Arial" pitchFamily="34" charset="0"/>
              </a:rPr>
              <a:t>2 dan 98 gacha </a:t>
            </a:r>
            <a:r>
              <a:rPr lang="uz-Latn-UZ" sz="2400" dirty="0" smtClean="0">
                <a:latin typeface="Arial" pitchFamily="34" charset="0"/>
                <a:cs typeface="Arial" pitchFamily="34" charset="0"/>
              </a:rPr>
              <a:t>bo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2400" dirty="0" smtClean="0">
                <a:latin typeface="Arial" pitchFamily="34" charset="0"/>
                <a:cs typeface="Arial" pitchFamily="34" charset="0"/>
              </a:rPr>
              <a:t>lgan </a:t>
            </a:r>
            <a:r>
              <a:rPr lang="uz-Latn-UZ" sz="2400" dirty="0">
                <a:latin typeface="Arial" pitchFamily="34" charset="0"/>
                <a:cs typeface="Arial" pitchFamily="34" charset="0"/>
              </a:rPr>
              <a:t>barcha natural sonlar </a:t>
            </a:r>
            <a:r>
              <a:rPr lang="uz-Latn-UZ" sz="2400" dirty="0" smtClean="0">
                <a:latin typeface="Arial" pitchFamily="34" charset="0"/>
                <a:cs typeface="Arial" pitchFamily="34" charset="0"/>
              </a:rPr>
              <a:t>yig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2400" dirty="0" smtClean="0">
                <a:latin typeface="Arial" pitchFamily="34" charset="0"/>
                <a:cs typeface="Arial" pitchFamily="34" charset="0"/>
              </a:rPr>
              <a:t>indisini </a:t>
            </a:r>
            <a:r>
              <a:rPr lang="uz-Latn-UZ" sz="2400" dirty="0">
                <a:latin typeface="Arial" pitchFamily="34" charset="0"/>
                <a:cs typeface="Arial" pitchFamily="34" charset="0"/>
              </a:rPr>
              <a:t>toping</a:t>
            </a:r>
            <a:r>
              <a:rPr lang="uz-Latn-UZ" sz="2400" i="1" dirty="0">
                <a:latin typeface="Arial" pitchFamily="34" charset="0"/>
                <a:cs typeface="Arial" pitchFamily="34" charset="0"/>
              </a:rPr>
              <a:t>.(98 ham yig‘indiga kiradi).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35896" y="1705080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15035" y="2166745"/>
                <a:ext cx="882146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0" smtClean="0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𝟗𝟖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r>
                      <a:rPr lang="en-US" sz="2400" b="1" i="1" dirty="0" smtClean="0">
                        <a:latin typeface="Cambria Math"/>
                        <a:cs typeface="Arial" pitchFamily="34" charset="0"/>
                      </a:rPr>
                      <m:t>  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𝒅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bo‘lgani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0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formulaga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: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035" y="2166745"/>
                <a:ext cx="8821461" cy="830997"/>
              </a:xfrm>
              <a:prstGeom prst="rect">
                <a:avLst/>
              </a:prstGeom>
              <a:blipFill rotWithShape="1">
                <a:blip r:embed="rId2"/>
                <a:stretch>
                  <a:fillRect l="-1037" t="-5109" b="-160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95536" y="3027006"/>
                <a:ext cx="3600400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𝟗𝟖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2400" b="1" i="1" dirty="0" smtClean="0">
                  <a:solidFill>
                    <a:srgbClr val="002060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𝟗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𝟖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2400" b="1" i="1" dirty="0" smtClean="0">
                  <a:solidFill>
                    <a:srgbClr val="002060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𝟗𝟖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</m:oMath>
                  </m:oMathPara>
                </a14:m>
                <a:endParaRPr lang="en-US" sz="2400" b="1" i="1" dirty="0" smtClean="0">
                  <a:solidFill>
                    <a:srgbClr val="002060"/>
                  </a:solidFill>
                  <a:latin typeface="Cambria Math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𝟗𝟔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027006"/>
                <a:ext cx="3600400" cy="156966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260221" y="4353078"/>
                <a:ext cx="2805128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600" b="1" dirty="0" smtClean="0">
                    <a:solidFill>
                      <a:srgbClr val="002060"/>
                    </a:solidFill>
                  </a:rPr>
                  <a:t>Javob: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𝟗𝟔</m:t>
                        </m:r>
                      </m:sub>
                    </m:sSub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𝟒𝟖𝟎𝟎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0221" y="4353078"/>
                <a:ext cx="2805128" cy="492443"/>
              </a:xfrm>
              <a:prstGeom prst="rect">
                <a:avLst/>
              </a:prstGeom>
              <a:blipFill rotWithShape="1">
                <a:blip r:embed="rId4"/>
                <a:stretch>
                  <a:fillRect l="-3478" t="-9877" b="-308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139952" y="3306069"/>
                <a:ext cx="3595280" cy="7549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3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3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𝟗𝟔</m:t>
                          </m:r>
                        </m:sub>
                      </m:sSub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3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3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𝟗</m:t>
                          </m:r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𝟖</m:t>
                          </m:r>
                          <m:r>
                            <a:rPr lang="en-US" sz="23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3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𝟗𝟔</m:t>
                      </m:r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</a:rPr>
                        <m:t>𝟒𝟖𝟎𝟎</m:t>
                      </m:r>
                    </m:oMath>
                  </m:oMathPara>
                </a14:m>
                <a:endParaRPr lang="ru-RU" sz="23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3306069"/>
                <a:ext cx="3595280" cy="75495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4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9068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8121" y="795132"/>
                <a:ext cx="9047762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377-mashq. 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Arifmetik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progressiyada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: </a:t>
                </a:r>
              </a:p>
              <a:p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cs typeface="Arial" pitchFamily="34" charset="0"/>
                      </a:rPr>
                      <m:t>1)</m:t>
                    </m:r>
                    <m:r>
                      <a:rPr lang="en-US" sz="2000" b="0" i="1" smtClean="0">
                        <a:latin typeface="Cambria Math"/>
                        <a:cs typeface="Arial" pitchFamily="34" charset="0"/>
                      </a:rPr>
                      <m:t> </m:t>
                    </m:r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/>
                            <a:cs typeface="Arial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/>
                        <a:cs typeface="Arial" pitchFamily="34" charset="0"/>
                      </a:rPr>
                      <m:t>=−5,  </m:t>
                    </m:r>
                    <m:r>
                      <a:rPr lang="en-US" sz="2000" b="0" i="1" smtClean="0">
                        <a:latin typeface="Cambria Math"/>
                        <a:cs typeface="Arial" pitchFamily="34" charset="0"/>
                      </a:rPr>
                      <m:t>𝑑</m:t>
                    </m:r>
                    <m:r>
                      <a:rPr lang="en-US" sz="2000" b="0" i="1" smtClean="0">
                        <a:latin typeface="Cambria Math"/>
                        <a:cs typeface="Arial" pitchFamily="34" charset="0"/>
                      </a:rPr>
                      <m:t>=0,5</m:t>
                    </m:r>
                  </m:oMath>
                </a14:m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uning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dastlabki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o‘n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ikkita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hadi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yig‘indisini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0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1" y="795132"/>
                <a:ext cx="9047762" cy="769441"/>
              </a:xfrm>
              <a:prstGeom prst="rect">
                <a:avLst/>
              </a:prstGeom>
              <a:blipFill rotWithShape="1">
                <a:blip r:embed="rId2"/>
                <a:stretch>
                  <a:fillRect t="-5512" b="-133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3714496" y="1564573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35135" y="1852744"/>
                <a:ext cx="321272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1) </m:t>
                      </m:r>
                      <m:sSub>
                        <m:sSubPr>
                          <m:ctrlPr>
                            <a:rPr lang="en-US" sz="22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𝑎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=−5,  </m:t>
                      </m:r>
                      <m:r>
                        <a:rPr lang="en-US" sz="2200" b="0" i="1" dirty="0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𝑑</m:t>
                      </m:r>
                      <m:r>
                        <a:rPr lang="en-US" sz="2200" b="0" i="1" dirty="0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=0,5</m:t>
                      </m:r>
                    </m:oMath>
                  </m:oMathPara>
                </a14:m>
                <a:endParaRPr lang="ru-RU" sz="2200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135" y="1852744"/>
                <a:ext cx="3212729" cy="430887"/>
              </a:xfrm>
              <a:prstGeom prst="rect">
                <a:avLst/>
              </a:prstGeom>
              <a:blipFill rotWithShape="1">
                <a:blip r:embed="rId3"/>
                <a:stretch>
                  <a:fillRect b="-183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3563888" y="3540217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48121" y="3988545"/>
                <a:ext cx="3666375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=10,  </m:t>
                    </m:r>
                    <m:sSub>
                      <m:sSubPr>
                        <m:ctrlPr>
                          <a:rPr lang="en-US" sz="2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𝑛</m:t>
                        </m:r>
                      </m:sub>
                    </m:sSub>
                    <m:r>
                      <a:rPr lang="en-US" sz="2200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99</m:t>
                    </m:r>
                    <m:r>
                      <a:rPr lang="en-US" sz="2200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22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𝑑</m:t>
                    </m:r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=1</m:t>
                    </m:r>
                  </m:oMath>
                </a14:m>
                <a:r>
                  <a:rPr lang="en-US" sz="22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2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1" y="3988545"/>
                <a:ext cx="3666375" cy="430887"/>
              </a:xfrm>
              <a:prstGeom prst="rect">
                <a:avLst/>
              </a:prstGeom>
              <a:blipFill rotWithShape="1">
                <a:blip r:embed="rId4"/>
                <a:stretch>
                  <a:fillRect b="-14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3582413" y="4003933"/>
                <a:ext cx="295559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000" b="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000" b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000" b="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1 </m:t>
                          </m:r>
                        </m:sub>
                      </m:sSub>
                      <m:r>
                        <a:rPr lang="en-US" sz="2000" b="0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2000" b="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en-US" sz="2000" b="0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0" i="1">
                          <a:solidFill>
                            <a:srgbClr val="002060"/>
                          </a:solidFill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ru-RU" sz="2200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2413" y="4003933"/>
                <a:ext cx="2955590" cy="400110"/>
              </a:xfrm>
              <a:prstGeom prst="rect">
                <a:avLst/>
              </a:prstGeom>
              <a:blipFill rotWithShape="1">
                <a:blip r:embed="rId5"/>
                <a:stretch>
                  <a:fillRect b="-30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3" y="2276435"/>
                <a:ext cx="9095880" cy="7471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2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200" b="0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2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2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200" b="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2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200" b="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200" b="0" i="1">
                          <a:solidFill>
                            <a:srgbClr val="7030A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200" b="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2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200" b="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2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200" b="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ru-RU" sz="22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2200" b="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200" b="0" i="1">
                          <a:solidFill>
                            <a:srgbClr val="7030A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200" b="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−10+11</m:t>
                          </m:r>
                          <m:r>
                            <a:rPr lang="en-US" sz="22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∙0,5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∙12=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𝟐𝟕</m:t>
                      </m:r>
                    </m:oMath>
                  </m:oMathPara>
                </a14:m>
                <a:endParaRPr lang="ru-RU" sz="22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" y="2276435"/>
                <a:ext cx="9095880" cy="74719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Прямоугольник 25"/>
          <p:cNvSpPr/>
          <p:nvPr/>
        </p:nvSpPr>
        <p:spPr>
          <a:xfrm>
            <a:off x="36853" y="3075806"/>
            <a:ext cx="90477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380-mashq.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Barcha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xonali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natural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yig‘indisini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6352243" y="4007331"/>
                <a:ext cx="280947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9</m:t>
                      </m:r>
                      <m:r>
                        <a:rPr lang="en-US" sz="20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9</m:t>
                      </m:r>
                      <m:r>
                        <a:rPr lang="en-US" sz="2000" b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1</m:t>
                      </m:r>
                      <m:r>
                        <a:rPr lang="en-US" sz="20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0</m:t>
                      </m:r>
                      <m:r>
                        <a:rPr lang="en-US" sz="2000" b="0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2000" b="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en-US" sz="2000" b="0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ru-RU" sz="2200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2243" y="4007331"/>
                <a:ext cx="2809470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755577" y="4557307"/>
                <a:ext cx="100811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0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90</m:t>
                      </m:r>
                    </m:oMath>
                  </m:oMathPara>
                </a14:m>
                <a:endParaRPr lang="ru-RU" sz="2200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7" y="4557307"/>
                <a:ext cx="1008112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440273" y="4456446"/>
                <a:ext cx="3127395" cy="6018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3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𝟗𝟎</m:t>
                        </m:r>
                      </m:sub>
                    </m:sSub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𝟏𝟎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𝟗𝟗</m:t>
                        </m:r>
                      </m:num>
                      <m:den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𝟗𝟎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sz="2300" b="1" dirty="0" smtClean="0">
                    <a:solidFill>
                      <a:srgbClr val="FF0000"/>
                    </a:solidFill>
                  </a:rPr>
                  <a:t>4905</a:t>
                </a:r>
                <a:endParaRPr lang="ru-RU" sz="23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0273" y="4456446"/>
                <a:ext cx="3127395" cy="601831"/>
              </a:xfrm>
              <a:prstGeom prst="rect">
                <a:avLst/>
              </a:prstGeom>
              <a:blipFill rotWithShape="1">
                <a:blip r:embed="rId9"/>
                <a:stretch>
                  <a:fillRect r="-1754" b="-101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909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9" grpId="0"/>
      <p:bldP spid="18" grpId="0"/>
      <p:bldP spid="19" grpId="0"/>
      <p:bldP spid="25" grpId="0"/>
      <p:bldP spid="21" grpId="0"/>
      <p:bldP spid="26" grpId="0"/>
      <p:bldP spid="27" grpId="0"/>
      <p:bldP spid="28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2857" y="768602"/>
            <a:ext cx="593930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385-mashq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  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Binobop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to‘sinlarni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saqlashda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ularni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rasmdagi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kabi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taxlaydilar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. Agar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taxlamning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asosida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12 ta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to‘sin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turgan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taxlamda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nechta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to‘sin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07904" y="2349075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9" t="46781" r="15671" b="26609"/>
          <a:stretch/>
        </p:blipFill>
        <p:spPr bwMode="auto">
          <a:xfrm>
            <a:off x="6084168" y="896288"/>
            <a:ext cx="2856273" cy="1683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23866" y="2804088"/>
                <a:ext cx="473616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1) </m:t>
                      </m:r>
                      <m:sSub>
                        <m:sSubPr>
                          <m:ctrlPr>
                            <a:rPr lang="en-US" sz="22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𝑎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=12,  </m:t>
                      </m:r>
                      <m:r>
                        <a:rPr lang="en-US" sz="2200" b="0" i="1" dirty="0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𝑑</m:t>
                      </m:r>
                      <m:r>
                        <a:rPr lang="en-US" sz="2200" b="0" i="1" dirty="0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=−1,  </m:t>
                      </m:r>
                      <m:sSub>
                        <m:sSubPr>
                          <m:ctrlPr>
                            <a:rPr lang="en-US" sz="2200" b="0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200" b="0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𝑎</m:t>
                          </m:r>
                        </m:e>
                        <m:sub>
                          <m:r>
                            <a:rPr lang="en-US" sz="2200" b="0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dirty="0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=1</m:t>
                      </m:r>
                    </m:oMath>
                  </m:oMathPara>
                </a14:m>
                <a:endParaRPr lang="ru-RU" sz="2200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866" y="2804088"/>
                <a:ext cx="4736166" cy="430887"/>
              </a:xfrm>
              <a:prstGeom prst="rect">
                <a:avLst/>
              </a:prstGeom>
              <a:blipFill rotWithShape="1">
                <a:blip r:embed="rId3"/>
                <a:stretch>
                  <a:fillRect b="-183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-11266" y="3867894"/>
                <a:ext cx="9095880" cy="7261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2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200" b="0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2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2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200" b="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2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200" b="0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200" b="0" i="1">
                          <a:solidFill>
                            <a:srgbClr val="7030A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200" b="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12+1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∙12=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𝟕𝟖</m:t>
                      </m:r>
                    </m:oMath>
                  </m:oMathPara>
                </a14:m>
                <a:endParaRPr lang="ru-RU" sz="22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266" y="3867894"/>
                <a:ext cx="9095880" cy="72616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22781" y="3264235"/>
                <a:ext cx="317266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781" y="3264235"/>
                <a:ext cx="3172663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563888" y="3264235"/>
                <a:ext cx="345973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1</m:t>
                      </m:r>
                      <m:r>
                        <a:rPr lang="en-US" sz="2400" b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12</m:t>
                      </m:r>
                      <m:r>
                        <a:rPr lang="en-US" sz="2400" b="0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2400" b="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en-US" sz="2400" b="0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(−1)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3264235"/>
                <a:ext cx="3459730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7308304" y="3263915"/>
                <a:ext cx="117519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=12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304" y="3263915"/>
                <a:ext cx="1175194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142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9" grpId="0"/>
      <p:bldP spid="23" grpId="0"/>
      <p:bldP spid="3" grpId="0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73536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600" b="1" kern="0" dirty="0" err="1"/>
              <a:t>Mustaqil</a:t>
            </a:r>
            <a:r>
              <a:rPr lang="en-US" sz="3600" b="1" kern="0" dirty="0"/>
              <a:t> </a:t>
            </a:r>
            <a:r>
              <a:rPr lang="en-US" sz="3600" b="1" kern="0" dirty="0" err="1" smtClean="0"/>
              <a:t>bajarish</a:t>
            </a:r>
            <a:r>
              <a:rPr lang="en-US" sz="3600" b="1" kern="0" dirty="0" smtClean="0"/>
              <a:t> </a:t>
            </a:r>
            <a:r>
              <a:rPr lang="en-US" sz="3600" b="1" kern="0" dirty="0" err="1"/>
              <a:t>uchun</a:t>
            </a:r>
            <a:r>
              <a:rPr lang="en-US" sz="3600" b="1" kern="0" dirty="0"/>
              <a:t> </a:t>
            </a:r>
            <a:r>
              <a:rPr lang="en-US" sz="3600" b="1" kern="0" dirty="0" err="1"/>
              <a:t>topshiriqlar</a:t>
            </a:r>
            <a:endParaRPr lang="ru-RU" sz="36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9108" y="987574"/>
            <a:ext cx="8568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160-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sahifasidagi 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376-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mashq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161-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sahifasidagi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382-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mashqni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54263" y="1529390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-3" y="753876"/>
                <a:ext cx="9143997" cy="9027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23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363-mashq.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Arifmetik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latin typeface="Cambria Math"/>
                        <a:cs typeface="Arial" pitchFamily="34" charset="0"/>
                      </a:rPr>
                      <m:t>𝑛</m:t>
                    </m:r>
                    <m:r>
                      <a:rPr lang="en-US" sz="2300" i="1" dirty="0" smtClean="0">
                        <a:latin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hadining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formulasi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yozing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srgbClr val="002060"/>
                        </a:solidFill>
                        <a:latin typeface="Cambria Math"/>
                      </a:rPr>
                      <m:t>2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) 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25, 21, 17,  ….</m:t>
                    </m:r>
                  </m:oMath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" y="753876"/>
                <a:ext cx="9143997" cy="902748"/>
              </a:xfrm>
              <a:prstGeom prst="rect">
                <a:avLst/>
              </a:prstGeom>
              <a:blipFill rotWithShape="1">
                <a:blip r:embed="rId2"/>
                <a:stretch>
                  <a:fillRect l="-800" t="-1351" r="-1667" b="-94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17764" y="1923678"/>
                <a:ext cx="5810379" cy="5170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2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2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𝟐𝟓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,  </m:t>
                      </m:r>
                      <m:sSub>
                        <m:sSubPr>
                          <m:ctrlP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 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𝟐𝟏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,  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𝒅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𝟐𝟏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𝟐𝟓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200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64" y="1923678"/>
                <a:ext cx="5810379" cy="5170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" y="2467571"/>
                <a:ext cx="9155266" cy="8156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367-mashq. 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Agar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arifmetik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progressiyada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srgbClr val="002060"/>
                        </a:solidFill>
                        <a:latin typeface="Cambria Math"/>
                      </a:rPr>
                      <m:t>2)</m:t>
                    </m:r>
                    <m:sSub>
                      <m:sSubPr>
                        <m:ctrlPr>
                          <a:rPr lang="en-US" sz="23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−4</m:t>
                    </m:r>
                  </m:oMath>
                </a14:m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9</m:t>
                        </m:r>
                      </m:sub>
                    </m:sSub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0</m:t>
                    </m:r>
                  </m:oMath>
                </a14:m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uing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ayirmasini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" y="2467571"/>
                <a:ext cx="9155266" cy="815608"/>
              </a:xfrm>
              <a:prstGeom prst="rect">
                <a:avLst/>
              </a:prstGeom>
              <a:blipFill rotWithShape="1">
                <a:blip r:embed="rId4"/>
                <a:stretch>
                  <a:fillRect t="-5224" b="-156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3625319" y="3283179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09511" y="3587356"/>
                <a:ext cx="2897588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</m:sSub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3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(9−1)</m:t>
                      </m:r>
                    </m:oMath>
                  </m:oMathPara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511" y="3587356"/>
                <a:ext cx="2897588" cy="446276"/>
              </a:xfrm>
              <a:prstGeom prst="rect">
                <a:avLst/>
              </a:prstGeom>
              <a:blipFill rotWithShape="1">
                <a:blip r:embed="rId5"/>
                <a:stretch>
                  <a:fillRect b="-18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110404" y="4102374"/>
                <a:ext cx="2858050" cy="446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0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−4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sz="230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8</m:t>
                      </m:r>
                    </m:oMath>
                  </m:oMathPara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04" y="4102374"/>
                <a:ext cx="2858050" cy="44627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759791" y="4013336"/>
                <a:ext cx="3168352" cy="446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4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8</m:t>
                      </m:r>
                    </m:oMath>
                  </m:oMathPara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9791" y="4013336"/>
                <a:ext cx="3168352" cy="44627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3682345" y="4475198"/>
                <a:ext cx="144810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𝒅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𝟓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ru-RU" sz="2400" b="1" i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2345" y="4475198"/>
                <a:ext cx="1448104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12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6216175" y="4344187"/>
                <a:ext cx="2062744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300" b="1" dirty="0" smtClean="0">
                    <a:solidFill>
                      <a:srgbClr val="002060"/>
                    </a:solidFill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𝒅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𝟎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𝟓</m:t>
                    </m:r>
                  </m:oMath>
                </a14:m>
                <a:endParaRPr lang="ru-RU" sz="23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6175" y="4344187"/>
                <a:ext cx="2062744" cy="446276"/>
              </a:xfrm>
              <a:prstGeom prst="rect">
                <a:avLst/>
              </a:prstGeom>
              <a:blipFill rotWithShape="1">
                <a:blip r:embed="rId9"/>
                <a:stretch>
                  <a:fillRect l="-4438" t="-9589" b="-301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012160" y="1921127"/>
                <a:ext cx="292791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𝟐𝟓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60" y="1921127"/>
                <a:ext cx="2927917" cy="461665"/>
              </a:xfrm>
              <a:prstGeom prst="rect">
                <a:avLst/>
              </a:prstGeom>
              <a:blipFill rotWithShape="1">
                <a:blip r:embed="rId10"/>
                <a:stretch>
                  <a:fillRect r="-208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41032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1" grpId="0"/>
      <p:bldP spid="13" grpId="0"/>
      <p:bldP spid="16" grpId="0"/>
      <p:bldP spid="17" grpId="0"/>
      <p:bldP spid="20" grpId="0"/>
      <p:bldP spid="21" grpId="0"/>
      <p:bldP spid="22" grpId="0"/>
      <p:bldP spid="23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95536" y="147805"/>
            <a:ext cx="7992888" cy="51963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>
              <a:lnSpc>
                <a:spcPts val="4431"/>
              </a:lnSpc>
            </a:pPr>
            <a:r>
              <a:rPr lang="en-US" sz="2400" dirty="0" err="1">
                <a:solidFill>
                  <a:schemeClr val="bg1"/>
                </a:solidFill>
              </a:rPr>
              <a:t>Arifmetik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progressiya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dastlabki</a:t>
            </a:r>
            <a:r>
              <a:rPr lang="en-US" sz="2400" dirty="0">
                <a:solidFill>
                  <a:schemeClr val="bg1"/>
                </a:solidFill>
              </a:rPr>
              <a:t> n ta </a:t>
            </a:r>
            <a:r>
              <a:rPr lang="en-US" sz="2400" dirty="0" err="1">
                <a:solidFill>
                  <a:schemeClr val="bg1"/>
                </a:solidFill>
              </a:rPr>
              <a:t>hadining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yig‘indisi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983" y="797410"/>
            <a:ext cx="89644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1-masala.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100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gacha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barcha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natural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sonlar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yig‘indisini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toping.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1686" y="1397574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27304" y="1859239"/>
                <a:ext cx="58864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𝑆</m:t>
                      </m:r>
                      <m:r>
                        <a:rPr lang="en-US" sz="24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=1+2+3+4+…+99+100</m:t>
                      </m:r>
                    </m:oMath>
                  </m:oMathPara>
                </a14:m>
                <a:endParaRPr lang="ru-RU" sz="2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304" y="1859239"/>
                <a:ext cx="5886400" cy="46166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0" y="2313100"/>
                <a:ext cx="653447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𝑆</m:t>
                      </m:r>
                      <m:r>
                        <a:rPr lang="en-US" sz="24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=100+99+98+97+…+2+1.</m:t>
                      </m:r>
                    </m:oMath>
                  </m:oMathPara>
                </a14:m>
                <a:endParaRPr lang="ru-RU" sz="24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313100"/>
                <a:ext cx="6534472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-40704"/>
            <a:ext cx="184731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211686" y="2839581"/>
                <a:ext cx="616051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𝑺</m:t>
                      </m:r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𝟏𝟎𝟏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𝟏𝟎𝟏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𝟏𝟎𝟏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+…+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𝟏𝟎𝟏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𝟏𝟎𝟏</m:t>
                      </m:r>
                    </m:oMath>
                  </m:oMathPara>
                </a14:m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686" y="2839581"/>
                <a:ext cx="6160514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23"/>
          <p:cNvSpPr/>
          <p:nvPr/>
        </p:nvSpPr>
        <p:spPr>
          <a:xfrm>
            <a:off x="2608063" y="3559997"/>
            <a:ext cx="27206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100 ta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qo‘shiluvchi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авая фигурная скобка 24"/>
          <p:cNvSpPr/>
          <p:nvPr/>
        </p:nvSpPr>
        <p:spPr>
          <a:xfrm rot="5400000">
            <a:off x="3624593" y="1070886"/>
            <a:ext cx="340174" cy="4638048"/>
          </a:xfrm>
          <a:prstGeom prst="rightBrac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208869" y="4021662"/>
                <a:ext cx="486718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Shuning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𝑺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𝟏𝟎𝟏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𝟏𝟎𝟎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869" y="4021662"/>
                <a:ext cx="4867187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1877" t="-9333" b="-3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5220072" y="4021662"/>
                <a:ext cx="324035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𝑺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𝟏𝟎𝟏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𝟓𝟎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𝟓𝟎𝟓𝟎</m:t>
                    </m:r>
                  </m:oMath>
                </a14:m>
                <a:r>
                  <a:rPr lang="en-US" sz="24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4021662"/>
                <a:ext cx="3240358" cy="461665"/>
              </a:xfrm>
              <a:prstGeom prst="rect">
                <a:avLst/>
              </a:prstGeom>
              <a:blipFill rotWithShape="1">
                <a:blip r:embed="rId6"/>
                <a:stretch>
                  <a:fillRect t="-9333" r="-752" b="-3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  <p:bldP spid="7" grpId="0"/>
      <p:bldP spid="23" grpId="0"/>
      <p:bldP spid="24" grpId="0"/>
      <p:bldP spid="25" grpId="0" animBg="1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95536" y="147805"/>
            <a:ext cx="7992888" cy="51963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>
              <a:lnSpc>
                <a:spcPts val="4431"/>
              </a:lnSpc>
            </a:pPr>
            <a:r>
              <a:rPr lang="en-US" sz="2400" dirty="0" err="1">
                <a:solidFill>
                  <a:schemeClr val="bg1"/>
                </a:solidFill>
              </a:rPr>
              <a:t>Arifmetik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progressiya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dastlabki</a:t>
            </a:r>
            <a:r>
              <a:rPr lang="en-US" sz="2400" dirty="0">
                <a:solidFill>
                  <a:schemeClr val="bg1"/>
                </a:solidFill>
              </a:rPr>
              <a:t> n ta </a:t>
            </a:r>
            <a:r>
              <a:rPr lang="en-US" sz="2400" dirty="0" err="1">
                <a:solidFill>
                  <a:schemeClr val="bg1"/>
                </a:solidFill>
              </a:rPr>
              <a:t>hadining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yig‘indisi</a:t>
            </a:r>
            <a:endParaRPr lang="en-US" sz="2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3608" y="843558"/>
                <a:ext cx="9012887" cy="12165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Endi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ixtiyoriy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,</m:t>
                          </m:r>
                        </m:sub>
                      </m:sSub>
                      <m:sSub>
                        <m:sSubPr>
                          <m:ctrlPr>
                            <a:rPr lang="ru-RU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,</m:t>
                          </m:r>
                        </m:sub>
                      </m:sSub>
                      <m:sSub>
                        <m:sSubPr>
                          <m:ctrlPr>
                            <a:rPr lang="ru-RU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…..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,….</m:t>
                          </m:r>
                        </m:sub>
                      </m:sSub>
                    </m:oMath>
                  </m:oMathPara>
                </a14:m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Arifmetik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progressiyani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qaraymiz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08" y="843558"/>
                <a:ext cx="9012887" cy="1216551"/>
              </a:xfrm>
              <a:prstGeom prst="rect">
                <a:avLst/>
              </a:prstGeom>
              <a:blipFill rotWithShape="1">
                <a:blip r:embed="rId2"/>
                <a:stretch>
                  <a:fillRect l="-1083" t="-3500" b="-10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5558" y="2060109"/>
                <a:ext cx="901288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− </m:t>
                    </m:r>
                  </m:oMath>
                </a14:m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shu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progressiya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dastlabki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𝒏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ta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hadining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yig‘indisi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bo‘lsin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58" y="2060109"/>
                <a:ext cx="9012887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937724" y="2521774"/>
                <a:ext cx="5472608" cy="5386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>
                          <a:solidFill>
                            <a:srgbClr val="002060"/>
                          </a:solidFill>
                          <a:latin typeface="Cambria Math"/>
                        </a:rPr>
                        <m:t>+…+</m:t>
                      </m:r>
                      <m:sSub>
                        <m:sSubPr>
                          <m:ctrlPr>
                            <a:rPr lang="ru-RU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b="1" i="1">
                          <a:solidFill>
                            <a:srgbClr val="002060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7724" y="2521774"/>
                <a:ext cx="5472608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65558" y="3266063"/>
            <a:ext cx="9012887" cy="83099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Teorema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Arifmetik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progressiya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dastlabki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 ta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hadining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2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quyidagiga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555776" y="4097060"/>
                <a:ext cx="4662264" cy="8721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num>
                        <m:den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8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.         (</m:t>
                      </m:r>
                      <m:r>
                        <a:rPr lang="en-US" sz="28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8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4097060"/>
                <a:ext cx="4662264" cy="87216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130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10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395536" y="147805"/>
            <a:ext cx="7992888" cy="59068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>
              <a:lnSpc>
                <a:spcPts val="4431"/>
              </a:lnSpc>
            </a:pPr>
            <a:r>
              <a:rPr lang="en-US" sz="2400" dirty="0" err="1">
                <a:solidFill>
                  <a:schemeClr val="bg1"/>
                </a:solidFill>
              </a:rPr>
              <a:t>Arifmetik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progressiya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dastlabki</a:t>
            </a:r>
            <a:r>
              <a:rPr lang="en-US" sz="2400" dirty="0">
                <a:solidFill>
                  <a:schemeClr val="bg1"/>
                </a:solidFill>
              </a:rPr>
              <a:t> n ta </a:t>
            </a:r>
            <a:r>
              <a:rPr lang="en-US" sz="2400" dirty="0" err="1">
                <a:solidFill>
                  <a:schemeClr val="bg1"/>
                </a:solidFill>
              </a:rPr>
              <a:t>hadining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yig‘indisi</a:t>
            </a:r>
            <a:endParaRPr lang="en-US" sz="2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7712" y="781318"/>
                <a:ext cx="897724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ikki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usul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i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2400" i="1" dirty="0" err="1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huddi</a:t>
                </a:r>
                <a:r>
                  <a:rPr lang="en-US" sz="2400" i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1-masaladagi </a:t>
                </a:r>
                <a:r>
                  <a:rPr lang="en-US" sz="2400" i="1" dirty="0" err="1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kabi</a:t>
                </a:r>
                <a:r>
                  <a:rPr lang="en-US" sz="2400" i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yozib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olamiz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: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12" y="781318"/>
                <a:ext cx="8977241" cy="461665"/>
              </a:xfrm>
              <a:prstGeom prst="rect">
                <a:avLst/>
              </a:prstGeom>
              <a:blipFill rotWithShape="1">
                <a:blip r:embed="rId2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9512" y="1258754"/>
                <a:ext cx="881415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+…+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400" b="1" dirty="0">
                    <a:solidFill>
                      <a:srgbClr val="0070C0"/>
                    </a:solidFill>
                  </a:rPr>
                  <a:t>,</a:t>
                </a:r>
                <a:r>
                  <a:rPr lang="en-US" sz="2400" b="1" dirty="0" smtClean="0">
                    <a:solidFill>
                      <a:srgbClr val="0070C0"/>
                    </a:solidFill>
                  </a:rPr>
                  <a:t> </a:t>
                </a:r>
                <a:r>
                  <a:rPr lang="en-US" sz="2400" b="1" dirty="0">
                    <a:solidFill>
                      <a:srgbClr val="0070C0"/>
                    </a:solidFill>
                  </a:rPr>
                  <a:t> </a:t>
                </a:r>
                <a:r>
                  <a:rPr lang="en-US" sz="2400" b="1" dirty="0" smtClean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+…+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400" b="1" dirty="0">
                    <a:solidFill>
                      <a:srgbClr val="002060"/>
                    </a:solidFill>
                  </a:rPr>
                  <a:t>.</a:t>
                </a:r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258754"/>
                <a:ext cx="8814157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138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84281" y="1720419"/>
            <a:ext cx="89441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err="1">
                <a:latin typeface="Arial" pitchFamily="34" charset="0"/>
                <a:cs typeface="Arial" pitchFamily="34" charset="0"/>
              </a:rPr>
              <a:t>Arifmetik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progressiyaning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ta’rifiga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ko‘ra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tengliklarni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quyidagicha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yozish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mumkin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: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8117" y="2497108"/>
                <a:ext cx="8960265" cy="9387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2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𝒅</m:t>
                        </m:r>
                      </m:e>
                    </m:d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2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𝒅</m:t>
                        </m:r>
                      </m:e>
                    </m:d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+…+(</m:t>
                    </m:r>
                    <m:sSub>
                      <m:sSub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𝒅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200" b="1" dirty="0">
                    <a:solidFill>
                      <a:srgbClr val="002060"/>
                    </a:solidFill>
                  </a:rPr>
                  <a:t>,              (2)</a:t>
                </a:r>
                <a:endParaRPr lang="ru-RU" sz="2200" b="1" dirty="0">
                  <a:solidFill>
                    <a:srgbClr val="00206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2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2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𝒅</m:t>
                        </m:r>
                      </m:e>
                    </m:d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2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2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𝒅</m:t>
                        </m:r>
                      </m:e>
                    </m:d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+…+(</m:t>
                    </m:r>
                    <m:sSub>
                      <m:sSub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𝒅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200" b="1" dirty="0">
                    <a:solidFill>
                      <a:srgbClr val="0070C0"/>
                    </a:solidFill>
                  </a:rPr>
                  <a:t>.             (3)</a:t>
                </a:r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17" y="2497108"/>
                <a:ext cx="8960265" cy="938719"/>
              </a:xfrm>
              <a:prstGeom prst="rect">
                <a:avLst/>
              </a:prstGeom>
              <a:blipFill rotWithShape="1">
                <a:blip r:embed="rId4"/>
                <a:stretch>
                  <a:fillRect t="-3896" b="-64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79512" y="3281746"/>
                <a:ext cx="6826688" cy="5007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2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(</m:t>
                          </m:r>
                          <m:r>
                            <a:rPr lang="en-US" sz="2400" i="1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)+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(</m:t>
                          </m:r>
                          <m:r>
                            <a:rPr lang="en-US" sz="2400" i="1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)+…+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(</m:t>
                          </m:r>
                          <m:r>
                            <a:rPr lang="en-US" sz="2400" i="1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281746"/>
                <a:ext cx="6826688" cy="500778"/>
              </a:xfrm>
              <a:prstGeom prst="rect">
                <a:avLst/>
              </a:prstGeom>
              <a:blipFill rotWithShape="1">
                <a:blip r:embed="rId5"/>
                <a:stretch>
                  <a:fillRect b="-97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2968102" y="3994810"/>
            <a:ext cx="27206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100 ta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qo‘shiluvchi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авая фигурная скобка 10"/>
          <p:cNvSpPr/>
          <p:nvPr/>
        </p:nvSpPr>
        <p:spPr>
          <a:xfrm rot="5400000">
            <a:off x="3986115" y="1576224"/>
            <a:ext cx="340174" cy="4496997"/>
          </a:xfrm>
          <a:prstGeom prst="rightBrac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901599" y="4456475"/>
                <a:ext cx="2967864" cy="5007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1599" y="4456475"/>
                <a:ext cx="2967864" cy="500778"/>
              </a:xfrm>
              <a:prstGeom prst="rect">
                <a:avLst/>
              </a:prstGeom>
              <a:blipFill rotWithShape="1">
                <a:blip r:embed="rId6"/>
                <a:stretch>
                  <a:fillRect b="-97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940152" y="4057135"/>
                <a:ext cx="2925866" cy="9001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num>
                        <m:den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/>
                        </a:rPr>
                        <m:t>𝒏</m:t>
                      </m:r>
                    </m:oMath>
                  </m:oMathPara>
                </a14:m>
                <a:endParaRPr lang="ru-RU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4057135"/>
                <a:ext cx="2925866" cy="90011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09063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10" grpId="0"/>
      <p:bldP spid="11" grpId="0" animBg="1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27549" y="136264"/>
            <a:ext cx="9144000" cy="51963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400" dirty="0" err="1">
                <a:solidFill>
                  <a:schemeClr val="bg1"/>
                </a:solidFill>
              </a:rPr>
              <a:t>Arifmetik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progressiya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dastlabki</a:t>
            </a:r>
            <a:r>
              <a:rPr lang="en-US" sz="2400" dirty="0">
                <a:solidFill>
                  <a:schemeClr val="bg1"/>
                </a:solidFill>
              </a:rPr>
              <a:t> n ta </a:t>
            </a:r>
            <a:r>
              <a:rPr lang="en-US" sz="2400" dirty="0" err="1">
                <a:solidFill>
                  <a:schemeClr val="bg1"/>
                </a:solidFill>
              </a:rPr>
              <a:t>hadining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yig‘indisi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165" y="843558"/>
            <a:ext cx="90128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2-masala.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Dastalabki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 n ta natural son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yig‘indisini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toping.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9315" y="1633461"/>
                <a:ext cx="359858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/>
                        </a:rPr>
                        <m:t>1,</m:t>
                      </m:r>
                      <m:r>
                        <a:rPr lang="en-US" sz="2400" b="0" i="1" dirty="0" smtClean="0">
                          <a:latin typeface="Cambria Math"/>
                        </a:rPr>
                        <m:t> </m:t>
                      </m:r>
                      <m:r>
                        <a:rPr lang="en-US" sz="2400" i="1" dirty="0" smtClean="0">
                          <a:latin typeface="Cambria Math"/>
                        </a:rPr>
                        <m:t>2,</m:t>
                      </m:r>
                      <m:r>
                        <a:rPr lang="en-US" sz="2400" b="0" i="1" dirty="0" smtClean="0">
                          <a:latin typeface="Cambria Math"/>
                        </a:rPr>
                        <m:t> </m:t>
                      </m:r>
                      <m:r>
                        <a:rPr lang="en-US" sz="2400" i="1" dirty="0" smtClean="0">
                          <a:latin typeface="Cambria Math"/>
                        </a:rPr>
                        <m:t>3,</m:t>
                      </m:r>
                      <m:r>
                        <a:rPr lang="en-US" sz="2400" b="0" i="1" dirty="0" smtClean="0">
                          <a:latin typeface="Cambria Math"/>
                        </a:rPr>
                        <m:t> </m:t>
                      </m:r>
                      <m:r>
                        <a:rPr lang="en-US" sz="2400" i="1" dirty="0" smtClean="0">
                          <a:latin typeface="Cambria Math"/>
                        </a:rPr>
                        <m:t>4,</m:t>
                      </m:r>
                      <m:r>
                        <a:rPr lang="en-US" sz="2400" b="0" i="1" dirty="0" smtClean="0">
                          <a:latin typeface="Cambria Math"/>
                        </a:rPr>
                        <m:t> </m:t>
                      </m:r>
                      <m:r>
                        <a:rPr lang="en-US" sz="2400" i="1" dirty="0" smtClean="0">
                          <a:latin typeface="Cambria Math"/>
                        </a:rPr>
                        <m:t>5,</m:t>
                      </m:r>
                      <m:r>
                        <a:rPr lang="en-US" sz="2400" b="0" i="1" dirty="0" smtClean="0">
                          <a:latin typeface="Cambria Math"/>
                        </a:rPr>
                        <m:t> </m:t>
                      </m:r>
                      <m:r>
                        <a:rPr lang="en-US" sz="2400" i="1" dirty="0" smtClean="0">
                          <a:latin typeface="Cambria Math"/>
                        </a:rPr>
                        <m:t>6,…,</m:t>
                      </m:r>
                      <m:r>
                        <a:rPr lang="en-US" sz="2400" i="1" dirty="0" smtClean="0">
                          <a:latin typeface="Cambria Math"/>
                        </a:rPr>
                        <m:t>𝑛</m:t>
                      </m:r>
                      <m:r>
                        <a:rPr lang="en-US" sz="2400" i="1" dirty="0" smtClean="0">
                          <a:latin typeface="Cambria Math"/>
                        </a:rPr>
                        <m:t>,…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15" y="1633461"/>
                <a:ext cx="3598589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3707904" y="1282097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717296" y="2931790"/>
                <a:ext cx="5616624" cy="7934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1+2+3+4+…</m:t>
                      </m:r>
                      <m:r>
                        <a:rPr lang="en-US" sz="24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7296" y="2931790"/>
                <a:ext cx="5616624" cy="79342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3820" y="3795886"/>
                <a:ext cx="8962533" cy="11387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3-masala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 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38+35+32+..+(−7) </m:t>
                    </m:r>
                  </m:oMath>
                </a14:m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yig‘indining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qo‘shiluvchilari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arifmetik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ketma-ket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hadlari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shu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yig‘indini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toping.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20" y="3795886"/>
                <a:ext cx="8962533" cy="1138773"/>
              </a:xfrm>
              <a:prstGeom prst="rect">
                <a:avLst/>
              </a:prstGeom>
              <a:blipFill rotWithShape="1">
                <a:blip r:embed="rId4"/>
                <a:stretch>
                  <a:fillRect t="-3763" b="-107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95650" y="2095125"/>
                <a:ext cx="8838875" cy="9387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Ketma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–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ketligi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ayirmasi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𝒅</m:t>
                    </m:r>
                    <m:r>
                      <a:rPr lang="en-US" sz="22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2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  <m:r>
                      <a:rPr lang="en-US" sz="22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bo‘lgan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arifmetik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progressiyadir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 </a:t>
                </a:r>
                <a:endParaRPr lang="en-US" sz="2200" dirty="0" smtClean="0"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𝒏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sz="2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50" y="2095125"/>
                <a:ext cx="8838875" cy="938719"/>
              </a:xfrm>
              <a:prstGeom prst="rect">
                <a:avLst/>
              </a:prstGeom>
              <a:blipFill rotWithShape="1">
                <a:blip r:embed="rId5"/>
                <a:stretch>
                  <a:fillRect t="-3247" b="-58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60713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  <p:bldP spid="8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29484" y="136264"/>
            <a:ext cx="9144000" cy="59068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400" dirty="0" err="1">
                <a:solidFill>
                  <a:schemeClr val="bg1"/>
                </a:solidFill>
              </a:rPr>
              <a:t>Arifmetik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progressiya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dastlabki</a:t>
            </a:r>
            <a:r>
              <a:rPr lang="en-US" sz="2400" dirty="0">
                <a:solidFill>
                  <a:schemeClr val="bg1"/>
                </a:solidFill>
              </a:rPr>
              <a:t> n ta </a:t>
            </a:r>
            <a:r>
              <a:rPr lang="en-US" sz="2400" dirty="0" err="1">
                <a:solidFill>
                  <a:schemeClr val="bg1"/>
                </a:solidFill>
              </a:rPr>
              <a:t>hadining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yig‘indisi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916" y="778102"/>
            <a:ext cx="89481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3-masalaning </a:t>
            </a:r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yechimi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17690" y="1239767"/>
                <a:ext cx="423828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𝟑𝟖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𝒅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400" b="1">
                          <a:solidFill>
                            <a:srgbClr val="0070C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690" y="1239767"/>
                <a:ext cx="4238286" cy="461665"/>
              </a:xfrm>
              <a:prstGeom prst="rect">
                <a:avLst/>
              </a:prstGeom>
              <a:blipFill rotWithShape="1">
                <a:blip r:embed="rId2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79512" y="1699508"/>
                <a:ext cx="368200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𝑛</m:t>
                          </m:r>
                          <m:r>
                            <a:rPr lang="en-US" sz="2400" i="1"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en-US" sz="2400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i="1"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699508"/>
                <a:ext cx="3682005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591340" y="1241369"/>
                <a:ext cx="338323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−7=38+(</m:t>
                    </m:r>
                    <m:r>
                      <a:rPr lang="en-US" sz="2400" i="1">
                        <a:latin typeface="Cambria Math"/>
                      </a:rPr>
                      <m:t>𝑛</m:t>
                    </m:r>
                    <m:r>
                      <a:rPr lang="en-US" sz="2400" i="1">
                        <a:latin typeface="Cambria Math"/>
                      </a:rPr>
                      <m:t>−1)(−3)</m:t>
                    </m:r>
                  </m:oMath>
                </a14:m>
                <a:r>
                  <a:rPr lang="en-US" sz="2400" dirty="0"/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340" y="1241369"/>
                <a:ext cx="3383234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595204" y="1704636"/>
                <a:ext cx="122123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𝟏𝟔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5204" y="1704636"/>
                <a:ext cx="1221232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79512" y="2205809"/>
                <a:ext cx="3528392" cy="7607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4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num>
                        <m:den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205809"/>
                <a:ext cx="3528392" cy="7607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933004" y="2186825"/>
                <a:ext cx="3418949" cy="7549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3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𝟏𝟔</m:t>
                          </m:r>
                        </m:sub>
                      </m:sSub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3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𝟑𝟖</m:t>
                          </m:r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</a:rPr>
                        <m:t>𝟏𝟔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</a:rPr>
                        <m:t>𝟐𝟒𝟖</m:t>
                      </m:r>
                    </m:oMath>
                  </m:oMathPara>
                </a14:m>
                <a:endParaRPr lang="ru-RU" sz="23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3004" y="2186825"/>
                <a:ext cx="3418949" cy="75495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94803" y="2941775"/>
            <a:ext cx="89024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r>
              <a:rPr lang="en-US" sz="24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153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natural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uz-Cyrl-UZ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945885" y="3862507"/>
                <a:ext cx="487055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z-Latn-UZ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𝒅</m:t>
                    </m:r>
                    <m:r>
                      <a:rPr lang="uz-Latn-UZ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uz-Latn-UZ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uz-Latn-UZ" sz="2400" b="1" dirty="0">
                    <a:solidFill>
                      <a:srgbClr val="002060"/>
                    </a:solidFill>
                  </a:rPr>
                  <a:t>,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uz-Latn-UZ" sz="2400" b="1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uz-Latn-UZ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uz-Latn-UZ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uz-Latn-UZ" sz="2400" b="1" i="1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uz-Latn-UZ" sz="2400" b="1" i="1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uz-Latn-UZ" sz="2400" b="1" dirty="0">
                    <a:solidFill>
                      <a:srgbClr val="002060"/>
                    </a:solidFill>
                  </a:rPr>
                  <a:t>  </a:t>
                </a:r>
                <a:r>
                  <a:rPr lang="uz-Latn-UZ" sz="2400" b="1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uz-Latn-UZ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uz-Latn-UZ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uz-Latn-UZ" sz="2400" b="1" i="1">
                        <a:solidFill>
                          <a:srgbClr val="002060"/>
                        </a:solidFill>
                        <a:latin typeface="Cambria Math"/>
                      </a:rPr>
                      <m:t>𝟏𝟓𝟑</m:t>
                    </m:r>
                  </m:oMath>
                </a14:m>
                <a:r>
                  <a:rPr lang="uz-Latn-UZ" sz="2400" b="1" dirty="0" smtClean="0">
                    <a:solidFill>
                      <a:srgbClr val="002060"/>
                    </a:solidFill>
                  </a:rPr>
                  <a:t>.</a:t>
                </a:r>
                <a:r>
                  <a:rPr lang="en-US" sz="2400" b="1" dirty="0" smtClean="0">
                    <a:solidFill>
                      <a:srgbClr val="002060"/>
                    </a:solidFill>
                  </a:rPr>
                  <a:t> </a:t>
                </a:r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5885" y="3862507"/>
                <a:ext cx="4870551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375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130469" y="3753231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51520" y="4324172"/>
                <a:ext cx="5724128" cy="7768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3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3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3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3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3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3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3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3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num>
                        <m:den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3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300" i="1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3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300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300" i="1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3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300" i="1"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ru-RU" sz="23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00" i="1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23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23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300" i="1"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sz="23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300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i="1"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324172"/>
                <a:ext cx="5724128" cy="77687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7" grpId="0"/>
      <p:bldP spid="2" grpId="0"/>
      <p:bldP spid="4" grpId="0"/>
      <p:bldP spid="5" grpId="0"/>
      <p:bldP spid="10" grpId="0"/>
      <p:bldP spid="11" grpId="0"/>
      <p:bldP spid="12" grpId="0"/>
      <p:bldP spid="15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0" y="127308"/>
            <a:ext cx="9144000" cy="51963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400" dirty="0" err="1">
                <a:solidFill>
                  <a:schemeClr val="bg1"/>
                </a:solidFill>
              </a:rPr>
              <a:t>Arifmetik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progressiya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dastlabki</a:t>
            </a:r>
            <a:r>
              <a:rPr lang="en-US" sz="2400" dirty="0">
                <a:solidFill>
                  <a:schemeClr val="bg1"/>
                </a:solidFill>
              </a:rPr>
              <a:t> n ta </a:t>
            </a:r>
            <a:r>
              <a:rPr lang="en-US" sz="2400" dirty="0" err="1">
                <a:solidFill>
                  <a:schemeClr val="bg1"/>
                </a:solidFill>
              </a:rPr>
              <a:t>hadining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yig‘indisi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754" y="759552"/>
            <a:ext cx="90364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Berilganlardan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foydalanib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noma’lum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n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nisbatan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tenglama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hosil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qilamiz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699792" y="1550872"/>
                <a:ext cx="3586366" cy="7934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𝟏𝟓𝟑</m:t>
                      </m:r>
                      <m:r>
                        <a:rPr lang="uz-Latn-UZ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uz-Latn-UZ" sz="2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uz-Latn-UZ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uz-Latn-UZ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+(</m:t>
                          </m:r>
                          <m:r>
                            <a:rPr lang="uz-Latn-UZ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uz-Latn-UZ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uz-Latn-UZ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uz-Latn-UZ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uz-Latn-UZ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∙</m:t>
                      </m:r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1550872"/>
                <a:ext cx="3586366" cy="79342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7504" y="2327151"/>
                <a:ext cx="3960440" cy="9148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z-Latn-UZ" sz="2400" i="1" smtClean="0">
                          <a:latin typeface="Cambria Math"/>
                        </a:rPr>
                        <m:t>306=2∙</m:t>
                      </m:r>
                      <m:r>
                        <a:rPr lang="uz-Latn-UZ" sz="2400" i="1" smtClean="0">
                          <a:latin typeface="Cambria Math"/>
                        </a:rPr>
                        <m:t>𝑛</m:t>
                      </m:r>
                      <m:r>
                        <a:rPr lang="uz-Latn-UZ" sz="2400" i="1" smtClean="0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z-Latn-UZ" sz="2400" i="1">
                              <a:latin typeface="Cambria Math"/>
                            </a:rPr>
                            <m:t>𝑛</m:t>
                          </m:r>
                          <m:r>
                            <a:rPr lang="uz-Latn-UZ" sz="2400" i="1"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uz-Latn-UZ" sz="2400" i="1">
                          <a:latin typeface="Cambria Math"/>
                        </a:rPr>
                        <m:t>∙</m:t>
                      </m:r>
                      <m:r>
                        <a:rPr lang="uz-Latn-UZ" sz="2400" i="1">
                          <a:latin typeface="Cambria Math"/>
                        </a:rPr>
                        <m:t>𝑛</m:t>
                      </m:r>
                      <m:r>
                        <a:rPr lang="en-US" sz="2400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400" b="0" i="1" dirty="0" smtClean="0"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z-Latn-UZ" sz="2400" i="1">
                          <a:latin typeface="Cambria Math"/>
                        </a:rPr>
                        <m:t>  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z-Latn-UZ" sz="2400" i="1">
                              <a:latin typeface="Cambria Math"/>
                            </a:rPr>
                            <m:t>𝑛</m:t>
                          </m:r>
                        </m:e>
                        <m:sup>
                          <m:r>
                            <a:rPr lang="uz-Latn-UZ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uz-Latn-UZ" sz="2400" i="1">
                          <a:latin typeface="Cambria Math"/>
                        </a:rPr>
                        <m:t>+</m:t>
                      </m:r>
                      <m:r>
                        <a:rPr lang="uz-Latn-UZ" sz="2400" i="1">
                          <a:latin typeface="Cambria Math"/>
                        </a:rPr>
                        <m:t>𝑛</m:t>
                      </m:r>
                      <m:r>
                        <a:rPr lang="en-US" sz="2400" b="0" i="1" smtClean="0">
                          <a:latin typeface="Cambria Math"/>
                        </a:rPr>
                        <m:t>−</m:t>
                      </m:r>
                      <m:r>
                        <a:rPr lang="uz-Latn-UZ" sz="2400" i="1">
                          <a:latin typeface="Cambria Math"/>
                        </a:rPr>
                        <m:t>30</m:t>
                      </m:r>
                      <m:r>
                        <a:rPr lang="en-US" sz="2400" b="0" i="1" smtClean="0">
                          <a:latin typeface="Cambria Math"/>
                        </a:rPr>
                        <m:t>6</m:t>
                      </m:r>
                      <m:r>
                        <a:rPr lang="uz-Latn-UZ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327151"/>
                <a:ext cx="3960440" cy="9148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745633" y="2327151"/>
                <a:ext cx="5296136" cy="8638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2400" i="1">
                              <a:latin typeface="Cambria Math"/>
                            </a:rPr>
                            <m:t>𝑛</m:t>
                          </m:r>
                        </m:e>
                        <m:sub>
                          <m:r>
                            <a:rPr lang="uz-Latn-UZ" sz="2400" i="1">
                              <a:latin typeface="Cambria Math"/>
                            </a:rPr>
                            <m:t>1,2</m:t>
                          </m:r>
                        </m:sub>
                      </m:sSub>
                      <m:r>
                        <a:rPr lang="uz-Latn-UZ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2400" i="1">
                              <a:latin typeface="Cambria Math"/>
                            </a:rPr>
                            <m:t>−1±</m:t>
                          </m:r>
                          <m:rad>
                            <m:radPr>
                              <m:degHide m:val="on"/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z-Latn-UZ" sz="2400" i="1">
                                  <a:latin typeface="Cambria Math"/>
                                </a:rPr>
                                <m:t>1+1224</m:t>
                              </m:r>
                            </m:e>
                          </m:rad>
                        </m:num>
                        <m:den>
                          <m:r>
                            <a:rPr lang="uz-Latn-UZ" sz="24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uz-Latn-UZ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2400" i="1">
                              <a:latin typeface="Cambria Math"/>
                            </a:rPr>
                            <m:t>−1±35</m:t>
                          </m:r>
                        </m:num>
                        <m:den>
                          <m:r>
                            <a:rPr lang="uz-Latn-UZ" sz="24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5633" y="2327151"/>
                <a:ext cx="5296136" cy="86382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446570" y="3242017"/>
                <a:ext cx="306186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𝒏</m:t>
                        </m:r>
                      </m:e>
                      <m:sub>
                        <m:r>
                          <a:rPr lang="uz-Latn-UZ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uz-Latn-UZ" sz="2400" b="1" i="1">
                        <a:solidFill>
                          <a:srgbClr val="7030A0"/>
                        </a:solidFill>
                        <a:latin typeface="Cambria Math"/>
                      </a:rPr>
                      <m:t>=−</m:t>
                    </m:r>
                    <m:r>
                      <a:rPr lang="uz-Latn-UZ" sz="2400" b="1" i="1">
                        <a:solidFill>
                          <a:srgbClr val="7030A0"/>
                        </a:solidFill>
                        <a:latin typeface="Cambria Math"/>
                      </a:rPr>
                      <m:t>𝟏𝟖</m:t>
                    </m:r>
                    <m:r>
                      <a:rPr lang="uz-Latn-UZ" sz="2400" b="1" i="1">
                        <a:solidFill>
                          <a:srgbClr val="7030A0"/>
                        </a:solidFill>
                        <a:latin typeface="Cambria Math"/>
                      </a:rPr>
                      <m:t>,   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uz-Latn-UZ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𝒏</m:t>
                        </m:r>
                      </m:e>
                      <m:sub>
                        <m:r>
                          <a:rPr lang="uz-Latn-UZ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uz-Latn-UZ" sz="24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r>
                      <a:rPr lang="uz-Latn-UZ" sz="2400" b="1" i="1">
                        <a:solidFill>
                          <a:srgbClr val="7030A0"/>
                        </a:solidFill>
                        <a:latin typeface="Cambria Math"/>
                      </a:rPr>
                      <m:t>𝟏𝟕</m:t>
                    </m:r>
                  </m:oMath>
                </a14:m>
                <a:r>
                  <a:rPr lang="uz-Latn-UZ" sz="24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6570" y="3242017"/>
                <a:ext cx="3061864" cy="461665"/>
              </a:xfrm>
              <a:prstGeom prst="rect">
                <a:avLst/>
              </a:prstGeom>
              <a:blipFill rotWithShape="1">
                <a:blip r:embed="rId6"/>
                <a:stretch>
                  <a:fillRect t="-9211" r="-2187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96531" y="3893810"/>
                <a:ext cx="799288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z-Latn-UZ" sz="2400" dirty="0">
                    <a:latin typeface="Arial" pitchFamily="34" charset="0"/>
                    <a:cs typeface="Arial" pitchFamily="34" charset="0"/>
                  </a:rPr>
                  <a:t>Qo‘shiluvchilar soni manfiy emas shuning uchun </a:t>
                </a:r>
                <a14:m>
                  <m:oMath xmlns:m="http://schemas.openxmlformats.org/officeDocument/2006/math">
                    <m:r>
                      <a:rPr lang="uz-Latn-UZ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𝒏</m:t>
                    </m:r>
                    <m:r>
                      <a:rPr lang="uz-Latn-UZ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uz-Latn-UZ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𝟏𝟕</m:t>
                    </m:r>
                  </m:oMath>
                </a14:m>
                <a:endParaRPr lang="ru-RU" sz="24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531" y="3893810"/>
                <a:ext cx="7992888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1143" t="-9333" b="-3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10297" y="13626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8902" y="774211"/>
                <a:ext cx="9026199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374-mashq. 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Arifmetik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2400" dirty="0" smtClean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400">
                        <a:solidFill>
                          <a:srgbClr val="0070C0"/>
                        </a:solidFill>
                        <a:latin typeface="Cambria Math"/>
                      </a:rPr>
                      <m:t>1) 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>
                        <a:solidFill>
                          <a:srgbClr val="0070C0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𝟐𝟎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,  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𝒏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𝟓𝟎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, </m:t>
                    </m:r>
                    <m:r>
                      <a:rPr lang="en-US" sz="2400" b="0" i="0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2400" b="0" i="0" smtClean="0">
                        <a:solidFill>
                          <a:srgbClr val="002060"/>
                        </a:solidFill>
                        <a:latin typeface="Cambria Math"/>
                      </a:rPr>
                      <m:t>3</m:t>
                    </m:r>
                    <m:r>
                      <a:rPr lang="en-US" sz="2400">
                        <a:solidFill>
                          <a:srgbClr val="002060"/>
                        </a:solidFill>
                        <a:latin typeface="Cambria Math"/>
                      </a:rPr>
                      <m:t>) 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>
                        <a:solidFill>
                          <a:srgbClr val="002060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𝟒𝟎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,  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𝟎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uning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dastlabki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  <a:cs typeface="Arial" pitchFamily="34" charset="0"/>
                      </a:rPr>
                      <m:t>𝑛</m:t>
                    </m:r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ta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hadining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yig‘indisini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toping.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2" y="774211"/>
                <a:ext cx="9026199" cy="1200329"/>
              </a:xfrm>
              <a:prstGeom prst="rect">
                <a:avLst/>
              </a:prstGeom>
              <a:blipFill rotWithShape="1">
                <a:blip r:embed="rId2"/>
                <a:stretch>
                  <a:fillRect t="-3553" b="-1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3563888" y="2038066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9216" y="3189548"/>
                <a:ext cx="3484672" cy="7549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sz="23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3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𝟓𝟎</m:t>
                          </m:r>
                        </m:sub>
                      </m:sSub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3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3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3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3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𝟐𝟎</m:t>
                          </m:r>
                        </m:num>
                        <m:den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𝟓𝟎</m:t>
                      </m:r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𝟓𝟐𝟓</m:t>
                      </m:r>
                    </m:oMath>
                  </m:oMathPara>
                </a14:m>
                <a:endParaRPr lang="ru-RU" sz="23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16" y="3189548"/>
                <a:ext cx="3484672" cy="75495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3124" y="2499730"/>
                <a:ext cx="456302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smtClean="0">
                          <a:solidFill>
                            <a:srgbClr val="0070C0"/>
                          </a:solidFill>
                          <a:latin typeface="Cambria Math"/>
                        </a:rPr>
                        <m:t>1) 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>
                          <a:solidFill>
                            <a:srgbClr val="0070C0"/>
                          </a:solidFill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𝟐𝟎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𝟓𝟎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, 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4" y="2499730"/>
                <a:ext cx="4563027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401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067944" y="2499731"/>
                <a:ext cx="485396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>
                          <a:solidFill>
                            <a:srgbClr val="002060"/>
                          </a:solidFill>
                          <a:latin typeface="Cambria Math"/>
                        </a:rPr>
                        <m:t>3) 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𝟒𝟎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𝟐𝟎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2499731"/>
                <a:ext cx="4853963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251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211960" y="3189548"/>
                <a:ext cx="3923895" cy="7549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sz="23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𝟐𝟎</m:t>
                          </m:r>
                        </m:sub>
                      </m:sSub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3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𝟒𝟎</m:t>
                          </m:r>
                        </m:num>
                        <m:den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𝟐𝟎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𝟒𝟏𝟎</m:t>
                      </m:r>
                    </m:oMath>
                  </m:oMathPara>
                </a14:m>
                <a:endParaRPr lang="ru-RU" sz="23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3189548"/>
                <a:ext cx="3923895" cy="75495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642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6" grpId="0"/>
      <p:bldP spid="16" grpId="0"/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19163</TotalTime>
  <Words>460</Words>
  <Application>Microsoft Office PowerPoint</Application>
  <PresentationFormat>Экран (16:9)</PresentationFormat>
  <Paragraphs>114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Teacher</cp:lastModifiedBy>
  <cp:revision>1528</cp:revision>
  <dcterms:created xsi:type="dcterms:W3CDTF">2020-04-09T07:32:19Z</dcterms:created>
  <dcterms:modified xsi:type="dcterms:W3CDTF">2021-01-29T13:54:01Z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