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1381" r:id="rId2"/>
    <p:sldId id="1663" r:id="rId3"/>
    <p:sldId id="1650" r:id="rId4"/>
    <p:sldId id="1675" r:id="rId5"/>
    <p:sldId id="1670" r:id="rId6"/>
    <p:sldId id="1672" r:id="rId7"/>
    <p:sldId id="1659" r:id="rId8"/>
    <p:sldId id="1649" r:id="rId9"/>
    <p:sldId id="1647" r:id="rId10"/>
    <p:sldId id="1674" r:id="rId11"/>
    <p:sldId id="1669" r:id="rId12"/>
    <p:sldId id="1673" r:id="rId13"/>
    <p:sldId id="1676" r:id="rId14"/>
    <p:sldId id="1677" r:id="rId15"/>
    <p:sldId id="1678" r:id="rId16"/>
    <p:sldId id="1639" r:id="rId17"/>
  </p:sldIdLst>
  <p:sldSz cx="9144000" cy="5143500" type="screen16x9"/>
  <p:notesSz cx="5765800" cy="3244850"/>
  <p:custDataLst>
    <p:tags r:id="rId19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00" autoAdjust="0"/>
    <p:restoredTop sz="92895" autoAdjust="0"/>
  </p:normalViewPr>
  <p:slideViewPr>
    <p:cSldViewPr>
      <p:cViewPr varScale="1">
        <p:scale>
          <a:sx n="99" d="100"/>
          <a:sy n="99" d="100"/>
        </p:scale>
        <p:origin x="-672" y="-84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13108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88723" y="2225159"/>
            <a:ext cx="5267454" cy="1294502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36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Arifmetik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progressiya</a:t>
            </a:r>
            <a:endParaRPr lang="en-US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9724" y="2355726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19" y="2427733"/>
            <a:ext cx="2706973" cy="2220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9724" y="3345958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10297" y="13626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902" y="843558"/>
                <a:ext cx="9026199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4-masala. 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𝟖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𝟏𝟑𝟎</m:t>
                    </m:r>
                  </m:oMath>
                </a14:m>
                <a:r>
                  <a:rPr lang="en-US" sz="24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𝟏𝟐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𝟏𝟔𝟔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  n-hadining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formulasini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2" y="843558"/>
                <a:ext cx="9026199" cy="830997"/>
              </a:xfrm>
              <a:prstGeom prst="rect">
                <a:avLst/>
              </a:prstGeom>
              <a:blipFill rotWithShape="1">
                <a:blip r:embed="rId2"/>
                <a:stretch>
                  <a:fillRect t="-5109" b="-16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3790578" y="1661953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057863" y="4515966"/>
                <a:ext cx="3854581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3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23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3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3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>
                        <a:solidFill>
                          <a:srgbClr val="0070C0"/>
                        </a:solidFill>
                        <a:latin typeface="Cambria Math"/>
                      </a:rPr>
                      <m:t>𝟔𝟕</m:t>
                    </m:r>
                    <m:r>
                      <a:rPr lang="en-US" sz="23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300" b="1" i="1">
                        <a:solidFill>
                          <a:srgbClr val="0070C0"/>
                        </a:solidFill>
                        <a:latin typeface="Cambria Math"/>
                      </a:rPr>
                      <m:t>𝟗</m:t>
                    </m:r>
                    <m:r>
                      <a:rPr lang="en-US" sz="23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23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𝒏</m:t>
                    </m:r>
                    <m:r>
                      <a:rPr lang="en-US" sz="23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3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3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ru-RU" sz="23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7863" y="4515966"/>
                <a:ext cx="3854581" cy="446276"/>
              </a:xfrm>
              <a:prstGeom prst="rect">
                <a:avLst/>
              </a:prstGeom>
              <a:blipFill rotWithShape="1">
                <a:blip r:embed="rId3"/>
                <a:stretch>
                  <a:fillRect l="-2373" t="-9589" r="-475" b="-301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97768" y="2472740"/>
                <a:ext cx="6030416" cy="477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5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5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5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𝟖</m:t>
                        </m:r>
                      </m:sub>
                    </m:sSub>
                    <m:r>
                      <a:rPr lang="en-US" sz="25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5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5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5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5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500" b="1" i="1">
                        <a:solidFill>
                          <a:srgbClr val="0070C0"/>
                        </a:solidFill>
                        <a:latin typeface="Cambria Math"/>
                      </a:rPr>
                      <m:t>𝟕</m:t>
                    </m:r>
                    <m:r>
                      <a:rPr lang="en-US" sz="25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500" b="1" i="1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  <m:r>
                      <a:rPr lang="en-US" sz="2500" b="1" i="1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en-US" sz="2500" b="1" dirty="0" smtClean="0">
                    <a:solidFill>
                      <a:srgbClr val="0070C0"/>
                    </a:solidFill>
                  </a:rPr>
                  <a:t> </a:t>
                </a:r>
                <a:r>
                  <a:rPr lang="en-US" sz="25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5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5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5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𝟏𝟐</m:t>
                        </m:r>
                      </m:sub>
                    </m:sSub>
                    <m:r>
                      <a:rPr lang="en-US" sz="25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5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5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5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5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500" b="1" i="1">
                        <a:solidFill>
                          <a:srgbClr val="002060"/>
                        </a:solidFill>
                        <a:latin typeface="Cambria Math"/>
                      </a:rPr>
                      <m:t>𝟏𝟏</m:t>
                    </m:r>
                    <m:r>
                      <a:rPr lang="en-US" sz="25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500" b="1" i="1">
                        <a:solidFill>
                          <a:srgbClr val="002060"/>
                        </a:solidFill>
                        <a:latin typeface="Cambria Math"/>
                      </a:rPr>
                      <m:t>𝒅</m:t>
                    </m:r>
                    <m:r>
                      <a:rPr lang="en-US" sz="2500" b="1" i="1" smtClean="0">
                        <a:solidFill>
                          <a:srgbClr val="002060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25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768" y="2472740"/>
                <a:ext cx="6030416" cy="477054"/>
              </a:xfrm>
              <a:prstGeom prst="rect">
                <a:avLst/>
              </a:prstGeom>
              <a:blipFill rotWithShape="1">
                <a:blip r:embed="rId4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03895" y="1995686"/>
                <a:ext cx="3312766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5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500" b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500" b="1" i="1">
                        <a:solidFill>
                          <a:srgbClr val="7030A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5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5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500" b="1" i="1">
                        <a:solidFill>
                          <a:srgbClr val="7030A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25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5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895" y="1995686"/>
                <a:ext cx="3312766" cy="477054"/>
              </a:xfrm>
              <a:prstGeom prst="rect">
                <a:avLst/>
              </a:prstGeom>
              <a:blipFill rotWithShape="1">
                <a:blip r:embed="rId5"/>
                <a:stretch>
                  <a:fillRect b="-25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916832" y="3003798"/>
                <a:ext cx="2871192" cy="8227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5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5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ru-RU" sz="25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25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5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5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𝟕</m:t>
                              </m:r>
                              <m:r>
                                <a:rPr lang="en-US" sz="25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25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r>
                                <a:rPr lang="en-US" sz="25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5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𝟏𝟑𝟎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ru-RU" sz="25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25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5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5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𝟏𝟏</m:t>
                              </m:r>
                              <m:r>
                                <a:rPr lang="en-US" sz="25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25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r>
                                <a:rPr lang="en-US" sz="25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5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𝟏𝟔𝟔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5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832" y="3003798"/>
                <a:ext cx="2871192" cy="82272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451369" y="3003798"/>
                <a:ext cx="1553630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4</m:t>
                      </m:r>
                      <m:r>
                        <a:rPr lang="en-US" sz="240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i="1">
                          <a:solidFill>
                            <a:srgbClr val="7030A0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sz="2400" i="1">
                          <a:solidFill>
                            <a:srgbClr val="7030A0"/>
                          </a:solidFill>
                          <a:latin typeface="Cambria Math"/>
                        </a:rPr>
                        <m:t>=36</m:t>
                      </m:r>
                    </m:oMath>
                  </m:oMathPara>
                </a14:m>
                <a:endParaRPr lang="en-US" sz="2400" i="1" dirty="0" smtClean="0">
                  <a:solidFill>
                    <a:srgbClr val="7030A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7030A0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sz="2400" i="1">
                          <a:solidFill>
                            <a:srgbClr val="7030A0"/>
                          </a:solidFill>
                          <a:latin typeface="Cambria Math"/>
                        </a:rPr>
                        <m:t>=9 </m:t>
                      </m:r>
                    </m:oMath>
                  </m:oMathPara>
                </a14:m>
                <a:endParaRPr lang="ru-RU" sz="2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1369" y="3003798"/>
                <a:ext cx="1553630" cy="83099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69176" y="3834795"/>
                <a:ext cx="495942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𝟏𝟑𝟎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𝟕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𝟏𝟑𝟎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𝟔𝟑</m:t>
                      </m:r>
                      <m:r>
                        <a:rPr lang="en-US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𝟔𝟕</m:t>
                      </m:r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176" y="3834795"/>
                <a:ext cx="4959424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87854" y="4347606"/>
                <a:ext cx="495942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𝟔𝟕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𝟗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∙(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854" y="4347606"/>
                <a:ext cx="4959424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642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  <p:bldP spid="3" grpId="0"/>
      <p:bldP spid="4" grpId="0"/>
      <p:bldP spid="12" grpId="0"/>
      <p:bldP spid="5" grpId="0"/>
      <p:bldP spid="9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9068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843558"/>
            <a:ext cx="90477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359-mashq.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Arifmetik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progressiyaning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hadini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ayirmasini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ayting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: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730990" y="1697816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07504" y="1305223"/>
                <a:ext cx="5320461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  <a:cs typeface="Arial" pitchFamily="34" charset="0"/>
                      </a:rPr>
                      <m:t>1) 6, 8, 10, ….</m:t>
                    </m:r>
                  </m:oMath>
                </a14:m>
                <a:r>
                  <a:rPr lang="en-US" sz="2200" i="1" dirty="0" smtClean="0">
                    <a:latin typeface="Arial" pitchFamily="34" charset="0"/>
                    <a:cs typeface="Arial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3) 25, 21, 17, … </m:t>
                    </m:r>
                  </m:oMath>
                </a14:m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305223"/>
                <a:ext cx="5320461" cy="430887"/>
              </a:xfrm>
              <a:prstGeom prst="rect">
                <a:avLst/>
              </a:prstGeom>
              <a:blipFill rotWithShape="1">
                <a:blip r:embed="rId2"/>
                <a:stretch>
                  <a:fillRect l="-115" b="-18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" y="2068188"/>
                <a:ext cx="4183538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) </m:t>
                    </m:r>
                    <m:sSub>
                      <m:sSubPr>
                        <m:ctrlP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𝟔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sSub>
                      <m:sSubPr>
                        <m:ctrlP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   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b>
                    </m:sSub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𝟖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…</m:t>
                    </m:r>
                  </m:oMath>
                </a14:m>
                <a:r>
                  <a:rPr lang="en-US" sz="2200" b="1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latin typeface="Cambria Math"/>
                        <a:cs typeface="Arial" pitchFamily="34" charset="0"/>
                      </a:rPr>
                      <m:t>𝒅</m:t>
                    </m:r>
                    <m:r>
                      <a:rPr lang="en-US" sz="2200" b="1" i="1" dirty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200" b="1" i="1" dirty="0" smtClean="0">
                        <a:latin typeface="Cambria Math"/>
                        <a:cs typeface="Arial" pitchFamily="34" charset="0"/>
                      </a:rPr>
                      <m:t>𝟐</m:t>
                    </m:r>
                  </m:oMath>
                </a14:m>
                <a:endParaRPr lang="ru-RU" sz="2200" b="1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" y="2068188"/>
                <a:ext cx="4183538" cy="430887"/>
              </a:xfrm>
              <a:prstGeom prst="rect">
                <a:avLst/>
              </a:prstGeom>
              <a:blipFill rotWithShape="1">
                <a:blip r:embed="rId3"/>
                <a:stretch>
                  <a:fillRect b="-18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450001" y="2067692"/>
                <a:ext cx="444247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) </m:t>
                    </m:r>
                    <m:sSub>
                      <m:sSubPr>
                        <m:ctrlP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𝟐𝟓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sSub>
                      <m:sSubPr>
                        <m:ctrlP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   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b>
                    </m:sSub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𝟐𝟏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…</m:t>
                    </m:r>
                  </m:oMath>
                </a14:m>
                <a:r>
                  <a:rPr lang="en-US" sz="2200" b="1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latin typeface="Cambria Math"/>
                        <a:cs typeface="Arial" pitchFamily="34" charset="0"/>
                      </a:rPr>
                      <m:t>𝒅</m:t>
                    </m:r>
                    <m:r>
                      <a:rPr lang="en-US" sz="2200" b="1" i="1" dirty="0" smtClean="0">
                        <a:latin typeface="Cambria Math"/>
                        <a:cs typeface="Arial" pitchFamily="34" charset="0"/>
                      </a:rPr>
                      <m:t>=−</m:t>
                    </m:r>
                    <m:r>
                      <a:rPr lang="en-US" sz="2200" b="1" i="1" dirty="0" smtClean="0">
                        <a:latin typeface="Cambria Math"/>
                        <a:cs typeface="Arial" pitchFamily="34" charset="0"/>
                      </a:rPr>
                      <m:t>𝟒</m:t>
                    </m:r>
                  </m:oMath>
                </a14:m>
                <a:endParaRPr lang="ru-RU" sz="2200" b="1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0001" y="2067692"/>
                <a:ext cx="4442477" cy="430887"/>
              </a:xfrm>
              <a:prstGeom prst="rect">
                <a:avLst/>
              </a:prstGeom>
              <a:blipFill rotWithShape="1">
                <a:blip r:embed="rId4"/>
                <a:stretch>
                  <a:fillRect b="-18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6853" y="2529853"/>
                <a:ext cx="9047762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360-mashq.  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Agar: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</m:oMath>
                </a14:m>
                <a:r>
                  <a:rPr lang="en-US" sz="2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𝒅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</m:oMath>
                </a14:m>
                <a:r>
                  <a:rPr lang="en-US" sz="2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progressiyaing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dastlabki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beshta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hadini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yozing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53" y="2529853"/>
                <a:ext cx="9047762" cy="769441"/>
              </a:xfrm>
              <a:prstGeom prst="rect">
                <a:avLst/>
              </a:prstGeom>
              <a:blipFill rotWithShape="1">
                <a:blip r:embed="rId5"/>
                <a:stretch>
                  <a:fillRect t="-5556"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3724119" y="3288353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1387" y="3562008"/>
                <a:ext cx="148627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1) </m:t>
                      </m:r>
                      <m:sSub>
                        <m:sSubPr>
                          <m:ctrlPr>
                            <a:rPr lang="en-US" sz="220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=2, </m:t>
                      </m:r>
                    </m:oMath>
                  </m:oMathPara>
                </a14:m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87" y="3562008"/>
                <a:ext cx="1486277" cy="430887"/>
              </a:xfrm>
              <a:prstGeom prst="rect">
                <a:avLst/>
              </a:prstGeom>
              <a:blipFill rotWithShape="1">
                <a:blip r:embed="rId6"/>
                <a:stretch>
                  <a:fillRect b="-18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07504" y="3982800"/>
                <a:ext cx="465462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en-US" sz="2200" b="0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200" b="0" i="1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𝑑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=2+5=7,</m:t>
                      </m:r>
                    </m:oMath>
                  </m:oMathPara>
                </a14:m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982800"/>
                <a:ext cx="4654629" cy="430887"/>
              </a:xfrm>
              <a:prstGeom prst="rect">
                <a:avLst/>
              </a:prstGeom>
              <a:blipFill rotWithShape="1">
                <a:blip r:embed="rId7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131143" y="4515967"/>
                <a:ext cx="465462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en-US" sz="2200" b="0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  <m:r>
                        <a:rPr lang="en-US" sz="2200" b="0" i="1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𝑑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=7+5=12,</m:t>
                      </m:r>
                    </m:oMath>
                  </m:oMathPara>
                </a14:m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143" y="4515967"/>
                <a:ext cx="4654629" cy="430887"/>
              </a:xfrm>
              <a:prstGeom prst="rect">
                <a:avLst/>
              </a:prstGeom>
              <a:blipFill rotWithShape="1">
                <a:blip r:embed="rId8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491880" y="3982799"/>
                <a:ext cx="465462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en-US" sz="2200" b="0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4</m:t>
                          </m:r>
                        </m:sub>
                      </m:sSub>
                      <m:r>
                        <a:rPr lang="en-US" sz="2200" b="0" i="1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𝑑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=12+5=17,</m:t>
                      </m:r>
                    </m:oMath>
                  </m:oMathPara>
                </a14:m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3982799"/>
                <a:ext cx="4654629" cy="430887"/>
              </a:xfrm>
              <a:prstGeom prst="rect">
                <a:avLst/>
              </a:prstGeom>
              <a:blipFill rotWithShape="1">
                <a:blip r:embed="rId9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500997" y="4515966"/>
                <a:ext cx="3519275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2200" b="0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5</m:t>
                        </m:r>
                      </m:sub>
                    </m:sSub>
                    <m:r>
                      <a:rPr lang="en-US" sz="2200" b="0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2200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4</m:t>
                        </m:r>
                      </m:sub>
                    </m:sSub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𝑑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=17+5=22</m:t>
                    </m:r>
                  </m:oMath>
                </a14:m>
                <a:r>
                  <a:rPr lang="en-US" sz="2200" i="1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0997" y="4515966"/>
                <a:ext cx="3519275" cy="430887"/>
              </a:xfrm>
              <a:prstGeom prst="rect">
                <a:avLst/>
              </a:prstGeom>
              <a:blipFill rotWithShape="1">
                <a:blip r:embed="rId10"/>
                <a:stretch>
                  <a:fillRect t="-7143" r="-2076" b="-3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909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9" grpId="0"/>
      <p:bldP spid="14" grpId="0"/>
      <p:bldP spid="15" grpId="0"/>
      <p:bldP spid="18" grpId="0"/>
      <p:bldP spid="19" grpId="0"/>
      <p:bldP spid="22" grpId="0"/>
      <p:bldP spid="23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-11265" y="748892"/>
                <a:ext cx="904776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361-mashq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  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002060"/>
                        </a:solidFill>
                        <a:latin typeface="Cambria Math"/>
                      </a:rPr>
                      <m:t>1)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3−4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𝑛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;</m:t>
                    </m:r>
                    <m:r>
                      <a:rPr lang="en-US" sz="2400" b="0" i="0" smtClean="0">
                        <a:solidFill>
                          <a:srgbClr val="002060"/>
                        </a:solidFill>
                        <a:latin typeface="Cambria Math"/>
                      </a:rPr>
                      <m:t>   3</m:t>
                    </m:r>
                    <m:r>
                      <a:rPr lang="en-US" sz="2400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=3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𝑛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+1)</m:t>
                    </m:r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; </m:t>
                    </m:r>
                  </m:oMath>
                </a14:m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ketma-ketliklar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progressiya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bo‘lishini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isbotlang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. 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265" y="748892"/>
                <a:ext cx="9047762" cy="830997"/>
              </a:xfrm>
              <a:prstGeom prst="rect">
                <a:avLst/>
              </a:prstGeom>
              <a:blipFill rotWithShape="1">
                <a:blip r:embed="rId2"/>
                <a:stretch>
                  <a:fillRect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467544" y="1620806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73790" y="2280581"/>
                <a:ext cx="2174121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>
                          <a:solidFill>
                            <a:srgbClr val="002060"/>
                          </a:solidFill>
                          <a:latin typeface="Cambria Math"/>
                        </a:rPr>
                        <m:t>1)</m:t>
                      </m:r>
                      <m:sSub>
                        <m:sSubPr>
                          <m:ctrlP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=3−4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790" y="2280581"/>
                <a:ext cx="2174121" cy="446276"/>
              </a:xfrm>
              <a:prstGeom prst="rect">
                <a:avLst/>
              </a:prstGeom>
              <a:blipFill rotWithShape="1">
                <a:blip r:embed="rId3"/>
                <a:stretch>
                  <a:fillRect b="-205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821167" y="2257498"/>
                <a:ext cx="6214586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3−4</m:t>
                      </m:r>
                      <m:d>
                        <m:dPr>
                          <m:ctrlP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+1</m:t>
                          </m:r>
                        </m:e>
                      </m:d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=3−4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−4=−1−4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1167" y="2257498"/>
                <a:ext cx="6214586" cy="446276"/>
              </a:xfrm>
              <a:prstGeom prst="rect">
                <a:avLst/>
              </a:prstGeom>
              <a:blipFill rotWithShape="1">
                <a:blip r:embed="rId4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691680" y="2783286"/>
                <a:ext cx="4908395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3−4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−(−1−4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)=4 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2783286"/>
                <a:ext cx="4908395" cy="446276"/>
              </a:xfrm>
              <a:prstGeom prst="rect">
                <a:avLst/>
              </a:prstGeom>
              <a:blipFill rotWithShape="1">
                <a:blip r:embed="rId5"/>
                <a:stretch>
                  <a:fillRect b="-205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01724" y="3338473"/>
                <a:ext cx="3756997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smtClean="0">
                          <a:solidFill>
                            <a:srgbClr val="002060"/>
                          </a:solidFill>
                          <a:latin typeface="Cambria Math"/>
                        </a:rPr>
                        <m:t>3</m:t>
                      </m:r>
                      <m:r>
                        <a:rPr lang="en-US" sz="230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=3</m:t>
                      </m:r>
                      <m:d>
                        <m:dPr>
                          <m:ctrlP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+1</m:t>
                          </m:r>
                        </m:e>
                      </m:d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=3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+3</m:t>
                      </m:r>
                    </m:oMath>
                  </m:oMathPara>
                </a14:m>
                <a:endParaRPr lang="en-US" sz="2300" b="0" dirty="0" smtClean="0">
                  <a:solidFill>
                    <a:srgbClr val="002060"/>
                  </a:solidFill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24" y="3338473"/>
                <a:ext cx="3756997" cy="446276"/>
              </a:xfrm>
              <a:prstGeom prst="rect">
                <a:avLst/>
              </a:prstGeom>
              <a:blipFill rotWithShape="1">
                <a:blip r:embed="rId6"/>
                <a:stretch>
                  <a:fillRect b="-205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852991" y="3338473"/>
                <a:ext cx="4166077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3</m:t>
                      </m:r>
                      <m:d>
                        <m:dPr>
                          <m:ctrlP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+1+1</m:t>
                          </m:r>
                        </m:e>
                      </m:d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=3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+6 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2991" y="3338473"/>
                <a:ext cx="4166077" cy="446276"/>
              </a:xfrm>
              <a:prstGeom prst="rect">
                <a:avLst/>
              </a:prstGeom>
              <a:blipFill rotWithShape="1">
                <a:blip r:embed="rId7"/>
                <a:stretch>
                  <a:fillRect b="-41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1691679" y="3874330"/>
                <a:ext cx="4810611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3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+6−(3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+3)=3 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79" y="3874330"/>
                <a:ext cx="4810611" cy="446276"/>
              </a:xfrm>
              <a:prstGeom prst="rect">
                <a:avLst/>
              </a:prstGeom>
              <a:blipFill rotWithShape="1">
                <a:blip r:embed="rId8"/>
                <a:stretch>
                  <a:fillRect b="-205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3841903" y="4227934"/>
            <a:ext cx="504056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00" b="1" i="0" dirty="0" err="1" smtClean="0">
                <a:solidFill>
                  <a:srgbClr val="002060"/>
                </a:solidFill>
                <a:latin typeface="+mj-lt"/>
                <a:cs typeface="Arial" pitchFamily="34" charset="0"/>
              </a:rPr>
              <a:t>Javob</a:t>
            </a:r>
            <a:r>
              <a:rPr lang="en-US" sz="2300" b="1" i="0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:  </a:t>
            </a:r>
            <a:r>
              <a:rPr lang="en-US" sz="2300" b="1" i="0" dirty="0" smtClean="0">
                <a:solidFill>
                  <a:srgbClr val="0070C0"/>
                </a:solidFill>
                <a:latin typeface="+mj-lt"/>
              </a:rPr>
              <a:t>1) </a:t>
            </a:r>
            <a:r>
              <a:rPr lang="en-US" sz="2300" b="1" i="0" dirty="0" err="1" smtClean="0">
                <a:solidFill>
                  <a:srgbClr val="0070C0"/>
                </a:solidFill>
                <a:latin typeface="+mj-lt"/>
              </a:rPr>
              <a:t>va</a:t>
            </a:r>
            <a:r>
              <a:rPr lang="en-US" sz="2300" b="1" i="0" dirty="0" smtClean="0">
                <a:solidFill>
                  <a:srgbClr val="0070C0"/>
                </a:solidFill>
                <a:latin typeface="+mj-lt"/>
              </a:rPr>
              <a:t> 3) </a:t>
            </a:r>
            <a:r>
              <a:rPr lang="en-US" sz="2300" b="1" i="0" dirty="0" err="1" smtClean="0">
                <a:solidFill>
                  <a:srgbClr val="0070C0"/>
                </a:solidFill>
                <a:latin typeface="+mj-lt"/>
              </a:rPr>
              <a:t>misollardagi</a:t>
            </a:r>
            <a:r>
              <a:rPr lang="en-US" sz="2300" b="1" i="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300" b="1" i="0" dirty="0" err="1" smtClean="0">
                <a:solidFill>
                  <a:srgbClr val="0070C0"/>
                </a:solidFill>
                <a:latin typeface="+mj-lt"/>
              </a:rPr>
              <a:t>ayirmalar</a:t>
            </a:r>
            <a:r>
              <a:rPr lang="en-US" sz="2300" b="1" i="0" dirty="0" smtClean="0">
                <a:solidFill>
                  <a:srgbClr val="0070C0"/>
                </a:solidFill>
                <a:latin typeface="+mj-lt"/>
              </a:rPr>
              <a:t> n </a:t>
            </a:r>
            <a:r>
              <a:rPr lang="en-US" sz="2300" b="1" i="0" dirty="0" err="1" smtClean="0">
                <a:solidFill>
                  <a:srgbClr val="0070C0"/>
                </a:solidFill>
                <a:latin typeface="+mj-lt"/>
              </a:rPr>
              <a:t>ga</a:t>
            </a:r>
            <a:r>
              <a:rPr lang="en-US" sz="2300" b="1" i="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300" b="1" i="0" dirty="0" err="1" smtClean="0">
                <a:solidFill>
                  <a:srgbClr val="0070C0"/>
                </a:solidFill>
                <a:latin typeface="+mj-lt"/>
              </a:rPr>
              <a:t>bog‘liq</a:t>
            </a:r>
            <a:r>
              <a:rPr lang="en-US" sz="2300" b="1" i="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300" b="1" i="0" dirty="0" err="1" smtClean="0">
                <a:solidFill>
                  <a:srgbClr val="0070C0"/>
                </a:solidFill>
                <a:latin typeface="+mj-lt"/>
              </a:rPr>
              <a:t>emas</a:t>
            </a:r>
            <a:r>
              <a:rPr lang="en-US" sz="2300" b="1" i="0" dirty="0" smtClean="0">
                <a:solidFill>
                  <a:srgbClr val="0070C0"/>
                </a:solidFill>
                <a:latin typeface="+mj-lt"/>
              </a:rPr>
              <a:t>. </a:t>
            </a:r>
            <a:endParaRPr lang="ru-RU" sz="23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971094" y="1835716"/>
                <a:ext cx="626780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sz="2000" b="0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n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bog‘liq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emasligini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ko‘rsatishimiz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1094" y="1835716"/>
                <a:ext cx="6267806" cy="400110"/>
              </a:xfrm>
              <a:prstGeom prst="rect">
                <a:avLst/>
              </a:prstGeom>
              <a:blipFill rotWithShape="1">
                <a:blip r:embed="rId9"/>
                <a:stretch>
                  <a:fillRect t="-6061" r="-97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142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13" grpId="0"/>
      <p:bldP spid="12" grpId="0"/>
      <p:bldP spid="15" grpId="0"/>
      <p:bldP spid="18" grpId="0"/>
      <p:bldP spid="20" grpId="0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3895" y="1635646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-11265" y="748892"/>
                <a:ext cx="9047762" cy="815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362-mashq</a:t>
                </a:r>
                <a:r>
                  <a:rPr lang="en-US" sz="23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  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Arifmetik progressiyada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srgbClr val="002060"/>
                        </a:solidFill>
                        <a:latin typeface="Cambria Math"/>
                      </a:rPr>
                      <m:t>1)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rgbClr val="002060"/>
                        </a:solidFill>
                        <a:latin typeface="Cambria Math"/>
                      </a:rPr>
                      <m:t>agar</m:t>
                    </m:r>
                    <m:r>
                      <a:rPr lang="en-US" sz="2300" b="0" i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2, 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𝑑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=3</m:t>
                    </m:r>
                  </m:oMath>
                </a14:m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23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toping; </a:t>
                </a:r>
                <a14:m>
                  <m:oMath xmlns:m="http://schemas.openxmlformats.org/officeDocument/2006/math">
                    <m:r>
                      <a:rPr lang="en-US" sz="2300" dirty="0" smtClean="0">
                        <a:solidFill>
                          <a:srgbClr val="002060"/>
                        </a:solidFill>
                        <a:latin typeface="Cambria Math"/>
                      </a:rPr>
                      <m:t>3</m:t>
                    </m:r>
                    <m:r>
                      <a:rPr lang="en-US" sz="2300">
                        <a:solidFill>
                          <a:srgbClr val="002060"/>
                        </a:solidFill>
                        <a:latin typeface="Cambria Math"/>
                      </a:rPr>
                      <m:t>) </m:t>
                    </m:r>
                    <m:r>
                      <m:rPr>
                        <m:sty m:val="p"/>
                      </m:rPr>
                      <a:rPr lang="en-US" sz="2300">
                        <a:solidFill>
                          <a:srgbClr val="002060"/>
                        </a:solidFill>
                        <a:latin typeface="Cambria Math"/>
                      </a:rPr>
                      <m:t>agar</m:t>
                    </m:r>
                    <m:r>
                      <a:rPr lang="en-US" sz="230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−3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𝑑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=−2</m:t>
                    </m:r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23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8</m:t>
                        </m:r>
                      </m:sub>
                    </m:sSub>
                  </m:oMath>
                </a14:m>
                <a:r>
                  <a:rPr lang="en-US" sz="2300" dirty="0" err="1"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toping.  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265" y="748892"/>
                <a:ext cx="9047762" cy="815608"/>
              </a:xfrm>
              <a:prstGeom prst="rect">
                <a:avLst/>
              </a:prstGeom>
              <a:blipFill rotWithShape="1">
                <a:blip r:embed="rId2"/>
                <a:stretch>
                  <a:fillRect l="-337" t="-5224" r="-1078" b="-156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555776" y="1762462"/>
                <a:ext cx="269387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000" b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20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0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1762462"/>
                <a:ext cx="2693879" cy="4001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732" y="2172658"/>
                <a:ext cx="8886747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=2, 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=3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   </m:t>
                      </m:r>
                      <m:sSub>
                        <m:sSubPr>
                          <m:ctrlPr>
                            <a:rPr lang="ru-RU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𝟏𝟓</m:t>
                          </m:r>
                        </m:sub>
                      </m:sSub>
                      <m:r>
                        <a:rPr lang="en-US" sz="2300" b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𝟏𝟒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𝟑𝟗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𝟒𝟏</m:t>
                      </m:r>
                    </m:oMath>
                  </m:oMathPara>
                </a14:m>
                <a:endParaRPr lang="ru-RU" sz="23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2" y="2172658"/>
                <a:ext cx="8886747" cy="446276"/>
              </a:xfrm>
              <a:prstGeom prst="rect">
                <a:avLst/>
              </a:prstGeom>
              <a:blipFill rotWithShape="1">
                <a:blip r:embed="rId4"/>
                <a:stretch>
                  <a:fillRect b="-162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28278" y="2628094"/>
                <a:ext cx="9133526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300" b="1" dirty="0" smtClean="0">
                    <a:solidFill>
                      <a:srgbClr val="7030A0"/>
                    </a:solidFill>
                  </a:rPr>
                  <a:t>3</a:t>
                </a:r>
                <a14:m>
                  <m:oMath xmlns:m="http://schemas.openxmlformats.org/officeDocument/2006/math">
                    <m:r>
                      <a:rPr lang="en-US" sz="2300" b="1" i="1" smtClean="0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  <m:sSub>
                      <m:sSub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−3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𝑑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=−2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,    </m:t>
                    </m:r>
                    <m:sSub>
                      <m:sSubPr>
                        <m:ctrlPr>
                          <a:rPr lang="ru-RU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𝟏𝟖</m:t>
                        </m:r>
                      </m:sub>
                    </m:sSub>
                    <m:r>
                      <a:rPr lang="en-US" sz="2300" b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𝟏𝟕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=−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𝟒𝟖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=−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𝟓𝟏</m:t>
                    </m:r>
                  </m:oMath>
                </a14:m>
                <a:endParaRPr lang="ru-RU" sz="23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78" y="2628094"/>
                <a:ext cx="9133526" cy="446276"/>
              </a:xfrm>
              <a:prstGeom prst="rect">
                <a:avLst/>
              </a:prstGeom>
              <a:blipFill rotWithShape="1">
                <a:blip r:embed="rId5"/>
                <a:stretch>
                  <a:fillRect l="-1001" t="-9589" b="-301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8121" y="3074370"/>
                <a:ext cx="904776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363-mashq</a:t>
                </a:r>
                <a:r>
                  <a:rPr lang="en-US" sz="23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  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𝑛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hadi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formulasini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yozing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.  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1" y="3074370"/>
                <a:ext cx="9047762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943" t="-9211" r="-2628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158133" y="3536035"/>
                <a:ext cx="7992888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𝟏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) 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𝟏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,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𝟔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,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𝟏𝟏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,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𝟏𝟔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,…;   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𝟑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) 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−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𝟒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,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−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𝟔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,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−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𝟖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,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−</m:t>
                    </m:r>
                    <m:r>
                      <a:rPr lang="en-US" sz="2200" b="1" i="1" smtClean="0">
                        <a:solidFill>
                          <a:srgbClr val="7030A0"/>
                        </a:solidFill>
                        <a:latin typeface="Cambria Math"/>
                      </a:rPr>
                      <m:t>𝟏𝟎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,…; </m:t>
                    </m:r>
                  </m:oMath>
                </a14:m>
                <a:r>
                  <a:rPr lang="en-US" sz="2200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133" y="3536035"/>
                <a:ext cx="7992888" cy="446276"/>
              </a:xfrm>
              <a:prstGeom prst="rect">
                <a:avLst/>
              </a:prstGeom>
              <a:blipFill rotWithShape="1">
                <a:blip r:embed="rId7"/>
                <a:stretch>
                  <a:fillRect l="-76" b="-150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/>
          <p:cNvSpPr/>
          <p:nvPr/>
        </p:nvSpPr>
        <p:spPr>
          <a:xfrm>
            <a:off x="3491880" y="3939895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58786" y="4321760"/>
                <a:ext cx="544931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1</m:t>
                      </m:r>
                      <m:r>
                        <a:rPr lang="en-US" sz="2000" i="1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0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i="1">
                          <a:solidFill>
                            <a:srgbClr val="002060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sz="2000" i="1">
                          <a:solidFill>
                            <a:srgbClr val="002060"/>
                          </a:solidFill>
                          <a:latin typeface="Cambria Math"/>
                        </a:rPr>
                        <m:t>=5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   </m:t>
                      </m:r>
                      <m:sSub>
                        <m:sSubPr>
                          <m:ctrlPr>
                            <a:rPr lang="ru-RU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000" b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86" y="4321760"/>
                <a:ext cx="5449317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122267" y="4691920"/>
                <a:ext cx="538583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7030A0"/>
                    </a:solidFill>
                  </a:rPr>
                  <a:t>3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  <m:sSub>
                      <m:sSubPr>
                        <m:ctrlP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solidFill>
                          <a:srgbClr val="002060"/>
                        </a:solidFill>
                        <a:latin typeface="Cambria Math"/>
                      </a:rPr>
                      <m:t>−4</m:t>
                    </m:r>
                    <m:r>
                      <a:rPr lang="en-US" sz="2000" i="1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r>
                      <a:rPr lang="en-US" sz="2000" b="0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000" i="1">
                        <a:solidFill>
                          <a:srgbClr val="002060"/>
                        </a:solidFill>
                        <a:latin typeface="Cambria Math"/>
                      </a:rPr>
                      <m:t>𝑑</m:t>
                    </m:r>
                    <m:r>
                      <a:rPr lang="en-US" sz="2000" i="1">
                        <a:solidFill>
                          <a:srgbClr val="002060"/>
                        </a:solidFill>
                        <a:latin typeface="Cambria Math"/>
                      </a:rPr>
                      <m:t>=−2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,       </m:t>
                    </m:r>
                    <m:sSub>
                      <m:sSubPr>
                        <m:ctrlPr>
                          <a:rPr lang="ru-RU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000" b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𝟒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d>
                      <m:dPr>
                        <m:ctrlPr>
                          <a:rPr lang="ru-RU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</m:oMath>
                </a14:m>
                <a:endParaRPr lang="ru-RU" sz="20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267" y="4691920"/>
                <a:ext cx="5385837" cy="400110"/>
              </a:xfrm>
              <a:prstGeom prst="rect">
                <a:avLst/>
              </a:prstGeom>
              <a:blipFill rotWithShape="1">
                <a:blip r:embed="rId9"/>
                <a:stretch>
                  <a:fillRect l="-1131" t="-7692" b="-2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247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  <p:bldP spid="21" grpId="0"/>
      <p:bldP spid="22" grpId="0"/>
      <p:bldP spid="23" grpId="0"/>
      <p:bldP spid="24" grpId="0"/>
      <p:bldP spid="25" grpId="0"/>
      <p:bldP spid="27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48355" y="843558"/>
                <a:ext cx="888814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364-mashq.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−22 </m:t>
                    </m:r>
                  </m:oMath>
                </a14:m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soni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44,</m:t>
                    </m:r>
                    <m:r>
                      <a:rPr lang="en-US" sz="2300" b="0" i="1" dirty="0" smtClean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38,</m:t>
                    </m:r>
                    <m:r>
                      <a:rPr lang="en-US" sz="2300" b="0" i="1" dirty="0" smtClean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32,… </m:t>
                    </m:r>
                  </m:oMath>
                </a14:m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hadi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Shu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had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nomerini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toping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355" y="843558"/>
                <a:ext cx="8888141" cy="830997"/>
              </a:xfrm>
              <a:prstGeom prst="rect">
                <a:avLst/>
              </a:prstGeom>
              <a:blipFill rotWithShape="1">
                <a:blip r:embed="rId2"/>
                <a:stretch>
                  <a:fillRect t="-5109" r="-892" b="-16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182365" y="1737708"/>
                <a:ext cx="2728439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sz="23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365" y="1737708"/>
                <a:ext cx="2728439" cy="446276"/>
              </a:xfrm>
              <a:prstGeom prst="rect">
                <a:avLst/>
              </a:prstGeom>
              <a:blipFill rotWithShape="1">
                <a:blip r:embed="rId3"/>
                <a:stretch>
                  <a:fillRect b="-54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3936" y="2630260"/>
                <a:ext cx="3410293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𝟐𝟐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𝟒𝟒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d>
                        <m:d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3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36" y="2630260"/>
                <a:ext cx="3410293" cy="44627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136970" y="1674555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36970" y="2183984"/>
                <a:ext cx="3064429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𝟐𝟐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𝟒𝟒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3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970" y="2183984"/>
                <a:ext cx="3064429" cy="44627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378589" y="2183984"/>
                <a:ext cx="2580706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𝟔𝟔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d>
                        <m:d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3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589" y="2183984"/>
                <a:ext cx="2580706" cy="44627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686365" y="2617876"/>
                <a:ext cx="1965153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𝟏𝟏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23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365" y="2617876"/>
                <a:ext cx="1965153" cy="44627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6084168" y="2404341"/>
                <a:ext cx="1193340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3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sz="23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2404341"/>
                <a:ext cx="1193340" cy="44627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27931" y="3076536"/>
                <a:ext cx="888814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367-mashq.</a:t>
                </a:r>
                <a:r>
                  <a:rPr lang="en-US" sz="23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progressiyada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srgbClr val="7030A0"/>
                        </a:solidFill>
                        <a:latin typeface="Cambria Math"/>
                      </a:rPr>
                      <m:t>𝟏</m:t>
                    </m:r>
                    <m:r>
                      <a:rPr lang="en-US" sz="2300" b="1" i="1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  <m:sSub>
                      <m:sSub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7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23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6</m:t>
                        </m:r>
                      </m:sub>
                    </m:sSub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6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7</m:t>
                    </m:r>
                  </m:oMath>
                </a14:m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ayirmasini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931" y="3076536"/>
                <a:ext cx="8888141" cy="830997"/>
              </a:xfrm>
              <a:prstGeom prst="rect">
                <a:avLst/>
              </a:prstGeom>
              <a:blipFill rotWithShape="1">
                <a:blip r:embed="rId9"/>
                <a:stretch>
                  <a:fillRect t="-5147" b="-13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/>
          <p:cNvSpPr/>
          <p:nvPr/>
        </p:nvSpPr>
        <p:spPr>
          <a:xfrm>
            <a:off x="231162" y="3772247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5076" y="4240847"/>
                <a:ext cx="273158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𝟏𝟔</m:t>
                          </m:r>
                        </m:sub>
                      </m:sSub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sz="22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6" y="4240847"/>
                <a:ext cx="2731582" cy="430887"/>
              </a:xfrm>
              <a:prstGeom prst="rect">
                <a:avLst/>
              </a:prstGeom>
              <a:blipFill rotWithShape="1">
                <a:blip r:embed="rId10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766658" y="4240846"/>
                <a:ext cx="272593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𝟔𝟕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𝟕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𝟏𝟔</m:t>
                          </m:r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sz="22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6658" y="4240846"/>
                <a:ext cx="2725938" cy="43088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5626684" y="4233911"/>
                <a:ext cx="148431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𝟔𝟎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𝟏𝟓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sz="22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684" y="4233911"/>
                <a:ext cx="1484317" cy="43088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7277508" y="4240847"/>
                <a:ext cx="979371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2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7508" y="4240847"/>
                <a:ext cx="979371" cy="43088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496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10" grpId="0"/>
      <p:bldP spid="11" grpId="0"/>
      <p:bldP spid="12" grpId="0"/>
      <p:bldP spid="13" grpId="0"/>
      <p:bldP spid="15" grpId="0"/>
      <p:bldP spid="18" grpId="0"/>
      <p:bldP spid="23" grpId="0"/>
      <p:bldP spid="25" grpId="0"/>
      <p:bldP spid="26" grpId="0"/>
      <p:bldP spid="27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07504" y="843558"/>
                <a:ext cx="888814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371-mashq.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latin typeface="Cambria Math"/>
                        <a:cs typeface="Arial" pitchFamily="34" charset="0"/>
                      </a:rPr>
                      <m:t>𝑛</m:t>
                    </m:r>
                  </m:oMath>
                </a14:m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ning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qanday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qiymatlarida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15,</m:t>
                    </m:r>
                    <m:r>
                      <a:rPr lang="en-US" sz="2300" b="0" i="1" dirty="0" smtClean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13,</m:t>
                    </m:r>
                    <m:r>
                      <a:rPr lang="en-US" sz="2300" b="0" i="1" dirty="0" smtClean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11,…</m:t>
                    </m:r>
                  </m:oMath>
                </a14:m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hadlari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manfiy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43558"/>
                <a:ext cx="8888141" cy="830997"/>
              </a:xfrm>
              <a:prstGeom prst="rect">
                <a:avLst/>
              </a:prstGeom>
              <a:blipFill rotWithShape="1">
                <a:blip r:embed="rId2"/>
                <a:stretch>
                  <a:fillRect t="-5109" b="-13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823135" y="1684375"/>
                <a:ext cx="2728439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sz="23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3135" y="1684375"/>
                <a:ext cx="2728439" cy="446276"/>
              </a:xfrm>
              <a:prstGeom prst="rect">
                <a:avLst/>
              </a:prstGeom>
              <a:blipFill rotWithShape="1">
                <a:blip r:embed="rId3"/>
                <a:stretch>
                  <a:fillRect b="-40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136970" y="1606179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788024" y="1684375"/>
                <a:ext cx="1146083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3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1684375"/>
                <a:ext cx="1146083" cy="44627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57482" y="2136220"/>
                <a:ext cx="2588144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3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82" y="2136220"/>
                <a:ext cx="2588144" cy="446276"/>
              </a:xfrm>
              <a:prstGeom prst="rect">
                <a:avLst/>
              </a:prstGeom>
              <a:blipFill rotWithShape="1">
                <a:blip r:embed="rId5"/>
                <a:stretch>
                  <a:fillRect b="-40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124368" y="2582496"/>
                <a:ext cx="2682914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𝟏𝟓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3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368" y="2582496"/>
                <a:ext cx="2682914" cy="44627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931901" y="2136220"/>
                <a:ext cx="2076851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𝟕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d>
                        <m:d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23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1901" y="2136220"/>
                <a:ext cx="2076851" cy="44627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3103350" y="2549858"/>
                <a:ext cx="1305037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𝟖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</m:oMath>
                  </m:oMathPara>
                </a14:m>
                <a:endParaRPr lang="ru-RU" sz="23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3350" y="2549858"/>
                <a:ext cx="1305037" cy="44627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 стрелкой 2"/>
          <p:cNvCxnSpPr/>
          <p:nvPr/>
        </p:nvCxnSpPr>
        <p:spPr>
          <a:xfrm flipV="1">
            <a:off x="5292080" y="2395096"/>
            <a:ext cx="3600400" cy="326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7059289" y="2355630"/>
            <a:ext cx="72008" cy="11156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795371" y="2504678"/>
                <a:ext cx="55387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>
                          <a:solidFill>
                            <a:srgbClr val="002060"/>
                          </a:solidFill>
                          <a:latin typeface="Cambria Math"/>
                        </a:rPr>
                        <m:t>𝟖</m:t>
                      </m:r>
                      <m:r>
                        <a:rPr lang="en-US" sz="1600" b="1" i="1">
                          <a:solidFill>
                            <a:srgbClr val="00206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1600" b="1" i="1">
                          <a:solidFill>
                            <a:srgbClr val="002060"/>
                          </a:solidFill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5371" y="2504678"/>
                <a:ext cx="553870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Дуга 5"/>
          <p:cNvSpPr/>
          <p:nvPr/>
        </p:nvSpPr>
        <p:spPr>
          <a:xfrm flipH="1">
            <a:off x="7095292" y="2151469"/>
            <a:ext cx="1578280" cy="191845"/>
          </a:xfrm>
          <a:custGeom>
            <a:avLst/>
            <a:gdLst>
              <a:gd name="connsiteX0" fmla="*/ 900100 w 1800199"/>
              <a:gd name="connsiteY0" fmla="*/ 0 h 322729"/>
              <a:gd name="connsiteX1" fmla="*/ 1800200 w 1800199"/>
              <a:gd name="connsiteY1" fmla="*/ 161365 h 322729"/>
              <a:gd name="connsiteX2" fmla="*/ 900100 w 1800199"/>
              <a:gd name="connsiteY2" fmla="*/ 161365 h 322729"/>
              <a:gd name="connsiteX3" fmla="*/ 900100 w 1800199"/>
              <a:gd name="connsiteY3" fmla="*/ 0 h 322729"/>
              <a:gd name="connsiteX0" fmla="*/ 900100 w 1800199"/>
              <a:gd name="connsiteY0" fmla="*/ 0 h 322729"/>
              <a:gd name="connsiteX1" fmla="*/ 1800200 w 1800199"/>
              <a:gd name="connsiteY1" fmla="*/ 161365 h 322729"/>
              <a:gd name="connsiteX0" fmla="*/ 678180 w 1578280"/>
              <a:gd name="connsiteY0" fmla="*/ 30480 h 191845"/>
              <a:gd name="connsiteX1" fmla="*/ 1578280 w 1578280"/>
              <a:gd name="connsiteY1" fmla="*/ 191845 h 191845"/>
              <a:gd name="connsiteX2" fmla="*/ 678180 w 1578280"/>
              <a:gd name="connsiteY2" fmla="*/ 191845 h 191845"/>
              <a:gd name="connsiteX3" fmla="*/ 678180 w 1578280"/>
              <a:gd name="connsiteY3" fmla="*/ 30480 h 191845"/>
              <a:gd name="connsiteX0" fmla="*/ 0 w 1578280"/>
              <a:gd name="connsiteY0" fmla="*/ 0 h 191845"/>
              <a:gd name="connsiteX1" fmla="*/ 1578280 w 1578280"/>
              <a:gd name="connsiteY1" fmla="*/ 191845 h 191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78280" h="191845" stroke="0" extrusionOk="0">
                <a:moveTo>
                  <a:pt x="678180" y="30480"/>
                </a:moveTo>
                <a:cubicBezTo>
                  <a:pt x="1175292" y="30480"/>
                  <a:pt x="1578280" y="102726"/>
                  <a:pt x="1578280" y="191845"/>
                </a:cubicBezTo>
                <a:lnTo>
                  <a:pt x="678180" y="191845"/>
                </a:lnTo>
                <a:lnTo>
                  <a:pt x="678180" y="30480"/>
                </a:lnTo>
                <a:close/>
              </a:path>
              <a:path w="1578280" h="191845" fill="none">
                <a:moveTo>
                  <a:pt x="0" y="0"/>
                </a:moveTo>
                <a:cubicBezTo>
                  <a:pt x="497112" y="0"/>
                  <a:pt x="1578280" y="102726"/>
                  <a:pt x="1578280" y="191845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7740352" y="2608179"/>
                <a:ext cx="1018612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3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≥</m:t>
                      </m:r>
                      <m:r>
                        <a:rPr lang="en-US" sz="23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sz="23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352" y="2608179"/>
                <a:ext cx="1018612" cy="44627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36853" y="3054455"/>
                <a:ext cx="9047762" cy="815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373-mashq</a:t>
                </a:r>
                <a:r>
                  <a:rPr lang="en-US" sz="23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  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Arifmetik progressiyada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solidFill>
                          <a:srgbClr val="002060"/>
                        </a:solidFill>
                        <a:latin typeface="Cambria Math"/>
                      </a:rPr>
                      <m:t>1) </m:t>
                    </m:r>
                    <m:r>
                      <m:rPr>
                        <m:sty m:val="p"/>
                      </m:rPr>
                      <a:rPr lang="en-US" sz="2300" b="0" i="0" smtClean="0">
                        <a:solidFill>
                          <a:srgbClr val="002060"/>
                        </a:solidFill>
                        <a:latin typeface="Cambria Math"/>
                      </a:rPr>
                      <m:t>agar</m:t>
                    </m:r>
                    <m:r>
                      <a:rPr lang="en-US" sz="2300" b="0" i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8</m:t>
                        </m:r>
                      </m:sub>
                    </m:sSub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126, </m:t>
                    </m:r>
                    <m:sSub>
                      <m:sSub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23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146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to‘qqizinchi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hadi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ayirmasini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toping.  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53" y="3054455"/>
                <a:ext cx="9047762" cy="815608"/>
              </a:xfrm>
              <a:prstGeom prst="rect">
                <a:avLst/>
              </a:prstGeom>
              <a:blipFill rotWithShape="1">
                <a:blip r:embed="rId11"/>
                <a:stretch>
                  <a:fillRect l="-337" t="-5224" b="-156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47846" y="3939902"/>
                <a:ext cx="2589106" cy="705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</m:sub>
                      </m:sSub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 </m:t>
                              </m:r>
                            </m:sub>
                          </m:sSub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 </m:t>
                              </m:r>
                            </m:sub>
                          </m:sSub>
                        </m:num>
                        <m:den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846" y="3939902"/>
                <a:ext cx="2589106" cy="70506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2807282" y="3941417"/>
                <a:ext cx="4517134" cy="7261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𝟗</m:t>
                          </m:r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 </m:t>
                          </m:r>
                        </m:sub>
                      </m:sSub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2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𝟖</m:t>
                              </m:r>
                            </m:sub>
                          </m:sSub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2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𝟏𝟎</m:t>
                              </m:r>
                            </m:sub>
                          </m:sSub>
                        </m:num>
                        <m:den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200" b="0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126+146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136</m:t>
                      </m:r>
                    </m:oMath>
                  </m:oMathPara>
                </a14:m>
                <a:endParaRPr lang="ru-RU" sz="2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7282" y="3941417"/>
                <a:ext cx="4517134" cy="72616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2626695" y="4644967"/>
                <a:ext cx="4064574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𝟖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136−126=10</m:t>
                      </m:r>
                    </m:oMath>
                  </m:oMathPara>
                </a14:m>
                <a:endParaRPr lang="ru-RU" sz="2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695" y="4644967"/>
                <a:ext cx="4064574" cy="43088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724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0" grpId="0"/>
      <p:bldP spid="20" grpId="0"/>
      <p:bldP spid="22" grpId="0"/>
      <p:bldP spid="24" grpId="0"/>
      <p:bldP spid="29" grpId="0"/>
      <p:bldP spid="30" grpId="0"/>
      <p:bldP spid="4" grpId="0" animBg="1"/>
      <p:bldP spid="5" grpId="0"/>
      <p:bldP spid="6" grpId="0" animBg="1"/>
      <p:bldP spid="31" grpId="0"/>
      <p:bldP spid="32" grpId="0"/>
      <p:bldP spid="8" grpId="0"/>
      <p:bldP spid="33" grpId="0"/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73536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600" b="1" kern="0" dirty="0" err="1"/>
              <a:t>Mustaqil</a:t>
            </a:r>
            <a:r>
              <a:rPr lang="en-US" sz="3600" b="1" kern="0" dirty="0"/>
              <a:t> </a:t>
            </a:r>
            <a:r>
              <a:rPr lang="en-US" sz="3600" b="1" kern="0" dirty="0" err="1"/>
              <a:t>yechish</a:t>
            </a:r>
            <a:r>
              <a:rPr lang="en-US" sz="3600" b="1" kern="0" dirty="0"/>
              <a:t> </a:t>
            </a:r>
            <a:r>
              <a:rPr lang="en-US" sz="3600" b="1" kern="0" dirty="0" err="1"/>
              <a:t>uchun</a:t>
            </a:r>
            <a:r>
              <a:rPr lang="en-US" sz="3600" b="1" kern="0" dirty="0"/>
              <a:t> </a:t>
            </a:r>
            <a:r>
              <a:rPr lang="en-US" sz="3600" b="1" kern="0" dirty="0" err="1"/>
              <a:t>topshiriqlar</a:t>
            </a:r>
            <a:endParaRPr lang="ru-RU" sz="36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987574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157-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363-367-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mashqning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tartibdagi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44117" y="1638105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-3" y="753876"/>
                <a:ext cx="9143997" cy="9027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23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350-mashq.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𝑛</m:t>
                    </m:r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hadining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formulasi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ketma-ketlikning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birinchi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uchta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hadini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hisoblang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 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</m:oMath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" y="753876"/>
                <a:ext cx="9143997" cy="902748"/>
              </a:xfrm>
              <a:prstGeom prst="rect">
                <a:avLst/>
              </a:prstGeom>
              <a:blipFill rotWithShape="1">
                <a:blip r:embed="rId2"/>
                <a:stretch>
                  <a:fillRect t="-1351" b="-114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" y="1707654"/>
                <a:ext cx="7793993" cy="9417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) 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endParaRPr lang="en-US" sz="2300" b="1" i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3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  </m:t>
                          </m:r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𝟏𝟏</m:t>
                      </m:r>
                    </m:oMath>
                  </m:oMathPara>
                </a14:m>
                <a:endParaRPr lang="ru-RU" sz="2300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1707654"/>
                <a:ext cx="7793993" cy="941796"/>
              </a:xfrm>
              <a:prstGeom prst="rect">
                <a:avLst/>
              </a:prstGeom>
              <a:blipFill rotWithShape="1">
                <a:blip r:embed="rId3"/>
                <a:stretch>
                  <a:fillRect l="-78" t="-12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" y="2673775"/>
                <a:ext cx="915526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354-mashq. 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Sonli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ketma-ketlik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n-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hadining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formulasi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0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i="1" smtClean="0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r>
                      <a:rPr lang="en-US" sz="2000" b="0" i="1" smtClean="0">
                        <a:solidFill>
                          <a:srgbClr val="002060"/>
                        </a:solidFill>
                        <a:latin typeface="Cambria Math"/>
                      </a:rPr>
                      <m:t>𝑛</m:t>
                    </m:r>
                    <m:r>
                      <a:rPr lang="en-US" sz="2000" b="0" i="1" smtClean="0">
                        <a:solidFill>
                          <a:srgbClr val="002060"/>
                        </a:solidFill>
                        <a:latin typeface="Cambria Math"/>
                      </a:rPr>
                      <m:t>−1)(</m:t>
                    </m:r>
                    <m:r>
                      <a:rPr lang="en-US" sz="2000" b="0" i="1" smtClean="0">
                        <a:solidFill>
                          <a:srgbClr val="002060"/>
                        </a:solidFill>
                        <a:latin typeface="Cambria Math"/>
                      </a:rPr>
                      <m:t>𝑛</m:t>
                    </m:r>
                    <m:r>
                      <a:rPr lang="en-US" sz="2000" b="0" i="1" smtClean="0">
                        <a:solidFill>
                          <a:srgbClr val="002060"/>
                        </a:solidFill>
                        <a:latin typeface="Cambria Math"/>
                      </a:rPr>
                      <m:t>+4)</m:t>
                    </m:r>
                  </m:oMath>
                </a14:m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Agarda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1) </m:t>
                        </m:r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0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solidFill>
                          <a:srgbClr val="002060"/>
                        </a:solidFill>
                        <a:latin typeface="Cambria Math"/>
                      </a:rPr>
                      <m:t>104</m:t>
                    </m:r>
                  </m:oMath>
                </a14:m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, n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toping. 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2673775"/>
                <a:ext cx="9155266" cy="769441"/>
              </a:xfrm>
              <a:prstGeom prst="rect">
                <a:avLst/>
              </a:prstGeom>
              <a:blipFill rotWithShape="1">
                <a:blip r:embed="rId4"/>
                <a:stretch>
                  <a:fillRect l="-999" t="-5556"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3563888" y="3437812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17765" y="3915887"/>
                <a:ext cx="2486001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30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+3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−4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65" y="3915887"/>
                <a:ext cx="2486001" cy="44627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3487" y="4362163"/>
                <a:ext cx="2858050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30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+3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−4=104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87" y="4362163"/>
                <a:ext cx="2858050" cy="44627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759791" y="3922872"/>
                <a:ext cx="3168352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30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+3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−108=0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791" y="3922872"/>
                <a:ext cx="3168352" cy="44627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051888" y="4362163"/>
                <a:ext cx="309227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𝟗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, 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𝟏𝟐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, </m:t>
                      </m:r>
                    </m:oMath>
                  </m:oMathPara>
                </a14:m>
                <a:endParaRPr lang="ru-RU" sz="2400" b="1" i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888" y="4362163"/>
                <a:ext cx="3092279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5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216175" y="4344187"/>
                <a:ext cx="2263055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300" b="1" dirty="0" smtClean="0">
                    <a:solidFill>
                      <a:srgbClr val="002060"/>
                    </a:solidFill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𝟗</m:t>
                        </m:r>
                      </m:sub>
                    </m:sSub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𝟏𝟎𝟒</m:t>
                    </m:r>
                  </m:oMath>
                </a14:m>
                <a:endParaRPr lang="ru-RU" sz="23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6175" y="4344187"/>
                <a:ext cx="2263055" cy="446276"/>
              </a:xfrm>
              <a:prstGeom prst="rect">
                <a:avLst/>
              </a:prstGeom>
              <a:blipFill rotWithShape="1">
                <a:blip r:embed="rId9"/>
                <a:stretch>
                  <a:fillRect l="-4043" t="-9589" b="-301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/>
      <p:bldP spid="13" grpId="0"/>
      <p:bldP spid="16" grpId="0"/>
      <p:bldP spid="17" grpId="0"/>
      <p:bldP spid="20" grpId="0"/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95536" y="147805"/>
            <a:ext cx="7992888" cy="48809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progressiya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983" y="797410"/>
            <a:ext cx="8964485" cy="1295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80565" algn="l"/>
              </a:tabLst>
            </a:pP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Masala. 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O‘quvchi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sinovdan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o‘tish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kuni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5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tadan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sinov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masalalarini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yechishni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rejalashtirdi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kun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yechilishi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rejalashtirilgan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sinov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masalalarining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o‘zgarib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boradi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?</a:t>
            </a:r>
            <a:endParaRPr lang="ru-RU" sz="2200" b="1" i="1" dirty="0">
              <a:solidFill>
                <a:srgbClr val="00B05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983" y="2643758"/>
            <a:ext cx="8900932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Rejalashtirilgan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kun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quyidagi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tartibda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o‘zgarib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boradi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8946" y="2074000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77182" y="3214458"/>
                <a:ext cx="1296142" cy="707886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b="1" dirty="0" smtClean="0">
                    <a:solidFill>
                      <a:srgbClr val="FFFF00"/>
                    </a:solidFill>
                  </a:rPr>
                  <a:t>1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rgbClr val="FFFF00"/>
                        </a:solidFill>
                        <a:latin typeface="Cambria Math"/>
                      </a:rPr>
                      <m:t>−</m:t>
                    </m:r>
                    <m:r>
                      <a:rPr lang="en-US" sz="2000" b="1" i="0" smtClean="0">
                        <a:solidFill>
                          <a:srgbClr val="FFFF00"/>
                        </a:solidFill>
                        <a:latin typeface="Cambria Math"/>
                      </a:rPr>
                      <m:t>𝐤𝐮𝐧</m:t>
                    </m:r>
                  </m:oMath>
                </a14:m>
                <a:endParaRPr lang="en-US" sz="20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20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5 ta</a:t>
                </a:r>
                <a:endParaRPr lang="ru-RU" sz="20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182" y="3214458"/>
                <a:ext cx="1296142" cy="707886"/>
              </a:xfrm>
              <a:prstGeom prst="rect">
                <a:avLst/>
              </a:prstGeom>
              <a:blipFill rotWithShape="1">
                <a:blip r:embed="rId2"/>
                <a:stretch>
                  <a:fillRect t="-4310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619672" y="3214458"/>
                <a:ext cx="1296142" cy="707886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𝐤𝐮𝐧</m:t>
                      </m:r>
                    </m:oMath>
                  </m:oMathPara>
                </a14:m>
                <a:endParaRPr lang="en-US" sz="20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20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10 ta</a:t>
                </a:r>
                <a:endParaRPr lang="ru-RU" sz="20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3214458"/>
                <a:ext cx="1296142" cy="707886"/>
              </a:xfrm>
              <a:prstGeom prst="rect">
                <a:avLst/>
              </a:prstGeom>
              <a:blipFill rotWithShape="1">
                <a:blip r:embed="rId3"/>
                <a:stretch>
                  <a:fillRect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130875" y="3212502"/>
                <a:ext cx="1296142" cy="707886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𝐤𝐮𝐧</m:t>
                      </m:r>
                    </m:oMath>
                  </m:oMathPara>
                </a14:m>
                <a:endParaRPr lang="en-US" sz="20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20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15 ta</a:t>
                </a:r>
                <a:endParaRPr lang="ru-RU" sz="20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0875" y="3212502"/>
                <a:ext cx="1296142" cy="707886"/>
              </a:xfrm>
              <a:prstGeom prst="rect">
                <a:avLst/>
              </a:prstGeom>
              <a:blipFill rotWithShape="1">
                <a:blip r:embed="rId4"/>
                <a:stretch>
                  <a:fillRect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573365" y="3212502"/>
                <a:ext cx="1296142" cy="707886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0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𝐤𝐮𝐧</m:t>
                      </m:r>
                    </m:oMath>
                  </m:oMathPara>
                </a14:m>
                <a:endParaRPr lang="en-US" sz="20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20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20 ta</a:t>
                </a:r>
                <a:endParaRPr lang="ru-RU" sz="20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3365" y="3212502"/>
                <a:ext cx="1296142" cy="707886"/>
              </a:xfrm>
              <a:prstGeom prst="rect">
                <a:avLst/>
              </a:prstGeom>
              <a:blipFill rotWithShape="1">
                <a:blip r:embed="rId5"/>
                <a:stretch>
                  <a:fillRect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079506" y="3214458"/>
                <a:ext cx="1296142" cy="707886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𝐤𝐮𝐧</m:t>
                      </m:r>
                    </m:oMath>
                  </m:oMathPara>
                </a14:m>
                <a:endParaRPr lang="en-US" sz="20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2000" b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25 ta</a:t>
                </a:r>
                <a:endParaRPr lang="ru-RU" sz="20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9506" y="3214458"/>
                <a:ext cx="1296142" cy="707886"/>
              </a:xfrm>
              <a:prstGeom prst="rect">
                <a:avLst/>
              </a:prstGeom>
              <a:blipFill rotWithShape="1">
                <a:blip r:embed="rId6"/>
                <a:stretch>
                  <a:fillRect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7521996" y="3214458"/>
            <a:ext cx="1296142" cy="707886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…. </a:t>
            </a:r>
            <a:endParaRPr lang="en-US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.... 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634495" y="4155072"/>
            <a:ext cx="5741153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Natijada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quyidagi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ketma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ketlikni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qilamiz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908025" y="4598888"/>
                <a:ext cx="282641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𝟏𝟎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𝟏𝟓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𝟐𝟎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𝟐𝟓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….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8025" y="4598888"/>
                <a:ext cx="2826415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95536" y="147805"/>
            <a:ext cx="7992888" cy="48809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progressiya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3608" y="843558"/>
                <a:ext cx="9012887" cy="11541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orqali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𝑛</m:t>
                    </m:r>
                    <m:r>
                      <a:rPr lang="en-US" sz="23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2300" i="1" dirty="0" err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𝑘𝑢𝑛</m:t>
                    </m:r>
                  </m:oMath>
                </a14:m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kelib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yechilishi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lozim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barcha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masalalar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sonini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belgilaylik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Masalan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: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𝟏𝟎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𝟏𝟓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sub>
                    </m:sSub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𝟐𝟎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</m:oMath>
                </a14:m>
                <a:r>
                  <a:rPr lang="en-US" sz="23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…</a:t>
                </a:r>
                <a:r>
                  <a:rPr lang="en-US" sz="23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14:m>
                  <m:oMath xmlns:m="http://schemas.openxmlformats.org/officeDocument/2006/math">
                    <m:r>
                      <a:rPr lang="ru-RU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3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	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08" y="843558"/>
                <a:ext cx="9012887" cy="1154162"/>
              </a:xfrm>
              <a:prstGeom prst="rect">
                <a:avLst/>
              </a:prstGeom>
              <a:blipFill rotWithShape="1">
                <a:blip r:embed="rId2"/>
                <a:stretch>
                  <a:fillRect t="-3684" r="-609" b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17372" y="2007892"/>
                <a:ext cx="8928991" cy="134620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Hosil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qilingan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,</m:t>
                        </m:r>
                      </m:sub>
                    </m:sSub>
                    <m:sSub>
                      <m:sSub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,</m:t>
                        </m:r>
                      </m:sub>
                    </m:sSub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,</m:t>
                        </m:r>
                      </m:sub>
                    </m:sSub>
                  </m:oMath>
                </a14:m>
                <a:r>
                  <a:rPr lang="en-US" sz="23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…..,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3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,... </a:t>
                </a:r>
                <a:r>
                  <a:rPr lang="en-US" sz="23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en-US" sz="2300" b="1" dirty="0" smtClean="0"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20000"/>
                  </a:lnSpc>
                </a:pPr>
                <a:r>
                  <a:rPr lang="en-US" sz="2300" dirty="0" err="1">
                    <a:latin typeface="Arial" pitchFamily="34" charset="0"/>
                    <a:cs typeface="Arial" pitchFamily="34" charset="0"/>
                  </a:rPr>
                  <a:t>s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onlar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i="1" dirty="0" err="1" smtClean="0">
                    <a:latin typeface="Arial" pitchFamily="34" charset="0"/>
                    <a:cs typeface="Arial" pitchFamily="34" charset="0"/>
                  </a:rPr>
                  <a:t>sonli</a:t>
                </a:r>
                <a:r>
                  <a:rPr lang="en-US" sz="23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i="1" dirty="0" err="1" smtClean="0">
                    <a:latin typeface="Arial" pitchFamily="34" charset="0"/>
                    <a:cs typeface="Arial" pitchFamily="34" charset="0"/>
                  </a:rPr>
                  <a:t>ketma-ketlik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deyiladi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372" y="2007892"/>
                <a:ext cx="8928991" cy="1346202"/>
              </a:xfrm>
              <a:prstGeom prst="rect">
                <a:avLst/>
              </a:prstGeom>
              <a:blipFill rotWithShape="1">
                <a:blip r:embed="rId3"/>
                <a:stretch>
                  <a:fillRect l="-956" t="-905" b="-90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17148" y="3435846"/>
            <a:ext cx="901934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00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ketma-ketlikda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ikkinchisidan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boshlab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hadi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oldingi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hadga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ayni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5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sonini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qo‘shish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orqali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qilindi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193" y="4371950"/>
            <a:ext cx="901934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Bunday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ketma-ketlik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arifmetik</a:t>
            </a:r>
            <a:r>
              <a:rPr lang="en-US" sz="2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progressiya</a:t>
            </a:r>
            <a:r>
              <a:rPr lang="en-US" sz="2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30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395536" y="147805"/>
            <a:ext cx="7992888" cy="48809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progressiya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3073" y="843558"/>
                <a:ext cx="9031672" cy="1323439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Ta’rif.  </a:t>
                </a:r>
                <a:r>
                  <a:rPr lang="en-US" sz="20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Agar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,…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,…</a:t>
                </a:r>
                <a:r>
                  <a:rPr lang="en-US" sz="2000" b="1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sonli</a:t>
                </a:r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ketma-ketlikda</a:t>
                </a:r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barcha</a:t>
                </a:r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natural n </a:t>
                </a:r>
                <a:r>
                  <a:rPr lang="en-US" sz="2000" b="1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lar</a:t>
                </a:r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sz="20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000" b="1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bunda</a:t>
                </a:r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d-</a:t>
                </a:r>
                <a:r>
                  <a:rPr lang="en-US" sz="2000" b="1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biror</a:t>
                </a:r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son )</a:t>
                </a:r>
                <a:r>
                  <a:rPr lang="en-US" sz="2000" b="1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tenglik</a:t>
                </a:r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i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bajarilsa</a:t>
                </a:r>
                <a:r>
                  <a:rPr lang="en-US" sz="20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000" b="1" i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bunday</a:t>
                </a:r>
                <a:r>
                  <a:rPr lang="en-US" sz="20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ketma-ketlik</a:t>
                </a:r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progressiya</a:t>
                </a:r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i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deyiladi</a:t>
                </a:r>
                <a:r>
                  <a:rPr lang="en-US" sz="20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73" y="843558"/>
                <a:ext cx="9031672" cy="1323439"/>
              </a:xfrm>
              <a:prstGeom prst="rect">
                <a:avLst/>
              </a:prstGeom>
              <a:blipFill rotWithShape="1">
                <a:blip r:embed="rId2"/>
                <a:stretch>
                  <a:fillRect l="-743" t="-1843" b="-78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803" y="2284472"/>
                <a:ext cx="8977241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Bu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formuladan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ru-RU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20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ekanligi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kelib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chiqadi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</a:rPr>
                      <m:t> 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20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son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ayirmasi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deyiladi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Masalan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,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03" y="2284472"/>
                <a:ext cx="8977241" cy="707886"/>
              </a:xfrm>
              <a:prstGeom prst="rect">
                <a:avLst/>
              </a:prstGeom>
              <a:blipFill rotWithShape="1">
                <a:blip r:embed="rId3"/>
                <a:stretch>
                  <a:fillRect l="-747" t="-3448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3470" y="2992358"/>
                <a:ext cx="8977241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1)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Sonlarning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1,</m:t>
                    </m:r>
                    <m:r>
                      <a:rPr lang="en-US" sz="2000" b="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2,</m:t>
                    </m:r>
                    <m:r>
                      <a:rPr lang="en-US" sz="2000" b="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3,</m:t>
                    </m:r>
                    <m:r>
                      <a:rPr lang="en-US" sz="2000" b="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4…,</m:t>
                    </m:r>
                    <m:r>
                      <a:rPr lang="en-US" sz="2000" i="1" dirty="0" err="1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𝑛</m:t>
                    </m:r>
                    <m:r>
                      <a:rPr lang="en-US" sz="2000" i="1" dirty="0" err="1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,..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natural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qatori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progressiyani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tashkil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qiladi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. Bu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ayirmasi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𝒅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0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0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70" y="2992358"/>
                <a:ext cx="8977241" cy="707886"/>
              </a:xfrm>
              <a:prstGeom prst="rect">
                <a:avLst/>
              </a:prstGeom>
              <a:blipFill rotWithShape="1">
                <a:blip r:embed="rId4"/>
                <a:stretch>
                  <a:fillRect t="-3448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84282" y="3660199"/>
                <a:ext cx="894410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Butun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manfiy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sonlarning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−1,−2,−3,..,</m:t>
                    </m:r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𝑛</m:t>
                    </m:r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.. </m:t>
                    </m:r>
                  </m:oMath>
                </a14:m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Ketma-ketligi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ayirmasi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𝒅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=−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bo‘lgan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progressiyadir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82" y="3660199"/>
                <a:ext cx="8944102" cy="707886"/>
              </a:xfrm>
              <a:prstGeom prst="rect">
                <a:avLst/>
              </a:prstGeom>
              <a:blipFill rotWithShape="1">
                <a:blip r:embed="rId5"/>
                <a:stretch>
                  <a:fillRect t="-3419" b="-145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15663" y="4360742"/>
                <a:ext cx="835263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3,</m:t>
                    </m:r>
                    <m:r>
                      <a:rPr lang="en-US" sz="2000" b="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3,</m:t>
                    </m:r>
                    <m:r>
                      <a:rPr lang="en-US" sz="2000" b="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3,</m:t>
                    </m:r>
                    <m:r>
                      <a:rPr lang="en-US" sz="2000" b="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3…3</m:t>
                    </m:r>
                    <m:r>
                      <a:rPr lang="en-US" sz="2000" i="1" dirty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,.. </m:t>
                    </m:r>
                  </m:oMath>
                </a14:m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Ketma-ketlik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ayirmasi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𝒅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progressiyadan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iborat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663" y="4360742"/>
                <a:ext cx="8352634" cy="707886"/>
              </a:xfrm>
              <a:prstGeom prst="rect">
                <a:avLst/>
              </a:prstGeom>
              <a:blipFill rotWithShape="1">
                <a:blip r:embed="rId6"/>
                <a:stretch>
                  <a:fillRect t="-3448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09063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27549" y="136264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progressiya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9165" y="843558"/>
                <a:ext cx="901288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1-masala.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formula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ketma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–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ketlik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progressiya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bo‘lishini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isbotlang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5" y="843558"/>
                <a:ext cx="9012887" cy="830997"/>
              </a:xfrm>
              <a:prstGeom prst="rect">
                <a:avLst/>
              </a:prstGeom>
              <a:blipFill rotWithShape="1">
                <a:blip r:embed="rId2"/>
                <a:stretch>
                  <a:fillRect t="-5109" b="-16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9165" y="2054850"/>
                <a:ext cx="8980467" cy="10452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200" b="1" i="0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ayirma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barcha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i="1" dirty="0"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lar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ayni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xil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(</a:t>
                </a:r>
                <a:r>
                  <a:rPr lang="en-US" sz="2200" i="1" dirty="0" smtClean="0">
                    <a:latin typeface="Arial" pitchFamily="34" charset="0"/>
                    <a:cs typeface="Arial" pitchFamily="34" charset="0"/>
                  </a:rPr>
                  <a:t>n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bog‘liq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emas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ekanligini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ko‘rsatish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talab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qilinadi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5" y="2054850"/>
                <a:ext cx="8980467" cy="1045223"/>
              </a:xfrm>
              <a:prstGeom prst="rect">
                <a:avLst/>
              </a:prstGeom>
              <a:blipFill rotWithShape="1">
                <a:blip r:embed="rId3"/>
                <a:stretch>
                  <a:fillRect l="-815" b="-10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3483006" y="1643302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95651" y="3100073"/>
                <a:ext cx="8852539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ketma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-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ketlikning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𝑛</m:t>
                    </m:r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+1) − </m:t>
                    </m:r>
                  </m:oMath>
                </a14:m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hadini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yozamiz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: 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51" y="3100073"/>
                <a:ext cx="8852539" cy="446276"/>
              </a:xfrm>
              <a:prstGeom prst="rect">
                <a:avLst/>
              </a:prstGeom>
              <a:blipFill rotWithShape="1">
                <a:blip r:embed="rId4"/>
                <a:stretch>
                  <a:fillRect l="-895" t="-6849" b="-246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918756" y="3540218"/>
                <a:ext cx="3339569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2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).</m:t>
                      </m:r>
                    </m:oMath>
                  </m:oMathPara>
                </a14:m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756" y="3540218"/>
                <a:ext cx="3339569" cy="430887"/>
              </a:xfrm>
              <a:prstGeom prst="rect">
                <a:avLst/>
              </a:prstGeom>
              <a:blipFill rotWithShape="1">
                <a:blip r:embed="rId5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88326" y="3939902"/>
                <a:ext cx="8962533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Shuning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200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</m:sub>
                      </m:sSub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𝟏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,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𝟓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𝟑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d>
                        <m:dPr>
                          <m:ctrlP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,</m:t>
                          </m:r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𝟓</m:t>
                          </m:r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∙</m:t>
                          </m:r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</m:e>
                      </m:d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𝟑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326" y="3939902"/>
                <a:ext cx="8962533" cy="769441"/>
              </a:xfrm>
              <a:prstGeom prst="rect">
                <a:avLst/>
              </a:prstGeom>
              <a:blipFill rotWithShape="1">
                <a:blip r:embed="rId6"/>
                <a:stretch>
                  <a:fillRect l="-884" t="-3937" b="-7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0713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  <p:bldP spid="8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29484" y="136264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progressiya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1916" y="778102"/>
                <a:ext cx="8948190" cy="8989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ta’rifiga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endParaRPr lang="en-US" sz="2200" i="1" dirty="0" smtClean="0">
                  <a:solidFill>
                    <a:srgbClr val="7030A0"/>
                  </a:solidFill>
                  <a:latin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20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200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200" i="1">
                            <a:solidFill>
                              <a:srgbClr val="7030A0"/>
                            </a:solidFill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sz="2200" b="0" i="0" smtClean="0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200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200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200" i="1">
                            <a:solidFill>
                              <a:srgbClr val="7030A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200" i="1">
                        <a:solidFill>
                          <a:srgbClr val="7030A0"/>
                        </a:solidFill>
                        <a:latin typeface="Cambria Math"/>
                      </a:rPr>
                      <m:t>+</m:t>
                    </m:r>
                    <m:r>
                      <a:rPr lang="en-US" sz="2200" i="1">
                        <a:solidFill>
                          <a:srgbClr val="7030A0"/>
                        </a:solidFill>
                        <a:latin typeface="Cambria Math"/>
                      </a:rPr>
                      <m:t>𝑑</m:t>
                    </m:r>
                  </m:oMath>
                </a14:m>
                <a:r>
                  <a:rPr lang="en-US" sz="2200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2200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20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sz="2200" b="0" i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2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200" i="1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sz="2200" i="1">
                        <a:solidFill>
                          <a:srgbClr val="0070C0"/>
                        </a:solidFill>
                        <a:latin typeface="Cambria Math"/>
                      </a:rPr>
                      <m:t>𝑑</m:t>
                    </m:r>
                  </m:oMath>
                </a14:m>
                <a:r>
                  <a:rPr lang="en-US" sz="2200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bundan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200" b="1" i="1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𝒏</m:t>
                            </m:r>
                            <m:r>
                              <a:rPr lang="en-US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 </m:t>
                            </m:r>
                          </m:sub>
                        </m:sSub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ru-RU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𝒏</m:t>
                            </m:r>
                            <m:r>
                              <a:rPr lang="en-US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2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 </m:t>
                            </m:r>
                          </m:sub>
                        </m:sSub>
                      </m:num>
                      <m:den>
                        <m:r>
                          <a:rPr lang="en-US" sz="22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200" b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2200" b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rgbClr val="00B050"/>
                        </a:solidFill>
                        <a:latin typeface="Cambria Math"/>
                      </a:rPr>
                      <m:t>𝒏</m:t>
                    </m:r>
                    <m:r>
                      <a:rPr lang="en-US" sz="2200" b="1" i="1">
                        <a:solidFill>
                          <a:srgbClr val="00B050"/>
                        </a:solidFill>
                        <a:latin typeface="Cambria Math"/>
                      </a:rPr>
                      <m:t>&gt;</m:t>
                    </m:r>
                    <m:r>
                      <a:rPr lang="en-US" sz="2200" b="1" i="1">
                        <a:solidFill>
                          <a:srgbClr val="00B05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16" y="778102"/>
                <a:ext cx="8948190" cy="898900"/>
              </a:xfrm>
              <a:prstGeom prst="rect">
                <a:avLst/>
              </a:prstGeom>
              <a:blipFill rotWithShape="1">
                <a:blip r:embed="rId2"/>
                <a:stretch>
                  <a:fillRect t="-3401" b="-4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102104" y="1677002"/>
            <a:ext cx="896758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Arial" pitchFamily="34" charset="0"/>
                <a:cs typeface="Arial" pitchFamily="34" charset="0"/>
              </a:rPr>
              <a:t>Shunday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qilib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arifmetik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progressiyaning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ikkinchi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hadidan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boshlab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har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hadi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unga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qo‘shni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bo’lgan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ikkita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hadining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arfimetigiga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Arifmetik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progressiya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degan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nom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shu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izohlanadi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8543" y="2888242"/>
                <a:ext cx="8948190" cy="21236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Agar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2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d</a:t>
                </a:r>
                <a:r>
                  <a:rPr lang="en-US" sz="22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, u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qolgan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hadlarini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formula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bo‘yicha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hisoblash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mumkinligini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ta’kidlaymiz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Bunday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usul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necha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dastlabki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hadini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hisoblash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qiyinchilik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tug‘dirmaydi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iroq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masalan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𝟏𝟎𝟎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 </m:t>
                        </m:r>
                      </m:sub>
                    </m:sSub>
                  </m:oMath>
                </a14:m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talaygina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hisoblashlar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talab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qilinadi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Odatda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buning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b="1" i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n-had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formulasidan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foydalaniladi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43" y="2888242"/>
                <a:ext cx="8948190" cy="2123658"/>
              </a:xfrm>
              <a:prstGeom prst="rect">
                <a:avLst/>
              </a:prstGeom>
              <a:blipFill rotWithShape="1">
                <a:blip r:embed="rId3"/>
                <a:stretch>
                  <a:fillRect l="-817" t="-1437" r="-954" b="-51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progressiya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" y="777839"/>
                <a:ext cx="9143997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ta’rifiga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𝒅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𝒅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𝒅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va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h.k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" y="777839"/>
                <a:ext cx="9143997" cy="1569660"/>
              </a:xfrm>
              <a:prstGeom prst="rect">
                <a:avLst/>
              </a:prstGeom>
              <a:blipFill rotWithShape="1">
                <a:blip r:embed="rId3"/>
                <a:stretch>
                  <a:fillRect t="-2724" b="-85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033718" y="2342323"/>
                <a:ext cx="5076564" cy="5386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b="1" i="1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       (1)                               </a:t>
                </a:r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3718" y="2342323"/>
                <a:ext cx="5076564" cy="538609"/>
              </a:xfrm>
              <a:prstGeom prst="rect">
                <a:avLst/>
              </a:prstGeom>
              <a:blipFill rotWithShape="1">
                <a:blip r:embed="rId4"/>
                <a:stretch>
                  <a:fillRect t="-11236" r="-46514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07504" y="3003798"/>
                <a:ext cx="8928992" cy="8002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2-masala</a:t>
                </a:r>
                <a:r>
                  <a:rPr lang="en-US" sz="2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=−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𝟔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𝟒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bo‘lsa,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yuzinchi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hadini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toping. 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003798"/>
                <a:ext cx="8928992" cy="800219"/>
              </a:xfrm>
              <a:prstGeom prst="rect">
                <a:avLst/>
              </a:prstGeom>
              <a:blipFill rotWithShape="1">
                <a:blip r:embed="rId5"/>
                <a:stretch>
                  <a:fillRect t="-5344" b="-152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79512" y="4126309"/>
                <a:ext cx="7056784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𝟏𝟎𝟎</m:t>
                          </m:r>
                        </m:sub>
                      </m:sSub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𝟔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𝟏𝟎𝟎</m:t>
                          </m:r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𝟔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𝟑𝟗𝟔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𝟑𝟗𝟎</m:t>
                      </m:r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126309"/>
                <a:ext cx="7056784" cy="43088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149796" y="3672904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156175" y="4515966"/>
                <a:ext cx="270349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70C0"/>
                    </a:solidFill>
                  </a:rPr>
                  <a:t>Javob: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𝟏𝟎𝟎</m:t>
                        </m:r>
                      </m:sub>
                    </m:sSub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𝟑𝟗𝟎</m:t>
                    </m:r>
                  </m:oMath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5" y="4515966"/>
                <a:ext cx="2703491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3612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7" grpId="0"/>
      <p:bldP spid="9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5" y="843558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3-masala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99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5, 7, 9 …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arifmetik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progressiyaning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handing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nomerini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toping.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35896" y="1705080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15035" y="2166745"/>
                <a:ext cx="882146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Aytaylik, n 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-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izlangan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nomer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bo‘lgani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formulaga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35" y="2166745"/>
                <a:ext cx="8821461" cy="830997"/>
              </a:xfrm>
              <a:prstGeom prst="rect">
                <a:avLst/>
              </a:prstGeom>
              <a:blipFill rotWithShape="1">
                <a:blip r:embed="rId2"/>
                <a:stretch>
                  <a:fillRect l="-1037" t="-5109" b="-16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95536" y="3027006"/>
                <a:ext cx="4572000" cy="156966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𝟗𝟗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𝟗𝟗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sz="2400" b="1" i="1" dirty="0" smtClean="0">
                  <a:solidFill>
                    <a:srgbClr val="00206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𝟗𝟖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</m:oMath>
                  </m:oMathPara>
                </a14:m>
                <a:endParaRPr lang="en-US" sz="2400" b="1" i="1" dirty="0" smtClean="0">
                  <a:solidFill>
                    <a:srgbClr val="002060"/>
                  </a:solidFill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𝟒𝟗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027006"/>
                <a:ext cx="4572000" cy="156966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497531" y="4353078"/>
                <a:ext cx="2330510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600" b="1" dirty="0" smtClean="0">
                    <a:solidFill>
                      <a:srgbClr val="002060"/>
                    </a:solidFill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solidFill>
                          <a:srgbClr val="002060"/>
                        </a:solidFill>
                        <a:latin typeface="Cambria Math"/>
                      </a:rPr>
                      <m:t>  </m:t>
                    </m:r>
                    <m:r>
                      <a:rPr lang="en-US" sz="2600" b="1" i="1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  <m:r>
                      <a:rPr lang="en-US" sz="26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600" b="1" i="1">
                        <a:solidFill>
                          <a:srgbClr val="002060"/>
                        </a:solidFill>
                        <a:latin typeface="Cambria Math"/>
                      </a:rPr>
                      <m:t>𝟒𝟗</m:t>
                    </m:r>
                  </m:oMath>
                </a14:m>
                <a:endParaRPr lang="ru-RU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7531" y="4353078"/>
                <a:ext cx="2330510" cy="492443"/>
              </a:xfrm>
              <a:prstGeom prst="rect">
                <a:avLst/>
              </a:prstGeom>
              <a:blipFill rotWithShape="1">
                <a:blip r:embed="rId4"/>
                <a:stretch>
                  <a:fillRect l="-4188" t="-9877" b="-308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18808</TotalTime>
  <Words>2101</Words>
  <Application>Microsoft Office PowerPoint</Application>
  <PresentationFormat>Экран (16:9)</PresentationFormat>
  <Paragraphs>162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Itelligent_Boy</cp:lastModifiedBy>
  <cp:revision>1511</cp:revision>
  <dcterms:created xsi:type="dcterms:W3CDTF">2020-04-09T07:32:19Z</dcterms:created>
  <dcterms:modified xsi:type="dcterms:W3CDTF">2021-01-29T04:12:35Z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