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1381" r:id="rId2"/>
    <p:sldId id="1663" r:id="rId3"/>
    <p:sldId id="1664" r:id="rId4"/>
    <p:sldId id="1650" r:id="rId5"/>
    <p:sldId id="1675" r:id="rId6"/>
    <p:sldId id="1670" r:id="rId7"/>
    <p:sldId id="1672" r:id="rId8"/>
    <p:sldId id="1659" r:id="rId9"/>
    <p:sldId id="1674" r:id="rId10"/>
    <p:sldId id="1649" r:id="rId11"/>
    <p:sldId id="1647" r:id="rId12"/>
    <p:sldId id="1669" r:id="rId13"/>
    <p:sldId id="1673" r:id="rId14"/>
    <p:sldId id="1639" r:id="rId15"/>
  </p:sldIdLst>
  <p:sldSz cx="9144000" cy="5143500" type="screen16x9"/>
  <p:notesSz cx="5765800" cy="3244850"/>
  <p:custDataLst>
    <p:tags r:id="rId17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500" autoAdjust="0"/>
    <p:restoredTop sz="92895" autoAdjust="0"/>
  </p:normalViewPr>
  <p:slideViewPr>
    <p:cSldViewPr>
      <p:cViewPr varScale="1">
        <p:scale>
          <a:sx n="145" d="100"/>
          <a:sy n="145" d="100"/>
        </p:scale>
        <p:origin x="174" y="114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58" d="100"/>
          <a:sy n="158" d="100"/>
        </p:scale>
        <p:origin x="-1176" y="-90"/>
      </p:cViewPr>
      <p:guideLst>
        <p:guide orient="horz" pos="1022"/>
        <p:guide pos="18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487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3108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88723" y="2225159"/>
            <a:ext cx="5267454" cy="1858759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Aft>
                <a:spcPts val="1200"/>
              </a:spcAft>
            </a:pP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lang="en-US" sz="36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20131">
              <a:lnSpc>
                <a:spcPts val="4431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Sinuslar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kosinuslar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yig‘indisi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ayirmasi</a:t>
            </a:r>
            <a:endParaRPr lang="en-US" sz="36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29724" y="2355726"/>
            <a:ext cx="411047" cy="86409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876257" y="361576"/>
            <a:ext cx="1536477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876257" y="361576"/>
            <a:ext cx="153647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989514" y="485239"/>
            <a:ext cx="136815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19" y="2427733"/>
            <a:ext cx="2706973" cy="22204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29724" y="3345958"/>
            <a:ext cx="411047" cy="86409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2" name="object 4"/>
          <p:cNvSpPr txBox="1">
            <a:spLocks/>
          </p:cNvSpPr>
          <p:nvPr/>
        </p:nvSpPr>
        <p:spPr>
          <a:xfrm>
            <a:off x="0" y="127308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yechish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627" y="748892"/>
                <a:ext cx="9143997" cy="9759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3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318-mashq. </a:t>
                </a:r>
                <a:r>
                  <a:rPr lang="en-US" sz="2300" dirty="0" err="1">
                    <a:latin typeface="Arial" pitchFamily="34" charset="0"/>
                    <a:cs typeface="Arial" pitchFamily="34" charset="0"/>
                  </a:rPr>
                  <a:t>Ifodani</a:t>
                </a:r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dirty="0" err="1">
                    <a:latin typeface="Arial" pitchFamily="34" charset="0"/>
                    <a:cs typeface="Arial" pitchFamily="34" charset="0"/>
                  </a:rPr>
                  <a:t>soddalashtiring</a:t>
                </a:r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: </a:t>
                </a:r>
                <a:endParaRPr lang="ru-RU" sz="2300" dirty="0"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300" i="1">
                        <a:latin typeface="Cambria Math"/>
                      </a:rPr>
                      <m:t>1)</m:t>
                    </m:r>
                    <m:func>
                      <m:funcPr>
                        <m:ctrlPr>
                          <a:rPr lang="ru-RU" sz="23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300">
                            <a:latin typeface="Cambria Math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ru-RU" sz="23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sz="23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300" i="1">
                                    <a:latin typeface="Cambria Math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300" i="1">
                                    <a:latin typeface="Cambria Math"/>
                                  </a:rPr>
                                  <m:t>3</m:t>
                                </m:r>
                              </m:den>
                            </m:f>
                            <m:r>
                              <a:rPr lang="en-US" sz="2300" i="1">
                                <a:latin typeface="Cambria Math"/>
                              </a:rPr>
                              <m:t>+</m:t>
                            </m:r>
                            <m:r>
                              <a:rPr lang="en-US" sz="2300" i="1">
                                <a:latin typeface="Cambria Math"/>
                              </a:rPr>
                              <m:t>𝛼</m:t>
                            </m:r>
                          </m:e>
                        </m:d>
                      </m:e>
                    </m:func>
                    <m:r>
                      <a:rPr lang="en-US" sz="2300" i="1">
                        <a:latin typeface="Cambria Math"/>
                      </a:rPr>
                      <m:t>+</m:t>
                    </m:r>
                    <m:func>
                      <m:funcPr>
                        <m:ctrlPr>
                          <a:rPr lang="ru-RU" sz="23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300">
                            <a:latin typeface="Cambria Math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ru-RU" sz="23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sz="23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300" i="1">
                                    <a:latin typeface="Cambria Math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300" i="1">
                                    <a:latin typeface="Cambria Math"/>
                                  </a:rPr>
                                  <m:t>3</m:t>
                                </m:r>
                              </m:den>
                            </m:f>
                            <m:r>
                              <a:rPr lang="en-US" sz="2300" i="1">
                                <a:latin typeface="Cambria Math"/>
                              </a:rPr>
                              <m:t>−</m:t>
                            </m:r>
                            <m:r>
                              <a:rPr lang="en-US" sz="2300" i="1">
                                <a:latin typeface="Cambria Math"/>
                              </a:rPr>
                              <m:t>𝛼</m:t>
                            </m:r>
                          </m:e>
                        </m:d>
                      </m:e>
                    </m:func>
                    <m:r>
                      <a:rPr lang="en-US" sz="2300" i="1">
                        <a:latin typeface="Cambria Math"/>
                      </a:rPr>
                      <m:t>;</m:t>
                    </m:r>
                  </m:oMath>
                </a14:m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2300" i="1">
                        <a:latin typeface="Cambria Math"/>
                      </a:rPr>
                      <m:t>3)</m:t>
                    </m:r>
                    <m:sSup>
                      <m:sSupPr>
                        <m:ctrlPr>
                          <a:rPr lang="ru-RU" sz="23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300">
                            <a:latin typeface="Cambria Math"/>
                          </a:rPr>
                          <m:t>sin</m:t>
                        </m:r>
                      </m:e>
                      <m:sup>
                        <m:r>
                          <a:rPr lang="en-US" sz="2300" i="1">
                            <a:latin typeface="Cambria Math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ru-RU" sz="23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sz="23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300" i="1">
                                <a:latin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300" i="1">
                                <a:latin typeface="Cambria Math"/>
                              </a:rPr>
                              <m:t>4</m:t>
                            </m:r>
                          </m:den>
                        </m:f>
                        <m:r>
                          <a:rPr lang="en-US" sz="2300" i="1">
                            <a:latin typeface="Cambria Math"/>
                          </a:rPr>
                          <m:t>+</m:t>
                        </m:r>
                        <m:r>
                          <a:rPr lang="en-US" sz="2300" i="1">
                            <a:latin typeface="Cambria Math"/>
                          </a:rPr>
                          <m:t>𝛼</m:t>
                        </m:r>
                      </m:e>
                    </m:d>
                    <m:r>
                      <a:rPr lang="en-US" sz="2300" i="1"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ru-RU" sz="23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300">
                            <a:latin typeface="Cambria Math"/>
                          </a:rPr>
                          <m:t>sin</m:t>
                        </m:r>
                      </m:e>
                      <m:sup>
                        <m:r>
                          <a:rPr lang="en-US" sz="2300" i="1">
                            <a:latin typeface="Cambria Math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ru-RU" sz="23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sz="23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300" i="1">
                                <a:latin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300" i="1">
                                <a:latin typeface="Cambria Math"/>
                              </a:rPr>
                              <m:t>4</m:t>
                            </m:r>
                          </m:den>
                        </m:f>
                        <m:r>
                          <a:rPr lang="en-US" sz="2300" i="1">
                            <a:latin typeface="Cambria Math"/>
                          </a:rPr>
                          <m:t>−</m:t>
                        </m:r>
                        <m:r>
                          <a:rPr lang="en-US" sz="2300" i="1">
                            <a:latin typeface="Cambria Math"/>
                          </a:rPr>
                          <m:t>𝛼</m:t>
                        </m:r>
                      </m:e>
                    </m:d>
                    <m:r>
                      <a:rPr lang="en-US" sz="2300" i="1">
                        <a:latin typeface="Cambria Math"/>
                      </a:rPr>
                      <m:t>;</m:t>
                    </m:r>
                  </m:oMath>
                </a14:m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3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7" y="748892"/>
                <a:ext cx="9143997" cy="975973"/>
              </a:xfrm>
              <a:prstGeom prst="rect">
                <a:avLst/>
              </a:prstGeom>
              <a:blipFill rotWithShape="1">
                <a:blip r:embed="rId3"/>
                <a:stretch>
                  <a:fillRect l="-933" t="-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-6096" y="2276549"/>
                <a:ext cx="9143997" cy="13438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/>
                        </a:rPr>
                        <m:t>1)</m:t>
                      </m:r>
                      <m:func>
                        <m:func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>
                              <a:latin typeface="Cambria Math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i="1">
                                      <a:latin typeface="Cambria Math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000" i="1">
                                      <a:latin typeface="Cambria Math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a:rPr lang="en-US" sz="2000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𝛼</m:t>
                              </m:r>
                            </m:e>
                          </m:d>
                        </m:e>
                      </m:func>
                      <m:r>
                        <a:rPr lang="en-US" sz="2000" i="1">
                          <a:latin typeface="Cambria Math"/>
                        </a:rPr>
                        <m:t>+</m:t>
                      </m:r>
                      <m:func>
                        <m:func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>
                              <a:latin typeface="Cambria Math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i="1">
                                      <a:latin typeface="Cambria Math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000" i="1">
                                      <a:latin typeface="Cambria Math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a:rPr lang="en-US" sz="2000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𝛼</m:t>
                              </m:r>
                            </m:e>
                          </m:d>
                        </m:e>
                      </m:func>
                      <m:r>
                        <a:rPr lang="en-US" sz="2000" i="1">
                          <a:latin typeface="Cambria Math"/>
                        </a:rPr>
                        <m:t>=2</m:t>
                      </m:r>
                      <m:r>
                        <a:rPr lang="en-US" sz="2000" i="1">
                          <a:latin typeface="Cambria Math"/>
                        </a:rPr>
                        <m:t>𝑠𝑖𝑛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/>
                                </a:rPr>
                                <m:t>3</m:t>
                              </m:r>
                            </m:den>
                          </m:f>
                          <m:r>
                            <a:rPr lang="en-US" sz="2000" i="1">
                              <a:latin typeface="Cambria Math"/>
                            </a:rPr>
                            <m:t>+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  <m:r>
                            <a:rPr lang="en-US" sz="2000" i="1"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/>
                                </a:rPr>
                                <m:t>3</m:t>
                              </m:r>
                            </m:den>
                          </m:f>
                          <m:r>
                            <a:rPr lang="en-US" sz="2000" i="1">
                              <a:latin typeface="Cambria Math"/>
                            </a:rPr>
                            <m:t>−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i="1"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/>
                                </a:rPr>
                                <m:t>3</m:t>
                              </m:r>
                            </m:den>
                          </m:f>
                          <m:r>
                            <a:rPr lang="en-US" sz="2000" i="1">
                              <a:latin typeface="Cambria Math"/>
                            </a:rPr>
                            <m:t>+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  <m:r>
                            <a:rPr lang="en-US" sz="2000" i="1"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/>
                                </a:rPr>
                                <m:t>3</m:t>
                              </m:r>
                            </m:den>
                          </m:f>
                          <m:r>
                            <a:rPr lang="en-US" sz="2000" i="1">
                              <a:latin typeface="Cambria Math"/>
                            </a:rPr>
                            <m:t>+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r>
                        <a:rPr lang="en-US" sz="2000" i="1">
                          <a:latin typeface="Cambria Math"/>
                        </a:rPr>
                        <m:t>=2</m:t>
                      </m:r>
                      <m:r>
                        <a:rPr lang="en-US" sz="2000" i="1">
                          <a:latin typeface="Cambria Math"/>
                        </a:rPr>
                        <m:t>𝑠𝑖𝑛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sz="2000" i="1">
                          <a:latin typeface="Cambria Math"/>
                        </a:rPr>
                        <m:t>𝑐𝑜𝑠</m:t>
                      </m:r>
                      <m:r>
                        <a:rPr lang="en-US" sz="2000" i="1">
                          <a:latin typeface="Cambria Math"/>
                        </a:rPr>
                        <m:t>𝛼</m:t>
                      </m:r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000" i="1">
                              <a:latin typeface="Cambria Math"/>
                            </a:rPr>
                            <m:t>3</m:t>
                          </m:r>
                        </m:e>
                      </m:rad>
                      <m:r>
                        <a:rPr lang="en-US" sz="2000" i="1">
                          <a:latin typeface="Cambria Math"/>
                        </a:rPr>
                        <m:t>𝑐𝑜𝑠</m:t>
                      </m:r>
                      <m:r>
                        <a:rPr lang="en-US" sz="2000" i="1">
                          <a:latin typeface="Cambria Math"/>
                        </a:rPr>
                        <m:t>𝛼</m:t>
                      </m:r>
                    </m:oMath>
                  </m:oMathPara>
                </a14:m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096" y="2276549"/>
                <a:ext cx="9143997" cy="134382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47957" y="3622697"/>
                <a:ext cx="8998865" cy="1482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/>
                        </a:rPr>
                        <m:t>3</m:t>
                      </m:r>
                      <m:r>
                        <a:rPr lang="en-US" sz="2000" i="1">
                          <a:latin typeface="Cambria Math"/>
                        </a:rPr>
                        <m:t>)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2000">
                              <a:latin typeface="Cambria Math"/>
                            </a:rPr>
                            <m:t>sin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/>
                                </a:rPr>
                                <m:t>4</m:t>
                              </m:r>
                            </m:den>
                          </m:f>
                          <m:r>
                            <a:rPr lang="en-US" sz="2000" i="1">
                              <a:latin typeface="Cambria Math"/>
                            </a:rPr>
                            <m:t>+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</m:e>
                      </m:d>
                      <m:r>
                        <a:rPr lang="en-US" sz="2000" i="1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2000">
                              <a:latin typeface="Cambria Math"/>
                            </a:rPr>
                            <m:t>sin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/>
                                </a:rPr>
                                <m:t>4</m:t>
                              </m:r>
                            </m:den>
                          </m:f>
                          <m:r>
                            <a:rPr lang="en-US" sz="2000" i="1">
                              <a:latin typeface="Cambria Math"/>
                            </a:rPr>
                            <m:t>−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</m:e>
                      </m:d>
                      <m:r>
                        <a:rPr lang="en-US" sz="2000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ru-RU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000" i="1">
                                          <a:latin typeface="Cambria Math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US" sz="2000" i="1">
                                          <a:latin typeface="Cambria Math"/>
                                        </a:rPr>
                                        <m:t>4</m:t>
                                      </m:r>
                                    </m:den>
                                  </m:f>
                                  <m:r>
                                    <a:rPr lang="en-US" sz="2000" i="1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sz="2000" i="1">
                                      <a:latin typeface="Cambria Math"/>
                                    </a:rPr>
                                    <m:t>𝛼</m:t>
                                  </m:r>
                                </m:e>
                              </m:d>
                            </m:e>
                          </m:func>
                          <m:r>
                            <a:rPr lang="en-US" sz="2000" i="1"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ru-RU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000" i="1">
                                          <a:latin typeface="Cambria Math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US" sz="2000" i="1">
                                          <a:latin typeface="Cambria Math"/>
                                        </a:rPr>
                                        <m:t>4</m:t>
                                      </m:r>
                                    </m:den>
                                  </m:f>
                                  <m:r>
                                    <a:rPr lang="en-US" sz="2000" i="1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sz="2000" i="1">
                                      <a:latin typeface="Cambria Math"/>
                                    </a:rPr>
                                    <m:t>𝛼</m:t>
                                  </m:r>
                                </m:e>
                              </m:d>
                            </m:e>
                          </m:func>
                        </m:e>
                      </m:d>
                      <m:r>
                        <a:rPr lang="en-US" sz="2000" i="1">
                          <a:latin typeface="Cambria Math"/>
                          <a:ea typeface="Cambria Math"/>
                        </a:rPr>
                        <m:t>×</m:t>
                      </m:r>
                    </m:oMath>
                  </m:oMathPara>
                </a14:m>
                <a:endParaRPr lang="en-US" sz="2000" i="1" dirty="0" smtClean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/>
                          <a:ea typeface="Cambria Math"/>
                        </a:rPr>
                        <m:t>×</m:t>
                      </m:r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ru-RU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000" i="1">
                                          <a:latin typeface="Cambria Math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US" sz="2000" i="1">
                                          <a:latin typeface="Cambria Math"/>
                                        </a:rPr>
                                        <m:t>4</m:t>
                                      </m:r>
                                    </m:den>
                                  </m:f>
                                  <m:r>
                                    <a:rPr lang="en-US" sz="2000" i="1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sz="2000" i="1">
                                      <a:latin typeface="Cambria Math"/>
                                    </a:rPr>
                                    <m:t>𝛼</m:t>
                                  </m:r>
                                </m:e>
                              </m:d>
                            </m:e>
                          </m:func>
                          <m:r>
                            <a:rPr lang="en-US" sz="2000" i="1">
                              <a:latin typeface="Cambria Math"/>
                            </a:rPr>
                            <m:t>−</m:t>
                          </m:r>
                          <m:func>
                            <m:func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ru-RU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000" i="1">
                                          <a:latin typeface="Cambria Math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US" sz="2000" i="1">
                                          <a:latin typeface="Cambria Math"/>
                                        </a:rPr>
                                        <m:t>4</m:t>
                                      </m:r>
                                    </m:den>
                                  </m:f>
                                  <m:r>
                                    <a:rPr lang="en-US" sz="2000" i="1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sz="2000" i="1">
                                      <a:latin typeface="Cambria Math"/>
                                    </a:rPr>
                                    <m:t>𝛼</m:t>
                                  </m:r>
                                </m:e>
                              </m:d>
                            </m:e>
                          </m:func>
                        </m:e>
                      </m:d>
                      <m:r>
                        <a:rPr lang="en-US" sz="2000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  <m:r>
                            <a:rPr lang="en-US" sz="2000" i="1">
                              <a:latin typeface="Cambria Math"/>
                            </a:rPr>
                            <m:t>𝑠𝑖𝑛</m:t>
                          </m:r>
                          <m:f>
                            <m:f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/>
                                </a:rPr>
                                <m:t>4</m:t>
                              </m:r>
                            </m:den>
                          </m:f>
                          <m:r>
                            <a:rPr lang="en-US" sz="2000" i="1">
                              <a:latin typeface="Cambria Math"/>
                            </a:rPr>
                            <m:t>𝑐𝑜𝑠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</m:e>
                      </m:d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  <m:r>
                            <a:rPr lang="en-US" sz="2000" i="1">
                              <a:latin typeface="Cambria Math"/>
                            </a:rPr>
                            <m:t>𝑠𝑖𝑛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  <m:r>
                            <a:rPr lang="en-US" sz="2000" i="1">
                              <a:latin typeface="Cambria Math"/>
                            </a:rPr>
                            <m:t>𝑐𝑜𝑠</m:t>
                          </m:r>
                          <m:f>
                            <m:f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/>
                                </a:rPr>
                                <m:t>4</m:t>
                              </m:r>
                            </m:den>
                          </m:f>
                        </m:e>
                      </m:d>
                      <m:r>
                        <a:rPr lang="en-US" sz="2000" i="1">
                          <a:latin typeface="Cambria Math"/>
                        </a:rPr>
                        <m:t>==</m:t>
                      </m:r>
                      <m:rad>
                        <m:radPr>
                          <m:degHide m:val="on"/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</m:e>
                      </m:rad>
                      <m:r>
                        <a:rPr lang="en-US" sz="2000" i="1">
                          <a:latin typeface="Cambria Math"/>
                        </a:rPr>
                        <m:t>𝑐𝑜𝑠</m:t>
                      </m:r>
                      <m:r>
                        <a:rPr lang="en-US" sz="2000" i="1">
                          <a:latin typeface="Cambria Math"/>
                        </a:rPr>
                        <m:t>𝛼</m:t>
                      </m:r>
                      <m:r>
                        <a:rPr lang="en-US" sz="2000" i="1">
                          <a:latin typeface="Cambria Math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</m:e>
                      </m:rad>
                      <m:r>
                        <a:rPr lang="en-US" sz="2000" i="1">
                          <a:latin typeface="Cambria Math"/>
                        </a:rPr>
                        <m:t>𝑠𝑖𝑛</m:t>
                      </m:r>
                      <m:r>
                        <a:rPr lang="en-US" sz="2000" i="1">
                          <a:latin typeface="Cambria Math"/>
                        </a:rPr>
                        <m:t>𝛼</m:t>
                      </m:r>
                      <m:r>
                        <a:rPr lang="en-US" sz="2000" i="1">
                          <a:latin typeface="Cambria Math"/>
                        </a:rPr>
                        <m:t>=</m:t>
                      </m:r>
                      <m:r>
                        <a:rPr lang="en-US" sz="2000" i="1">
                          <a:latin typeface="Cambria Math"/>
                        </a:rPr>
                        <m:t>𝑠𝑖𝑛</m:t>
                      </m:r>
                      <m:r>
                        <a:rPr lang="en-US" sz="2000" i="1">
                          <a:latin typeface="Cambria Math"/>
                        </a:rPr>
                        <m:t>2</m:t>
                      </m:r>
                      <m:r>
                        <a:rPr lang="en-US" sz="2000" i="1">
                          <a:latin typeface="Cambria Math"/>
                        </a:rPr>
                        <m:t>𝛼</m:t>
                      </m:r>
                    </m:oMath>
                  </m:oMathPara>
                </a14:m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57" y="3622697"/>
                <a:ext cx="8998865" cy="148232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ик 16"/>
          <p:cNvSpPr/>
          <p:nvPr/>
        </p:nvSpPr>
        <p:spPr>
          <a:xfrm>
            <a:off x="3347864" y="1724865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422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4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99234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yechish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07504" y="843558"/>
                <a:ext cx="8928992" cy="11606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319-mashq.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Hisoblang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: 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1)</m:t>
                      </m:r>
                      <m:r>
                        <a:rPr lang="en-US" sz="2400" i="1">
                          <a:latin typeface="Cambria Math"/>
                        </a:rPr>
                        <m:t>𝑐𝑜𝑠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105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400" i="1">
                          <a:latin typeface="Cambria Math"/>
                        </a:rPr>
                        <m:t>+</m:t>
                      </m:r>
                      <m:r>
                        <a:rPr lang="en-US" sz="2400" i="1">
                          <a:latin typeface="Cambria Math"/>
                        </a:rPr>
                        <m:t>𝑐𝑜𝑠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75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400" i="1">
                          <a:latin typeface="Cambria Math"/>
                        </a:rPr>
                        <m:t>;    3)</m:t>
                      </m:r>
                      <m:r>
                        <a:rPr lang="en-US" sz="2400" i="1"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</a:rPr>
                            <m:t>11</m:t>
                          </m:r>
                          <m:r>
                            <a:rPr lang="en-US" sz="2400" i="1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</a:rPr>
                            <m:t>12</m:t>
                          </m:r>
                        </m:den>
                      </m:f>
                      <m:r>
                        <a:rPr lang="en-US" sz="2400" i="1">
                          <a:latin typeface="Cambria Math"/>
                        </a:rPr>
                        <m:t>+</m:t>
                      </m:r>
                      <m:r>
                        <a:rPr lang="en-US" sz="2400" i="1"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</a:rPr>
                            <m:t>5</m:t>
                          </m:r>
                          <m:r>
                            <a:rPr lang="en-US" sz="2400" i="1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843558"/>
                <a:ext cx="8928992" cy="1160639"/>
              </a:xfrm>
              <a:prstGeom prst="rect">
                <a:avLst/>
              </a:prstGeom>
              <a:blipFill rotWithShape="1">
                <a:blip r:embed="rId2"/>
                <a:stretch>
                  <a:fillRect l="-1093" t="-36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3534" y="2571750"/>
                <a:ext cx="9130466" cy="6186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i="1" smtClean="0">
                        <a:latin typeface="Cambria Math"/>
                      </a:rPr>
                      <m:t>1)</m:t>
                    </m:r>
                    <m:r>
                      <a:rPr lang="en-US" sz="2200" b="0" i="1" smtClean="0">
                        <a:latin typeface="Cambria Math"/>
                      </a:rPr>
                      <m:t> </m:t>
                    </m:r>
                    <m:r>
                      <a:rPr lang="en-US" sz="2200" i="1">
                        <a:latin typeface="Cambria Math"/>
                      </a:rPr>
                      <m:t>𝑐𝑜𝑠</m:t>
                    </m:r>
                    <m:sSup>
                      <m:sSup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/>
                          </a:rPr>
                          <m:t>105</m:t>
                        </m:r>
                      </m:e>
                      <m:sup>
                        <m:r>
                          <a:rPr lang="en-US" sz="2200" i="1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2200" i="1">
                        <a:latin typeface="Cambria Math"/>
                      </a:rPr>
                      <m:t>+</m:t>
                    </m:r>
                    <m:r>
                      <a:rPr lang="en-US" sz="2200" i="1">
                        <a:latin typeface="Cambria Math"/>
                      </a:rPr>
                      <m:t>𝑐𝑜𝑠</m:t>
                    </m:r>
                    <m:sSup>
                      <m:sSup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/>
                          </a:rPr>
                          <m:t>75</m:t>
                        </m:r>
                      </m:e>
                      <m:sup>
                        <m:r>
                          <a:rPr lang="en-US" sz="2200" i="1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2200" i="1">
                        <a:latin typeface="Cambria Math"/>
                      </a:rPr>
                      <m:t>=2</m:t>
                    </m:r>
                    <m:r>
                      <a:rPr lang="en-US" sz="2200" i="1">
                        <a:latin typeface="Cambria Math"/>
                      </a:rPr>
                      <m:t>𝑐𝑜𝑠</m:t>
                    </m:r>
                    <m:f>
                      <m:f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2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i="1">
                                <a:latin typeface="Cambria Math"/>
                              </a:rPr>
                              <m:t>105</m:t>
                            </m:r>
                          </m:e>
                          <m:sup>
                            <m:r>
                              <a:rPr lang="en-US" sz="2200" i="1">
                                <a:latin typeface="Cambria Math"/>
                              </a:rPr>
                              <m:t>0</m:t>
                            </m:r>
                          </m:sup>
                        </m:sSup>
                        <m:r>
                          <a:rPr lang="en-US" sz="2200" i="1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ru-RU" sz="2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i="1">
                                <a:latin typeface="Cambria Math"/>
                              </a:rPr>
                              <m:t>75</m:t>
                            </m:r>
                          </m:e>
                          <m:sup>
                            <m:r>
                              <a:rPr lang="en-US" sz="2200" i="1">
                                <a:latin typeface="Cambria Math"/>
                              </a:rPr>
                              <m:t>0</m:t>
                            </m:r>
                          </m:sup>
                        </m:sSup>
                      </m:num>
                      <m:den>
                        <m:r>
                          <a:rPr lang="en-US" sz="22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2200" i="1">
                        <a:latin typeface="Cambria Math"/>
                      </a:rPr>
                      <m:t> </m:t>
                    </m:r>
                    <m:r>
                      <a:rPr lang="en-US" sz="2200" i="1">
                        <a:latin typeface="Cambria Math"/>
                      </a:rPr>
                      <m:t>𝑐𝑜𝑠</m:t>
                    </m:r>
                    <m:r>
                      <a:rPr lang="en-US" sz="2200" i="1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2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i="1">
                                <a:latin typeface="Cambria Math"/>
                              </a:rPr>
                              <m:t>105</m:t>
                            </m:r>
                          </m:e>
                          <m:sup>
                            <m:r>
                              <a:rPr lang="en-US" sz="2200" i="1">
                                <a:latin typeface="Cambria Math"/>
                              </a:rPr>
                              <m:t>0</m:t>
                            </m:r>
                          </m:sup>
                        </m:sSup>
                        <m:r>
                          <a:rPr lang="en-US" sz="2200" i="1"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ru-RU" sz="2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i="1">
                                <a:latin typeface="Cambria Math"/>
                              </a:rPr>
                              <m:t>75</m:t>
                            </m:r>
                          </m:e>
                          <m:sup>
                            <m:r>
                              <a:rPr lang="en-US" sz="2200" i="1">
                                <a:latin typeface="Cambria Math"/>
                              </a:rPr>
                              <m:t>0</m:t>
                            </m:r>
                          </m:sup>
                        </m:sSup>
                      </m:num>
                      <m:den>
                        <m:r>
                          <a:rPr lang="en-US" sz="22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2200" i="1">
                        <a:latin typeface="Cambria Math"/>
                      </a:rPr>
                      <m:t>=2</m:t>
                    </m:r>
                    <m:r>
                      <a:rPr lang="en-US" sz="2200" i="1">
                        <a:latin typeface="Cambria Math"/>
                      </a:rPr>
                      <m:t>𝑐𝑜𝑠</m:t>
                    </m:r>
                    <m:sSup>
                      <m:sSup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/>
                          </a:rPr>
                          <m:t>90</m:t>
                        </m:r>
                      </m:e>
                      <m:sup>
                        <m:r>
                          <a:rPr lang="en-US" sz="2200" i="1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2200" i="1">
                        <a:latin typeface="Cambria Math"/>
                      </a:rPr>
                      <m:t>𝑐𝑜𝑠</m:t>
                    </m:r>
                    <m:sSup>
                      <m:sSup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/>
                          </a:rPr>
                          <m:t>15</m:t>
                        </m:r>
                      </m:e>
                      <m:sup>
                        <m:r>
                          <a:rPr lang="en-US" sz="2200" i="1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2200" i="1">
                        <a:latin typeface="Cambria Math"/>
                      </a:rPr>
                      <m:t>=0</m:t>
                    </m:r>
                  </m:oMath>
                </a14:m>
                <a:r>
                  <a:rPr lang="en-US" sz="2200" dirty="0"/>
                  <a:t> </a:t>
                </a:r>
                <a:endParaRPr lang="ru-RU" sz="22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34" y="2571750"/>
                <a:ext cx="9130466" cy="6186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2808" y="3435846"/>
                <a:ext cx="9144000" cy="15411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100" i="1" smtClean="0">
                          <a:latin typeface="Cambria Math"/>
                        </a:rPr>
                        <m:t>3)</m:t>
                      </m:r>
                      <m:r>
                        <a:rPr lang="en-US" sz="2100" i="1" smtClean="0"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ru-RU" sz="2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100" i="1">
                              <a:latin typeface="Cambria Math"/>
                            </a:rPr>
                            <m:t>11</m:t>
                          </m:r>
                          <m:r>
                            <a:rPr lang="en-US" sz="2100" i="1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100" i="1">
                              <a:latin typeface="Cambria Math"/>
                            </a:rPr>
                            <m:t>12</m:t>
                          </m:r>
                        </m:den>
                      </m:f>
                      <m:r>
                        <a:rPr lang="en-US" sz="2100" i="1">
                          <a:latin typeface="Cambria Math"/>
                        </a:rPr>
                        <m:t>+</m:t>
                      </m:r>
                      <m:r>
                        <a:rPr lang="en-US" sz="2100" i="1"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ru-RU" sz="2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100" i="1">
                              <a:latin typeface="Cambria Math"/>
                            </a:rPr>
                            <m:t>5</m:t>
                          </m:r>
                          <m:r>
                            <a:rPr lang="en-US" sz="2100" i="1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100" i="1">
                              <a:latin typeface="Cambria Math"/>
                            </a:rPr>
                            <m:t>12</m:t>
                          </m:r>
                        </m:den>
                      </m:f>
                      <m:r>
                        <a:rPr lang="en-US" sz="2100" i="1">
                          <a:latin typeface="Cambria Math"/>
                        </a:rPr>
                        <m:t>=</m:t>
                      </m:r>
                      <m:r>
                        <a:rPr lang="en-US" sz="2100" i="1">
                          <a:latin typeface="Cambria Math"/>
                        </a:rPr>
                        <m:t>𝑐𝑜𝑠</m:t>
                      </m:r>
                      <m:sSup>
                        <m:sSupPr>
                          <m:ctrlPr>
                            <a:rPr lang="ru-RU" sz="21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100" i="1">
                              <a:latin typeface="Cambria Math"/>
                            </a:rPr>
                            <m:t>165</m:t>
                          </m:r>
                        </m:e>
                        <m:sup>
                          <m:r>
                            <a:rPr lang="en-US" sz="21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100" i="1">
                          <a:latin typeface="Cambria Math"/>
                        </a:rPr>
                        <m:t>+</m:t>
                      </m:r>
                      <m:r>
                        <a:rPr lang="en-US" sz="2100" i="1">
                          <a:latin typeface="Cambria Math"/>
                        </a:rPr>
                        <m:t>𝑐𝑜𝑠</m:t>
                      </m:r>
                      <m:sSup>
                        <m:sSupPr>
                          <m:ctrlPr>
                            <a:rPr lang="ru-RU" sz="21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100" i="1">
                              <a:latin typeface="Cambria Math"/>
                            </a:rPr>
                            <m:t>75</m:t>
                          </m:r>
                        </m:e>
                        <m:sup>
                          <m:r>
                            <a:rPr lang="en-US" sz="21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100" i="1">
                          <a:latin typeface="Cambria Math"/>
                        </a:rPr>
                        <m:t>=2</m:t>
                      </m:r>
                      <m:r>
                        <a:rPr lang="en-US" sz="2100" i="1"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ru-RU" sz="2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1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100" i="1">
                                  <a:latin typeface="Cambria Math"/>
                                </a:rPr>
                                <m:t>165</m:t>
                              </m:r>
                            </m:e>
                            <m:sup>
                              <m:r>
                                <a:rPr lang="en-US" sz="2100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  <m:r>
                            <a:rPr lang="en-US" sz="2100" i="1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ru-RU" sz="21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100" i="1">
                                  <a:latin typeface="Cambria Math"/>
                                </a:rPr>
                                <m:t>75</m:t>
                              </m:r>
                            </m:e>
                            <m:sup>
                              <m:r>
                                <a:rPr lang="en-US" sz="2100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</m:num>
                        <m:den>
                          <m:r>
                            <a:rPr lang="en-US" sz="21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100" i="1">
                          <a:latin typeface="Cambria Math"/>
                        </a:rPr>
                        <m:t> </m:t>
                      </m:r>
                      <m:r>
                        <a:rPr lang="en-US" sz="2100" i="1">
                          <a:latin typeface="Cambria Math"/>
                        </a:rPr>
                        <m:t>𝑐𝑜𝑠</m:t>
                      </m:r>
                      <m:r>
                        <a:rPr lang="en-US" sz="2100" i="1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ru-RU" sz="2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1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100" i="1">
                                  <a:latin typeface="Cambria Math"/>
                                </a:rPr>
                                <m:t>165</m:t>
                              </m:r>
                            </m:e>
                            <m:sup>
                              <m:r>
                                <a:rPr lang="en-US" sz="2100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  <m:r>
                            <a:rPr lang="en-US" sz="2100" i="1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21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100" i="1">
                                  <a:latin typeface="Cambria Math"/>
                                </a:rPr>
                                <m:t>75</m:t>
                              </m:r>
                            </m:e>
                            <m:sup>
                              <m:r>
                                <a:rPr lang="en-US" sz="2100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</m:num>
                        <m:den>
                          <m:r>
                            <a:rPr lang="en-US" sz="21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100" i="1">
                          <a:latin typeface="Cambria Math"/>
                        </a:rPr>
                        <m:t>=2</m:t>
                      </m:r>
                      <m:r>
                        <a:rPr lang="en-US" sz="2100" i="1">
                          <a:latin typeface="Cambria Math"/>
                        </a:rPr>
                        <m:t>𝑐𝑜𝑠</m:t>
                      </m:r>
                      <m:sSup>
                        <m:sSupPr>
                          <m:ctrlPr>
                            <a:rPr lang="ru-RU" sz="21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100" i="1">
                              <a:latin typeface="Cambria Math"/>
                            </a:rPr>
                            <m:t>120</m:t>
                          </m:r>
                        </m:e>
                        <m:sup>
                          <m:r>
                            <a:rPr lang="en-US" sz="21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100" i="1">
                          <a:latin typeface="Cambria Math"/>
                        </a:rPr>
                        <m:t>𝑐𝑜𝑠</m:t>
                      </m:r>
                      <m:sSup>
                        <m:sSupPr>
                          <m:ctrlPr>
                            <a:rPr lang="ru-RU" sz="21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100" i="1">
                              <a:latin typeface="Cambria Math"/>
                            </a:rPr>
                            <m:t>45</m:t>
                          </m:r>
                        </m:e>
                        <m:sup>
                          <m:r>
                            <a:rPr lang="en-US" sz="21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100" i="1">
                          <a:latin typeface="Cambria Math"/>
                        </a:rPr>
                        <m:t>=2∙</m:t>
                      </m:r>
                      <m:d>
                        <m:dPr>
                          <m:ctrlPr>
                            <a:rPr lang="ru-RU" sz="21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100" i="1"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21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100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1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US" sz="2100" i="1">
                          <a:latin typeface="Cambria Math"/>
                        </a:rPr>
                        <m:t>∙</m:t>
                      </m:r>
                      <m:f>
                        <m:fPr>
                          <m:ctrlPr>
                            <a:rPr lang="ru-RU" sz="2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1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100" i="1">
                                  <a:latin typeface="Cambria Math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21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100" i="1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ru-RU" sz="2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1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100" i="1">
                                  <a:latin typeface="Cambria Math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2100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1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08" y="3435846"/>
                <a:ext cx="9144000" cy="154112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Прямоугольник 17"/>
          <p:cNvSpPr/>
          <p:nvPr/>
        </p:nvSpPr>
        <p:spPr>
          <a:xfrm>
            <a:off x="3635896" y="2000337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317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-11266" y="99234"/>
            <a:ext cx="9144000" cy="59068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-11265" y="748892"/>
                <a:ext cx="9047762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320-mashq.   </a:t>
                </a:r>
                <a:endParaRPr lang="en-US" sz="2400" b="1" i="1" dirty="0" smtClean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Ko‘paytmaga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ajrating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1) 1+2</m:t>
                    </m:r>
                    <m:r>
                      <a:rPr lang="en-US" sz="2400" i="1">
                        <a:latin typeface="Cambria Math"/>
                      </a:rPr>
                      <m:t>𝑠𝑖𝑛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;    3) 1+2</m:t>
                    </m:r>
                    <m:r>
                      <a:rPr lang="en-US" sz="2400" i="1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; 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1265" y="748892"/>
                <a:ext cx="9047762" cy="830997"/>
              </a:xfrm>
              <a:prstGeom prst="rect">
                <a:avLst/>
              </a:prstGeom>
              <a:blipFill>
                <a:blip r:embed="rId2"/>
                <a:stretch>
                  <a:fillRect t="-5147" b="-169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3343" y="2320103"/>
                <a:ext cx="9143999" cy="8193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/>
                        </a:rPr>
                        <m:t>1) 1+2</m:t>
                      </m:r>
                      <m:r>
                        <a:rPr lang="en-US" sz="2000" i="1">
                          <a:latin typeface="Cambria Math"/>
                        </a:rPr>
                        <m:t>𝑠𝑖𝑛</m:t>
                      </m:r>
                      <m:r>
                        <a:rPr lang="en-US" sz="2000" i="1">
                          <a:latin typeface="Cambria Math"/>
                        </a:rPr>
                        <m:t>𝛼</m:t>
                      </m:r>
                      <m:r>
                        <a:rPr lang="en-US" sz="2000" i="1">
                          <a:latin typeface="Cambria Math"/>
                        </a:rPr>
                        <m:t>=2</m:t>
                      </m:r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000" i="1">
                              <a:latin typeface="Cambria Math"/>
                            </a:rPr>
                            <m:t>+</m:t>
                          </m:r>
                          <m:r>
                            <a:rPr lang="en-US" sz="2000" i="1">
                              <a:latin typeface="Cambria Math"/>
                            </a:rPr>
                            <m:t>𝑠𝑖𝑛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</m:e>
                      </m:d>
                      <m:r>
                        <a:rPr lang="en-US" sz="2000" i="1">
                          <a:latin typeface="Cambria Math"/>
                        </a:rPr>
                        <m:t>=2</m:t>
                      </m:r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/>
                            </a:rPr>
                            <m:t>𝑠𝑖𝑛</m:t>
                          </m:r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30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  <m:r>
                            <a:rPr lang="en-US" sz="2000" i="1">
                              <a:latin typeface="Cambria Math"/>
                            </a:rPr>
                            <m:t>+</m:t>
                          </m:r>
                          <m:r>
                            <a:rPr lang="en-US" sz="2000" i="1">
                              <a:latin typeface="Cambria Math"/>
                            </a:rPr>
                            <m:t>𝑠𝑖𝑛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</m:e>
                      </m:d>
                      <m:r>
                        <a:rPr lang="en-US" sz="2000" i="1">
                          <a:latin typeface="Cambria Math"/>
                        </a:rPr>
                        <m:t>=4∙</m:t>
                      </m:r>
                      <m:r>
                        <a:rPr lang="en-US" sz="2000" i="1">
                          <a:latin typeface="Cambria Math"/>
                        </a:rPr>
                        <m:t>𝑠𝑖𝑛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30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  <m:r>
                            <a:rPr lang="en-US" sz="2000" i="1">
                              <a:latin typeface="Cambria Math"/>
                            </a:rPr>
                            <m:t>+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i="1">
                          <a:latin typeface="Cambria Math"/>
                        </a:rPr>
                        <m:t>∙</m:t>
                      </m:r>
                      <m:r>
                        <a:rPr lang="en-US" sz="2000" i="1"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30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  <m:r>
                            <a:rPr lang="en-US" sz="2000" i="1">
                              <a:latin typeface="Cambria Math"/>
                            </a:rPr>
                            <m:t>−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43" y="2320103"/>
                <a:ext cx="9143999" cy="81932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30055" y="3291830"/>
                <a:ext cx="9143999" cy="8193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/>
                        </a:rPr>
                        <m:t>3) 1+2</m:t>
                      </m:r>
                      <m:r>
                        <a:rPr lang="en-US" sz="2000" i="1">
                          <a:latin typeface="Cambria Math"/>
                        </a:rPr>
                        <m:t>𝑐𝑜𝑠</m:t>
                      </m:r>
                      <m:r>
                        <a:rPr lang="en-US" sz="2000" i="1">
                          <a:latin typeface="Cambria Math"/>
                        </a:rPr>
                        <m:t>𝛼</m:t>
                      </m:r>
                      <m:r>
                        <a:rPr lang="en-US" sz="2000" i="1">
                          <a:latin typeface="Cambria Math"/>
                        </a:rPr>
                        <m:t>=2</m:t>
                      </m:r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000" i="1">
                              <a:latin typeface="Cambria Math"/>
                            </a:rPr>
                            <m:t>+</m:t>
                          </m:r>
                          <m:r>
                            <a:rPr lang="en-US" sz="2000" i="1">
                              <a:latin typeface="Cambria Math"/>
                            </a:rPr>
                            <m:t>𝑐𝑜𝑠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</m:e>
                      </m:d>
                      <m:r>
                        <a:rPr lang="en-US" sz="2000" i="1">
                          <a:latin typeface="Cambria Math"/>
                        </a:rPr>
                        <m:t>=2</m:t>
                      </m:r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/>
                            </a:rPr>
                            <m:t>𝑐𝑜𝑠</m:t>
                          </m:r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60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  <m:r>
                            <a:rPr lang="en-US" sz="2000" i="1">
                              <a:latin typeface="Cambria Math"/>
                            </a:rPr>
                            <m:t>+</m:t>
                          </m:r>
                          <m:r>
                            <a:rPr lang="en-US" sz="2000" i="1">
                              <a:latin typeface="Cambria Math"/>
                            </a:rPr>
                            <m:t>𝑐𝑜𝑠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</m:e>
                      </m:d>
                      <m:r>
                        <a:rPr lang="en-US" sz="2000" i="1">
                          <a:latin typeface="Cambria Math"/>
                        </a:rPr>
                        <m:t>=4</m:t>
                      </m:r>
                      <m:r>
                        <a:rPr lang="en-US" sz="2000" i="1"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60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  <m:r>
                            <a:rPr lang="en-US" sz="2000" i="1">
                              <a:latin typeface="Cambria Math"/>
                            </a:rPr>
                            <m:t>+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i="1"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60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  <m:r>
                            <a:rPr lang="en-US" sz="2000" i="1">
                              <a:latin typeface="Cambria Math"/>
                            </a:rPr>
                            <m:t>−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55" y="3291830"/>
                <a:ext cx="9143999" cy="81932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ямоугольник 19"/>
          <p:cNvSpPr/>
          <p:nvPr/>
        </p:nvSpPr>
        <p:spPr>
          <a:xfrm>
            <a:off x="3866331" y="1779662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092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-11266" y="99234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1430" y="843558"/>
                <a:ext cx="9111303" cy="6303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321-mashq.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Ayniyatni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isbotlang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1) 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𝑠𝑖𝑛</m:t>
                        </m:r>
                        <m:r>
                          <a:rPr lang="en-US" sz="2400" i="1">
                            <a:latin typeface="Cambria Math"/>
                          </a:rPr>
                          <m:t>𝛼</m:t>
                        </m:r>
                        <m:r>
                          <a:rPr lang="en-US" sz="2400" i="1">
                            <a:latin typeface="Cambria Math"/>
                          </a:rPr>
                          <m:t>+</m:t>
                        </m:r>
                        <m:r>
                          <a:rPr lang="en-US" sz="2400" i="1">
                            <a:latin typeface="Cambria Math"/>
                          </a:rPr>
                          <m:t>𝑠𝑖𝑛</m:t>
                        </m:r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</a:rPr>
                          <m:t>𝛼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𝑐𝑜𝑠</m:t>
                        </m:r>
                        <m:r>
                          <a:rPr lang="en-US" sz="2400" i="1">
                            <a:latin typeface="Cambria Math"/>
                          </a:rPr>
                          <m:t>𝛼</m:t>
                        </m:r>
                        <m:r>
                          <a:rPr lang="en-US" sz="2400" i="1">
                            <a:latin typeface="Cambria Math"/>
                          </a:rPr>
                          <m:t>+</m:t>
                        </m:r>
                        <m:r>
                          <a:rPr lang="en-US" sz="2400" i="1">
                            <a:latin typeface="Cambria Math"/>
                          </a:rPr>
                          <m:t>𝑐𝑜𝑠</m:t>
                        </m:r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</a:rPr>
                          <m:t>𝛼</m:t>
                        </m:r>
                      </m:den>
                    </m:f>
                    <m:r>
                      <a:rPr lang="en-US" sz="2400" i="1">
                        <a:latin typeface="Cambria Math"/>
                      </a:rPr>
                      <m:t>=</m:t>
                    </m:r>
                    <m:r>
                      <a:rPr lang="en-US" sz="2400" i="1">
                        <a:latin typeface="Cambria Math"/>
                      </a:rPr>
                      <m:t>𝑡𝑔</m:t>
                    </m:r>
                    <m:r>
                      <a:rPr lang="en-US" sz="2400" i="1">
                        <a:latin typeface="Cambria Math"/>
                      </a:rPr>
                      <m:t>2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. 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30" y="843558"/>
                <a:ext cx="9111303" cy="630365"/>
              </a:xfrm>
              <a:prstGeom prst="rect">
                <a:avLst/>
              </a:prstGeom>
              <a:blipFill rotWithShape="1">
                <a:blip r:embed="rId2"/>
                <a:stretch>
                  <a:fillRect b="-67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79512" y="2102647"/>
                <a:ext cx="3258136" cy="7340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1) 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  <m:r>
                            <a:rPr lang="en-US" sz="2200" i="1">
                              <a:latin typeface="Cambria Math"/>
                            </a:rPr>
                            <m:t>+</m:t>
                          </m:r>
                          <m:r>
                            <a:rPr lang="en-US" sz="2200" i="1">
                              <a:latin typeface="Cambria Math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/>
                            </a:rPr>
                            <m:t>3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200" i="1">
                              <a:latin typeface="Cambria Math"/>
                            </a:rPr>
                            <m:t>𝑐𝑜𝑠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  <m:r>
                            <a:rPr lang="en-US" sz="2200" i="1">
                              <a:latin typeface="Cambria Math"/>
                            </a:rPr>
                            <m:t>+</m:t>
                          </m:r>
                          <m:r>
                            <a:rPr lang="en-US" sz="2200" i="1">
                              <a:latin typeface="Cambria Math"/>
                            </a:rPr>
                            <m:t>𝑐𝑜𝑠</m:t>
                          </m:r>
                          <m:r>
                            <a:rPr lang="en-US" sz="2200" i="1">
                              <a:latin typeface="Cambria Math"/>
                            </a:rPr>
                            <m:t>3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200" i="1">
                          <a:latin typeface="Cambria Math"/>
                        </a:rPr>
                        <m:t>=</m:t>
                      </m:r>
                      <m:r>
                        <a:rPr lang="en-US" sz="2200" i="1">
                          <a:latin typeface="Cambria Math"/>
                        </a:rPr>
                        <m:t>𝑡𝑔</m:t>
                      </m:r>
                      <m:r>
                        <a:rPr lang="en-US" sz="2200" i="1">
                          <a:latin typeface="Cambria Math"/>
                        </a:rPr>
                        <m:t>2</m:t>
                      </m:r>
                      <m:r>
                        <a:rPr lang="en-US" sz="2200" i="1">
                          <a:latin typeface="Cambria Math"/>
                        </a:rPr>
                        <m:t>𝛼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102647"/>
                <a:ext cx="3258136" cy="73404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179512" y="2955855"/>
                <a:ext cx="4129977" cy="12186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  <m:r>
                            <a:rPr lang="en-US" sz="2200" i="1">
                              <a:latin typeface="Cambria Math"/>
                            </a:rPr>
                            <m:t>𝑠𝑖𝑛</m:t>
                          </m:r>
                          <m:f>
                            <m:f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i="1">
                                  <a:latin typeface="Cambria Math"/>
                                </a:rPr>
                                <m:t>𝛼</m:t>
                              </m:r>
                              <m:r>
                                <a:rPr lang="en-US" sz="2200" i="1">
                                  <a:latin typeface="Cambria Math"/>
                                </a:rPr>
                                <m:t>+3</m:t>
                              </m:r>
                              <m:r>
                                <a:rPr lang="en-US" sz="2200" i="1">
                                  <a:latin typeface="Cambria Math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en-US" sz="22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200" i="1">
                              <a:latin typeface="Cambria Math"/>
                            </a:rPr>
                            <m:t>𝑐𝑜𝑠</m:t>
                          </m:r>
                          <m:f>
                            <m:f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i="1">
                                  <a:latin typeface="Cambria Math"/>
                                </a:rPr>
                                <m:t>𝛼</m:t>
                              </m:r>
                              <m:r>
                                <a:rPr lang="en-US" sz="2200" i="1">
                                  <a:latin typeface="Cambria Math"/>
                                </a:rPr>
                                <m:t>−3</m:t>
                              </m:r>
                              <m:r>
                                <a:rPr lang="en-US" sz="2200" i="1">
                                  <a:latin typeface="Cambria Math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en-US" sz="22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num>
                        <m:den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  <m:r>
                            <a:rPr lang="en-US" sz="2200" i="1">
                              <a:latin typeface="Cambria Math"/>
                            </a:rPr>
                            <m:t>𝑐𝑜𝑠</m:t>
                          </m:r>
                          <m:f>
                            <m:f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i="1">
                                  <a:latin typeface="Cambria Math"/>
                                </a:rPr>
                                <m:t>𝛼</m:t>
                              </m:r>
                              <m:r>
                                <a:rPr lang="en-US" sz="2200" i="1">
                                  <a:latin typeface="Cambria Math"/>
                                </a:rPr>
                                <m:t>+3</m:t>
                              </m:r>
                              <m:r>
                                <a:rPr lang="en-US" sz="2200" i="1">
                                  <a:latin typeface="Cambria Math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en-US" sz="22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200" i="1">
                              <a:latin typeface="Cambria Math"/>
                            </a:rPr>
                            <m:t>𝑐𝑜𝑠</m:t>
                          </m:r>
                          <m:f>
                            <m:f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i="1">
                                  <a:latin typeface="Cambria Math"/>
                                </a:rPr>
                                <m:t>𝛼</m:t>
                              </m:r>
                              <m:r>
                                <a:rPr lang="en-US" sz="2200" i="1">
                                  <a:latin typeface="Cambria Math"/>
                                </a:rPr>
                                <m:t>−3</m:t>
                              </m:r>
                              <m:r>
                                <a:rPr lang="en-US" sz="2200" i="1">
                                  <a:latin typeface="Cambria Math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en-US" sz="22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den>
                      </m:f>
                      <m:r>
                        <a:rPr lang="en-US" sz="22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200" i="1">
                              <a:latin typeface="Cambria Math"/>
                            </a:rPr>
                            <m:t>𝑐𝑜𝑠</m:t>
                          </m:r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955855"/>
                <a:ext cx="4129977" cy="121860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4499992" y="2169109"/>
                <a:ext cx="4572000" cy="79727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  <m:r>
                            <a:rPr lang="en-US" sz="2200" i="1">
                              <a:latin typeface="Cambria Math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  <m:r>
                            <m:rPr>
                              <m:sty m:val="p"/>
                            </m:rPr>
                            <a:rPr lang="en-US" sz="2200">
                              <a:latin typeface="Cambria Math"/>
                            </a:rPr>
                            <m:t>cos</m:t>
                          </m:r>
                          <m:r>
                            <a:rPr lang="en-US" sz="2200" i="1">
                              <a:latin typeface="Cambria Math"/>
                            </a:rPr>
                            <m:t>(−2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  <m:r>
                            <a:rPr lang="en-US" sz="2200" i="1"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  <m:r>
                            <a:rPr lang="en-US" sz="2200" i="1">
                              <a:latin typeface="Cambria Math"/>
                            </a:rPr>
                            <m:t>𝑐𝑜𝑠</m:t>
                          </m:r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  <m:r>
                            <m:rPr>
                              <m:sty m:val="p"/>
                            </m:rPr>
                            <a:rPr lang="en-US" sz="2200">
                              <a:latin typeface="Cambria Math"/>
                            </a:rPr>
                            <m:t>cos</m:t>
                          </m:r>
                          <m:r>
                            <a:rPr lang="en-US" sz="2200" i="1">
                              <a:latin typeface="Cambria Math"/>
                            </a:rPr>
                            <m:t>(−2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  <m:r>
                            <a:rPr lang="en-US" sz="2200" i="1">
                              <a:latin typeface="Cambria Math"/>
                            </a:rPr>
                            <m:t>)</m:t>
                          </m:r>
                        </m:den>
                      </m:f>
                      <m:r>
                        <a:rPr lang="en-US" sz="22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200" i="1">
                              <a:latin typeface="Cambria Math"/>
                            </a:rPr>
                            <m:t>𝑐𝑜𝑠</m:t>
                          </m:r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992" y="2169109"/>
                <a:ext cx="4572000" cy="79727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742469" y="3200889"/>
                <a:ext cx="2087045" cy="7285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200" i="1">
                              <a:latin typeface="Cambria Math"/>
                            </a:rPr>
                            <m:t>𝑐𝑜𝑠</m:t>
                          </m:r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2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200" i="1">
                              <a:latin typeface="Cambria Math"/>
                            </a:rPr>
                            <m:t>𝑐𝑜𝑠</m:t>
                          </m:r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2469" y="3200889"/>
                <a:ext cx="2087045" cy="72853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Прямоугольник 17"/>
          <p:cNvSpPr/>
          <p:nvPr/>
        </p:nvSpPr>
        <p:spPr>
          <a:xfrm>
            <a:off x="3590478" y="1563638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42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6" grpId="0"/>
      <p:bldP spid="7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227" y="2427734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73536"/>
            <a:ext cx="8835601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600" b="1" kern="0" dirty="0" err="1"/>
              <a:t>Mustaqil</a:t>
            </a:r>
            <a:r>
              <a:rPr lang="en-US" sz="3600" b="1" kern="0" dirty="0"/>
              <a:t> </a:t>
            </a:r>
            <a:r>
              <a:rPr lang="en-US" sz="3600" b="1" kern="0" dirty="0" err="1" smtClean="0"/>
              <a:t>bajarish</a:t>
            </a:r>
            <a:r>
              <a:rPr lang="en-US" sz="3600" b="1" kern="0" dirty="0" smtClean="0"/>
              <a:t> </a:t>
            </a:r>
            <a:r>
              <a:rPr lang="en-US" sz="3600" b="1" kern="0" dirty="0" err="1"/>
              <a:t>uchun</a:t>
            </a:r>
            <a:r>
              <a:rPr lang="en-US" sz="3600" b="1" kern="0" dirty="0"/>
              <a:t> </a:t>
            </a:r>
            <a:r>
              <a:rPr lang="en-US" sz="3600" b="1" kern="0" dirty="0" err="1"/>
              <a:t>topshiriqlar</a:t>
            </a:r>
            <a:endParaRPr lang="ru-RU" sz="3600" b="1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19108" y="987574"/>
            <a:ext cx="85689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137-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sahifasidagi 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318, 319, 320-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mashqning 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tartibdagi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misollarini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92709" y="1239430"/>
                <a:ext cx="6729025" cy="8626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</a:rPr>
                      <m:t>2)</m:t>
                    </m:r>
                    <m:r>
                      <a:rPr lang="en-US" sz="200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000" i="1" smtClean="0"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sz="2000" b="0" i="1" smtClean="0"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𝑖𝑛</m:t>
                    </m:r>
                    <m:r>
                      <a:rPr lang="en-US" sz="2000" b="0" i="1" smtClean="0"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17</m:t>
                    </m:r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𝜋</m:t>
                    </m:r>
                    <m:r>
                      <m:rPr>
                        <m:nor/>
                      </m:rPr>
                      <a:rPr lang="en-US" sz="2000" dirty="0"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4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000" b="0" i="1" smtClean="0"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𝑐𝑜𝑠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11</m:t>
                        </m:r>
                      </m:num>
                      <m:den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sz="20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09" y="1239430"/>
                <a:ext cx="6729025" cy="86260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2788951" y="836095"/>
            <a:ext cx="28793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307-mashq.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52991" y="1450250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85440" y="1905714"/>
                <a:ext cx="4774591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2)</m:t>
                      </m:r>
                      <m:r>
                        <a:rPr lang="en-US" sz="2000" b="0" i="1" smtClean="0">
                          <a:latin typeface="Cambria Math"/>
                        </a:rPr>
                        <m:t>  </m:t>
                      </m:r>
                      <m:r>
                        <a:rPr lang="en-US" sz="2000" i="1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000" i="1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17</m:t>
                      </m:r>
                      <m:r>
                        <a:rPr lang="en-US" sz="2000" i="1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𝜋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8∙2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</m:e>
                          </m:d>
                        </m:e>
                      </m:func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𝜋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=0</m:t>
                      </m: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40" y="1905714"/>
                <a:ext cx="4774591" cy="400110"/>
              </a:xfrm>
              <a:prstGeom prst="rect">
                <a:avLst/>
              </a:prstGeom>
              <a:blipFill rotWithShape="1">
                <a:blip r:embed="rId3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9182" y="2285905"/>
                <a:ext cx="8955306" cy="6685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00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4</m:t>
                      </m:r>
                      <m:r>
                        <a:rPr lang="en-US" sz="2000" i="1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</m:t>
                      </m:r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a:rPr lang="en-US" sz="2000" i="1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11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000" i="1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𝜋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3∙2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0" i="1" smtClean="0">
                                      <a:latin typeface="Cambria Math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000" b="0" i="1" smtClean="0">
                                      <a:latin typeface="Cambria Math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i="1">
                                      <a:latin typeface="Cambria Math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000" i="1">
                                      <a:latin typeface="Cambria Math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𝑐𝑜𝑠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=0</m:t>
                      </m: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2" y="2285905"/>
                <a:ext cx="8955306" cy="6685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8638" y="3288771"/>
                <a:ext cx="4248472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  2</m:t>
                    </m:r>
                    <m:r>
                      <a:rPr lang="en-US" sz="2000" b="0" i="1" smtClean="0"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 </m:t>
                    </m:r>
                    <m:r>
                      <a:rPr lang="en-US" sz="2000" b="0" i="1" smtClean="0"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𝑡𝑔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570</m:t>
                        </m:r>
                      </m:e>
                      <m:sup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;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4</m:t>
                    </m:r>
                    <m:r>
                      <a:rPr lang="en-US" sz="2000" i="1"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 </m:t>
                    </m:r>
                    <m:r>
                      <a:rPr lang="en-US" sz="2000" b="0" i="1" smtClean="0"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sz="2000" i="1"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𝑡𝑔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96</m:t>
                        </m:r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8" y="3288771"/>
                <a:ext cx="4248472" cy="400110"/>
              </a:xfrm>
              <a:prstGeom prst="rect">
                <a:avLst/>
              </a:prstGeom>
              <a:blipFill rotWithShape="1">
                <a:blip r:embed="rId5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рямоугольник 20"/>
          <p:cNvSpPr/>
          <p:nvPr/>
        </p:nvSpPr>
        <p:spPr>
          <a:xfrm>
            <a:off x="2840125" y="2956562"/>
            <a:ext cx="28664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308-mashq.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Hisoblang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47201" y="3950553"/>
                <a:ext cx="8917287" cy="5464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000" b="0" i="1" smtClean="0"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2) </m:t>
                    </m:r>
                    <m:r>
                      <a:rPr lang="en-US" sz="2000" b="0" i="1" smtClean="0"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𝑡𝑔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570</m:t>
                        </m:r>
                      </m:e>
                      <m:sup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𝑡𝑔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36</m:t>
                            </m:r>
                            <m:r>
                              <a:rPr lang="en-US" sz="2000" i="1">
                                <a:latin typeface="Cambria Math"/>
                                <a:cs typeface="Times New Roman" panose="020206030504050203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n-US" sz="2000" i="1">
                                <a:latin typeface="Cambria Math"/>
                                <a:cs typeface="Times New Roman" panose="02020603050405020304" pitchFamily="18" charset="0"/>
                              </a:rPr>
                              <m:t>0</m:t>
                            </m:r>
                          </m:sup>
                        </m:sSup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21</m:t>
                            </m:r>
                            <m:r>
                              <a:rPr lang="en-US" sz="2000" i="1">
                                <a:latin typeface="Cambria Math"/>
                                <a:cs typeface="Times New Roman" panose="020206030504050203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n-US" sz="2000" i="1">
                                <a:latin typeface="Cambria Math"/>
                                <a:cs typeface="Times New Roman" panose="02020603050405020304" pitchFamily="18" charset="0"/>
                              </a:rPr>
                              <m:t>0</m:t>
                            </m:r>
                          </m:sup>
                        </m:sSup>
                      </m:e>
                    </m:d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𝑡𝑔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210</m:t>
                        </m:r>
                      </m:e>
                      <m:sup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𝑡𝑔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/>
                                <a:cs typeface="Times New Roman" panose="02020603050405020304" pitchFamily="18" charset="0"/>
                              </a:rPr>
                              <m:t>1</m:t>
                            </m:r>
                            <m:r>
                              <a:rPr lang="en-US" sz="2000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8</m:t>
                            </m:r>
                            <m:r>
                              <a:rPr lang="en-US" sz="2000" i="1">
                                <a:latin typeface="Cambria Math"/>
                                <a:cs typeface="Times New Roman" panose="020206030504050203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n-US" sz="2000" i="1">
                                <a:latin typeface="Cambria Math"/>
                                <a:cs typeface="Times New Roman" panose="02020603050405020304" pitchFamily="18" charset="0"/>
                              </a:rPr>
                              <m:t>0</m:t>
                            </m:r>
                          </m:sup>
                        </m:sSup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30</m:t>
                            </m:r>
                          </m:e>
                          <m:sup>
                            <m:r>
                              <a:rPr lang="en-US" sz="2000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0</m:t>
                            </m:r>
                          </m:sup>
                        </m:sSup>
                      </m:e>
                    </m:d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𝑡𝑔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30</m:t>
                        </m:r>
                      </m:e>
                      <m:sup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000" i="1">
                                <a:latin typeface="Cambria Math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den>
                    </m:f>
                  </m:oMath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01" y="3950553"/>
                <a:ext cx="8917287" cy="546496"/>
              </a:xfrm>
              <a:prstGeom prst="rect">
                <a:avLst/>
              </a:prstGeom>
              <a:blipFill rotWithShape="1">
                <a:blip r:embed="rId6"/>
                <a:stretch>
                  <a:fillRect b="-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Прямоугольник 22"/>
          <p:cNvSpPr/>
          <p:nvPr/>
        </p:nvSpPr>
        <p:spPr>
          <a:xfrm>
            <a:off x="2962444" y="3579862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69727" y="4497049"/>
                <a:ext cx="9004545" cy="5464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4) </m:t>
                    </m:r>
                    <m:r>
                      <a:rPr lang="en-US" sz="2000" b="0" i="1" smtClean="0"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sz="2000" i="1"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𝑡𝑔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96</m:t>
                        </m:r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𝑐𝑡𝑔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000" b="0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/>
                                <a:cs typeface="Times New Roman" panose="02020603050405020304" pitchFamily="18" charset="0"/>
                              </a:rPr>
                              <m:t>360</m:t>
                            </m:r>
                          </m:e>
                          <m:sup>
                            <m:r>
                              <a:rPr lang="en-US" sz="2000" i="1">
                                <a:latin typeface="Cambria Math"/>
                                <a:cs typeface="Times New Roman" panose="02020603050405020304" pitchFamily="18" charset="0"/>
                              </a:rPr>
                              <m:t>0</m:t>
                            </m:r>
                          </m:sup>
                        </m:sSup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24</m:t>
                            </m:r>
                            <m:r>
                              <a:rPr lang="en-US" sz="2000" i="1">
                                <a:latin typeface="Cambria Math"/>
                                <a:cs typeface="Times New Roman" panose="020206030504050203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n-US" sz="2000" i="1">
                                <a:latin typeface="Cambria Math"/>
                                <a:cs typeface="Times New Roman" panose="02020603050405020304" pitchFamily="18" charset="0"/>
                              </a:rPr>
                              <m:t>0</m:t>
                            </m:r>
                          </m:sup>
                        </m:sSup>
                      </m:e>
                    </m:d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𝑐𝑡𝑔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240</m:t>
                        </m:r>
                      </m:e>
                      <m:sup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𝑐𝑡𝑔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18</m:t>
                            </m:r>
                            <m:r>
                              <a:rPr lang="en-US" sz="2000" i="1">
                                <a:latin typeface="Cambria Math"/>
                                <a:cs typeface="Times New Roman" panose="020206030504050203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n-US" sz="2000" i="1">
                                <a:latin typeface="Cambria Math"/>
                                <a:cs typeface="Times New Roman" panose="02020603050405020304" pitchFamily="18" charset="0"/>
                              </a:rPr>
                              <m:t>0</m:t>
                            </m:r>
                          </m:sup>
                        </m:sSup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6</m:t>
                            </m:r>
                            <m:r>
                              <a:rPr lang="en-US" sz="2000" i="1">
                                <a:latin typeface="Cambria Math"/>
                                <a:cs typeface="Times New Roman" panose="020206030504050203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n-US" sz="2000" i="1">
                                <a:latin typeface="Cambria Math"/>
                                <a:cs typeface="Times New Roman" panose="02020603050405020304" pitchFamily="18" charset="0"/>
                              </a:rPr>
                              <m:t>0</m:t>
                            </m:r>
                          </m:sup>
                        </m:sSup>
                      </m:e>
                    </m:d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𝑐𝑡𝑔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6</m:t>
                        </m:r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000" i="1">
                                <a:latin typeface="Cambria Math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den>
                    </m:f>
                  </m:oMath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27" y="4497049"/>
                <a:ext cx="9004545" cy="546496"/>
              </a:xfrm>
              <a:prstGeom prst="rect">
                <a:avLst/>
              </a:prstGeom>
              <a:blipFill rotWithShape="1">
                <a:blip r:embed="rId7"/>
                <a:stretch>
                  <a:fillRect b="-44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41032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/>
      <p:bldP spid="17" grpId="0"/>
      <p:bldP spid="20" grpId="0"/>
      <p:bldP spid="21" grpId="0"/>
      <p:bldP spid="22" grpId="0"/>
      <p:bldP spid="23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92709" y="1239430"/>
                <a:ext cx="8367723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2)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00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</m:t>
                      </m:r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135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cs typeface="Times New Roman" panose="02020603050405020304" pitchFamily="18" charset="0"/>
                        </a:rPr>
                        <m:t>;     </m:t>
                      </m:r>
                      <m:r>
                        <a:rPr lang="en-US" sz="2000" b="0" i="1" smtClean="0">
                          <a:latin typeface="Cambria Math"/>
                        </a:rPr>
                        <m:t>4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5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000" i="1">
                          <a:latin typeface="Cambria Math"/>
                          <a:cs typeface="Times New Roman" panose="02020603050405020304" pitchFamily="18" charset="0"/>
                        </a:rPr>
                        <m:t>;  </m:t>
                      </m: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09" y="1239430"/>
                <a:ext cx="8367723" cy="400110"/>
              </a:xfrm>
              <a:prstGeom prst="rect">
                <a:avLst/>
              </a:prstGeom>
              <a:blipFill rotWithShape="1">
                <a:blip r:embed="rId3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2788951" y="836095"/>
            <a:ext cx="28793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309-mashq.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275856" y="1631881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92709" y="2070056"/>
                <a:ext cx="8230975" cy="7520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2)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135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  <a:cs typeface="Times New Roman" panose="020206030504050203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  <m:r>
                                    <a:rPr lang="en-US" sz="2000" b="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80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sup>
                              </m:sSup>
                              <m:r>
                                <a:rPr lang="en-US" sz="2000" b="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  <m:r>
                                    <a:rPr lang="en-US" sz="2000" i="1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  <m:r>
                        <a:rPr lang="en-US" sz="2000" b="0" i="1" smtClean="0"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  <a:cs typeface="Times New Roman" panose="02020603050405020304" pitchFamily="18" charset="0"/>
                        </a:rPr>
                        <m:t>𝑠𝑖𝑛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4</m:t>
                          </m:r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5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09" y="2070056"/>
                <a:ext cx="8230975" cy="7520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92709" y="2834960"/>
                <a:ext cx="8819326" cy="7520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/>
                        </a:rPr>
                        <m:t>4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315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  <a:cs typeface="Times New Roman" panose="020206030504050203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360</m:t>
                                  </m:r>
                                </m:e>
                                <m:sup>
                                  <m:r>
                                    <a:rPr lang="en-US" sz="2000" b="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sup>
                              </m:sSup>
                              <m:r>
                                <a:rPr lang="en-US" sz="2000" b="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d>
                                <m:d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b="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000" i="1">
                                          <a:latin typeface="Cambria Math"/>
                                          <a:cs typeface="Times New Roman" panose="02020603050405020304" pitchFamily="18" charset="0"/>
                                        </a:rPr>
                                        <m:t>45</m:t>
                                      </m:r>
                                    </m:e>
                                    <m:sup>
                                      <m:r>
                                        <a:rPr lang="en-US" sz="2000" i="1">
                                          <a:latin typeface="Cambria Math"/>
                                          <a:cs typeface="Times New Roman" panose="02020603050405020304" pitchFamily="18" charset="0"/>
                                        </a:rPr>
                                        <m:t>0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d>
                        </m:e>
                      </m:func>
                      <m:r>
                        <a:rPr lang="en-US" sz="2000" b="0" i="1" smtClean="0"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  <a:cs typeface="Times New Roman" panose="020206030504050203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45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  <m:r>
                        <a:rPr lang="en-US" sz="2000" b="0" i="1" smtClean="0">
                          <a:latin typeface="Cambria Math"/>
                          <a:cs typeface="Times New Roman" panose="02020603050405020304" pitchFamily="18" charset="0"/>
                        </a:rPr>
                        <m:t>=−</m:t>
                      </m:r>
                      <m:r>
                        <a:rPr lang="en-US" sz="2000" b="0" i="1" smtClean="0">
                          <a:latin typeface="Cambria Math"/>
                          <a:cs typeface="Times New Roman" panose="02020603050405020304" pitchFamily="18" charset="0"/>
                        </a:rPr>
                        <m:t>𝑠𝑖𝑛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45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cs typeface="Times New Roman" panose="020206030504050203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09" y="2834960"/>
                <a:ext cx="8819326" cy="7520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765347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467544" y="99234"/>
            <a:ext cx="7992888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400" dirty="0" err="1">
                <a:solidFill>
                  <a:schemeClr val="bg1"/>
                </a:solidFill>
              </a:rPr>
              <a:t>Sinuslar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kosinuslar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yig‘indisi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ayirmasi</a:t>
            </a:r>
            <a:endParaRPr lang="en-US" sz="24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4983" y="797410"/>
                <a:ext cx="8964485" cy="11980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1-misol.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Ifodani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soddalashtring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pPr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 xmlns:m="http://schemas.openxmlformats.org/officeDocument/2006/math">
                    <m:d>
                      <m:d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ru-RU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𝛼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ru-RU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12</m:t>
                                    </m:r>
                                  </m:den>
                                </m:f>
                              </m:e>
                            </m:d>
                          </m:e>
                        </m:func>
                        <m:r>
                          <a:rPr lang="en-US" sz="2400" i="1">
                            <a:latin typeface="Cambria Math"/>
                          </a:rPr>
                          <m:t>+</m:t>
                        </m:r>
                        <m:func>
                          <m:func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ru-RU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𝛼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ru-RU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12</m:t>
                                    </m:r>
                                  </m:den>
                                </m:f>
                              </m:e>
                            </m:d>
                          </m:e>
                        </m:func>
                      </m:e>
                    </m:d>
                    <m:func>
                      <m:func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sin</m:t>
                        </m:r>
                      </m:fName>
                      <m:e>
                        <m:f>
                          <m:f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</a:rPr>
                              <m:t>12</m:t>
                            </m:r>
                          </m:den>
                        </m:f>
                      </m:e>
                    </m:func>
                  </m:oMath>
                </a14:m>
                <a:r>
                  <a:rPr lang="en-US" sz="2400" dirty="0" smtClean="0"/>
                  <a:t> </a:t>
                </a:r>
                <a:endParaRPr lang="ru-RU" sz="2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83" y="797410"/>
                <a:ext cx="8964485" cy="1198020"/>
              </a:xfrm>
              <a:prstGeom prst="rect">
                <a:avLst/>
              </a:prstGeom>
              <a:blipFill>
                <a:blip r:embed="rId2"/>
                <a:stretch>
                  <a:fillRect t="-20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3563888" y="2027455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Прямоугольник 72"/>
              <p:cNvSpPr/>
              <p:nvPr/>
            </p:nvSpPr>
            <p:spPr>
              <a:xfrm>
                <a:off x="89759" y="2571750"/>
                <a:ext cx="8964485" cy="22394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ru-RU" sz="20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ru-RU" sz="20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</a:rPr>
                                    <m:t>𝛼</m:t>
                                  </m:r>
                                  <m:r>
                                    <a:rPr lang="en-US" sz="2000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ru-RU" sz="2000" i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000" i="1">
                                          <a:solidFill>
                                            <a:srgbClr val="0070C0"/>
                                          </a:solidFill>
                                          <a:latin typeface="Cambria Math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US" sz="2000" i="1">
                                          <a:solidFill>
                                            <a:srgbClr val="0070C0"/>
                                          </a:solidFill>
                                          <a:latin typeface="Cambria Math"/>
                                        </a:rPr>
                                        <m:t>12</m:t>
                                      </m:r>
                                    </m:den>
                                  </m:f>
                                </m:e>
                              </m:d>
                            </m:e>
                          </m:func>
                          <m:r>
                            <a:rPr lang="en-US" sz="2000" i="1"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ru-RU" sz="200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ru-RU" sz="2000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𝛼</m:t>
                                  </m:r>
                                  <m:r>
                                    <a:rPr lang="en-US" sz="2000" i="1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ru-RU" sz="2000" i="1">
                                          <a:solidFill>
                                            <a:srgbClr val="7030A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000" i="1">
                                          <a:solidFill>
                                            <a:srgbClr val="7030A0"/>
                                          </a:solidFill>
                                          <a:latin typeface="Cambria Math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US" sz="2000" i="1">
                                          <a:solidFill>
                                            <a:srgbClr val="7030A0"/>
                                          </a:solidFill>
                                          <a:latin typeface="Cambria Math"/>
                                        </a:rPr>
                                        <m:t>12</m:t>
                                      </m:r>
                                    </m:den>
                                  </m:f>
                                </m:e>
                              </m:d>
                            </m:e>
                          </m:func>
                        </m:e>
                      </m:d>
                      <m:func>
                        <m:func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>
                              <a:latin typeface="Cambria Math"/>
                            </a:rPr>
                            <m:t>sin</m:t>
                          </m:r>
                        </m:fName>
                        <m:e>
                          <m:f>
                            <m:f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/>
                                </a:rPr>
                                <m:t>12</m:t>
                              </m:r>
                            </m:den>
                          </m:f>
                        </m:e>
                      </m:func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r>
                        <a:rPr lang="en-US" sz="2000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𝑠𝑖𝑛</m:t>
                          </m:r>
                          <m:r>
                            <a:rPr lang="en-US" sz="200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𝛼</m:t>
                          </m:r>
                          <m:r>
                            <a:rPr lang="en-US" sz="200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𝑐𝑜𝑠</m:t>
                          </m:r>
                          <m:f>
                            <m:fPr>
                              <m:ctrlPr>
                                <a:rPr lang="ru-RU" sz="20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12</m:t>
                              </m:r>
                            </m:den>
                          </m:f>
                          <m:r>
                            <a:rPr lang="en-US" sz="20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0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𝑠𝑖𝑛</m:t>
                          </m:r>
                          <m:f>
                            <m:fPr>
                              <m:ctrlPr>
                                <a:rPr lang="ru-RU" sz="20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12</m:t>
                              </m:r>
                            </m:den>
                          </m:f>
                          <m:r>
                            <a:rPr lang="en-US" sz="20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𝑐𝑜𝑠</m:t>
                          </m:r>
                          <m:r>
                            <a:rPr lang="en-US" sz="20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𝛼</m:t>
                          </m:r>
                          <m:r>
                            <a:rPr lang="en-US" sz="2000" i="1">
                              <a:latin typeface="Cambria Math"/>
                            </a:rPr>
                            <m:t>+</m:t>
                          </m:r>
                          <m:r>
                            <a:rPr lang="en-US" sz="200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𝑠𝑖𝑛</m:t>
                          </m:r>
                          <m:r>
                            <a:rPr lang="en-US" sz="200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𝛼</m:t>
                          </m:r>
                          <m:r>
                            <a:rPr lang="en-US" sz="200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𝑐𝑜𝑠</m:t>
                          </m:r>
                          <m:f>
                            <m:fPr>
                              <m:ctrlPr>
                                <a:rPr lang="ru-RU" sz="20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12</m:t>
                              </m:r>
                            </m:den>
                          </m:f>
                          <m:r>
                            <a:rPr lang="en-US" sz="2000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000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𝑠𝑖𝑛</m:t>
                          </m:r>
                          <m:f>
                            <m:fPr>
                              <m:ctrlPr>
                                <a:rPr lang="ru-RU" sz="20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12</m:t>
                              </m:r>
                            </m:den>
                          </m:f>
                          <m:r>
                            <a:rPr lang="en-US" sz="2000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𝑐𝑜𝑠</m:t>
                          </m:r>
                          <m:r>
                            <a:rPr lang="en-US" sz="2000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𝛼</m:t>
                          </m:r>
                        </m:e>
                      </m:d>
                      <m:func>
                        <m:func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>
                              <a:latin typeface="Cambria Math"/>
                            </a:rPr>
                            <m:t>sin</m:t>
                          </m:r>
                        </m:fName>
                        <m:e>
                          <m:f>
                            <m:f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/>
                                </a:rPr>
                                <m:t>12</m:t>
                              </m:r>
                            </m:den>
                          </m:f>
                        </m:e>
                      </m:func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r>
                        <a:rPr lang="en-US" sz="2000" i="1">
                          <a:latin typeface="Cambria Math"/>
                        </a:rPr>
                        <m:t>=</m:t>
                      </m:r>
                      <m:r>
                        <a:rPr lang="en-US" sz="200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2 </m:t>
                      </m:r>
                      <m:r>
                        <a:rPr lang="en-US" sz="200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𝑠𝑖𝑛</m:t>
                      </m:r>
                      <m:r>
                        <a:rPr lang="en-US" sz="200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𝛼</m:t>
                      </m:r>
                      <m:r>
                        <a:rPr lang="en-US" sz="200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0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12</m:t>
                          </m:r>
                        </m:den>
                      </m:f>
                      <m:func>
                        <m:func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>
                              <a:latin typeface="Cambria Math"/>
                            </a:rPr>
                            <m:t>∙</m:t>
                          </m:r>
                          <m:r>
                            <m:rPr>
                              <m:sty m:val="p"/>
                            </m:rPr>
                            <a:rPr lang="en-US" sz="2000">
                              <a:latin typeface="Cambria Math"/>
                            </a:rPr>
                            <m:t>sin</m:t>
                          </m:r>
                        </m:fName>
                        <m:e>
                          <m:f>
                            <m:f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/>
                                </a:rPr>
                                <m:t>12</m:t>
                              </m:r>
                            </m:den>
                          </m:f>
                        </m:e>
                      </m:func>
                      <m:r>
                        <a:rPr lang="en-US" sz="2000" i="1">
                          <a:latin typeface="Cambria Math"/>
                        </a:rPr>
                        <m:t>=</m:t>
                      </m:r>
                      <m:r>
                        <a:rPr lang="en-US" sz="2000" i="1">
                          <a:latin typeface="Cambria Math"/>
                        </a:rPr>
                        <m:t>𝑠𝑖𝑛</m:t>
                      </m:r>
                      <m:r>
                        <a:rPr lang="en-US" sz="2000" i="1">
                          <a:latin typeface="Cambria Math"/>
                        </a:rPr>
                        <m:t>𝛼</m:t>
                      </m:r>
                      <m:r>
                        <a:rPr lang="en-US" sz="2000" i="1">
                          <a:latin typeface="Cambria Math"/>
                        </a:rPr>
                        <m:t>∙2</m:t>
                      </m:r>
                      <m:func>
                        <m:funcPr>
                          <m:ctrlPr>
                            <a:rPr lang="ru-RU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sin</m:t>
                          </m:r>
                        </m:fName>
                        <m:e>
                          <m:f>
                            <m:fPr>
                              <m:ctrlPr>
                                <a:rPr lang="ru-RU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12</m:t>
                              </m:r>
                            </m:den>
                          </m:f>
                        </m:e>
                      </m:func>
                      <m:r>
                        <a:rPr lang="en-US" sz="2000" i="1">
                          <a:solidFill>
                            <a:srgbClr val="C00000"/>
                          </a:solidFill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ru-RU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000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12</m:t>
                          </m:r>
                        </m:den>
                      </m:f>
                      <m:r>
                        <a:rPr lang="en-US" sz="2000" i="1">
                          <a:latin typeface="Cambria Math"/>
                        </a:rPr>
                        <m:t>=</m:t>
                      </m:r>
                      <m:r>
                        <a:rPr lang="en-US" sz="2000" i="1">
                          <a:latin typeface="Cambria Math"/>
                        </a:rPr>
                        <m:t>𝑠𝑖𝑛</m:t>
                      </m:r>
                      <m:r>
                        <a:rPr lang="en-US" sz="2000" i="1">
                          <a:latin typeface="Cambria Math"/>
                        </a:rPr>
                        <m:t>𝛼</m:t>
                      </m:r>
                      <m:r>
                        <a:rPr lang="en-US" sz="2000" i="1">
                          <a:latin typeface="Cambria Math"/>
                        </a:rPr>
                        <m:t>∙</m:t>
                      </m:r>
                      <m:r>
                        <a:rPr lang="en-US" sz="200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𝑠𝑖𝑛</m:t>
                      </m:r>
                      <m:d>
                        <m:dPr>
                          <m:ctrlPr>
                            <a:rPr lang="ru-RU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2∙</m:t>
                          </m:r>
                          <m:f>
                            <m:fPr>
                              <m:ctrlPr>
                                <a:rPr lang="ru-RU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12</m:t>
                              </m:r>
                            </m:den>
                          </m:f>
                        </m:e>
                      </m:d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r>
                        <a:rPr lang="en-US" sz="2000" i="1">
                          <a:latin typeface="Cambria Math"/>
                        </a:rPr>
                        <m:t>=</m:t>
                      </m:r>
                      <m:r>
                        <a:rPr lang="en-US" sz="2000" i="1">
                          <a:latin typeface="Cambria Math"/>
                        </a:rPr>
                        <m:t>𝑠𝑖𝑛</m:t>
                      </m:r>
                      <m:r>
                        <a:rPr lang="en-US" sz="2000" i="1">
                          <a:latin typeface="Cambria Math"/>
                        </a:rPr>
                        <m:t>𝛼</m:t>
                      </m:r>
                      <m:r>
                        <a:rPr lang="en-US" sz="2000" i="1">
                          <a:latin typeface="Cambria Math"/>
                        </a:rPr>
                        <m:t>∙</m:t>
                      </m:r>
                      <m:r>
                        <a:rPr lang="en-US" sz="200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𝑠𝑖𝑛</m:t>
                      </m:r>
                      <m:f>
                        <m:fPr>
                          <m:ctrlPr>
                            <a:rPr lang="ru-RU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000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6</m:t>
                          </m:r>
                        </m:den>
                      </m:f>
                      <m:r>
                        <a:rPr lang="en-US" sz="20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0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000" b="1" i="1">
                          <a:solidFill>
                            <a:srgbClr val="00B0F0"/>
                          </a:solidFill>
                          <a:latin typeface="Cambria Math"/>
                        </a:rPr>
                        <m:t>𝒔𝒊𝒏</m:t>
                      </m:r>
                      <m:r>
                        <a:rPr lang="en-US" sz="2000" b="1" i="1">
                          <a:solidFill>
                            <a:srgbClr val="00B0F0"/>
                          </a:solidFill>
                          <a:latin typeface="Cambria Math"/>
                        </a:rPr>
                        <m:t>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3" name="Прямоугольник 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59" y="2571750"/>
                <a:ext cx="8964485" cy="223945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22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7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95536" y="147805"/>
            <a:ext cx="7992888" cy="51963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400" dirty="0" err="1">
                <a:solidFill>
                  <a:schemeClr val="bg1"/>
                </a:solidFill>
              </a:rPr>
              <a:t>Sinuslar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kosinuslar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yig‘indisi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ayirmasi</a:t>
            </a:r>
            <a:endParaRPr lang="en-US" sz="24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79512" y="843558"/>
                <a:ext cx="8856983" cy="13442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360363"/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Agar </a:t>
                </a:r>
                <a:r>
                  <a:rPr lang="en-US" sz="23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sinuslar</a:t>
                </a:r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3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yig‘indisi</a:t>
                </a:r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3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23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</a:rPr>
                      <m:t>𝜶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𝜷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𝜶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𝜷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𝒄𝒐𝒔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𝜶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𝜷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400" b="1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(1) </a:t>
                </a:r>
                <a:r>
                  <a:rPr lang="en-US" sz="23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dan</a:t>
                </a:r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3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foydalanilsa</a:t>
                </a:r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3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3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misolni</a:t>
                </a:r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3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soddaroq</a:t>
                </a:r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3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3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23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843558"/>
                <a:ext cx="8856983" cy="1344279"/>
              </a:xfrm>
              <a:prstGeom prst="rect">
                <a:avLst/>
              </a:prstGeom>
              <a:blipFill>
                <a:blip r:embed="rId2"/>
                <a:stretch>
                  <a:fillRect l="-964" t="-2715" b="-85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07503" y="2139702"/>
                <a:ext cx="8928991" cy="24160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sz="23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ru-RU" sz="23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30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ru-RU" sz="23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3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𝛼</m:t>
                                  </m:r>
                                  <m:r>
                                    <a:rPr lang="en-US" sz="23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ru-RU" sz="23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300" i="1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US" sz="2300" i="1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  <m:t>12</m:t>
                                      </m:r>
                                    </m:den>
                                  </m:f>
                                </m:e>
                              </m:d>
                            </m:e>
                          </m:func>
                          <m:r>
                            <a:rPr lang="en-US" sz="2300" i="1"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ru-RU" sz="23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30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ru-RU" sz="230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300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</a:rPr>
                                    <m:t>𝛼</m:t>
                                  </m:r>
                                  <m:r>
                                    <a:rPr lang="en-US" sz="2300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ru-RU" sz="2300" i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300" i="1">
                                          <a:solidFill>
                                            <a:srgbClr val="0070C0"/>
                                          </a:solidFill>
                                          <a:latin typeface="Cambria Math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US" sz="2300" i="1">
                                          <a:solidFill>
                                            <a:srgbClr val="0070C0"/>
                                          </a:solidFill>
                                          <a:latin typeface="Cambria Math"/>
                                        </a:rPr>
                                        <m:t>12</m:t>
                                      </m:r>
                                    </m:den>
                                  </m:f>
                                </m:e>
                              </m:d>
                            </m:e>
                          </m:func>
                        </m:e>
                      </m:d>
                      <m:func>
                        <m:funcPr>
                          <m:ctrlPr>
                            <a:rPr lang="ru-RU" sz="23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300">
                              <a:latin typeface="Cambria Math"/>
                            </a:rPr>
                            <m:t>sin</m:t>
                          </m:r>
                        </m:fName>
                        <m:e>
                          <m:f>
                            <m:fPr>
                              <m:ctrlPr>
                                <a:rPr lang="ru-RU" sz="23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3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300" i="1">
                                  <a:latin typeface="Cambria Math"/>
                                </a:rPr>
                                <m:t>12</m:t>
                              </m:r>
                            </m:den>
                          </m:f>
                        </m:e>
                      </m:func>
                      <m:r>
                        <a:rPr lang="en-US" sz="2300" b="0" i="1" smtClean="0">
                          <a:latin typeface="Cambria Math"/>
                        </a:rPr>
                        <m:t>=</m:t>
                      </m:r>
                      <m:r>
                        <a:rPr lang="en-US" sz="2300" i="1">
                          <a:latin typeface="Cambria Math"/>
                        </a:rPr>
                        <m:t>=2</m:t>
                      </m:r>
                      <m:r>
                        <a:rPr lang="en-US" sz="2300" i="1">
                          <a:latin typeface="Cambria Math"/>
                        </a:rPr>
                        <m:t>𝑠𝑖𝑛</m:t>
                      </m:r>
                      <m:f>
                        <m:fPr>
                          <m:ctrlPr>
                            <a:rPr lang="ru-RU" sz="23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3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𝛼</m:t>
                          </m:r>
                          <m:r>
                            <a:rPr lang="en-US" sz="23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ru-RU" sz="23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3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3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12</m:t>
                              </m:r>
                            </m:den>
                          </m:f>
                          <m:r>
                            <a:rPr lang="en-US" sz="2300" i="1">
                              <a:latin typeface="Cambria Math"/>
                            </a:rPr>
                            <m:t>+</m:t>
                          </m:r>
                          <m:r>
                            <a:rPr lang="en-US" sz="230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𝛼</m:t>
                          </m:r>
                          <m:r>
                            <a:rPr lang="en-US" sz="230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23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300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300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12</m:t>
                              </m:r>
                            </m:den>
                          </m:f>
                        </m:num>
                        <m:den>
                          <m:r>
                            <a:rPr lang="en-US" sz="23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300" i="1"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ru-RU" sz="23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3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𝛼</m:t>
                          </m:r>
                          <m:r>
                            <a:rPr lang="en-US" sz="23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ru-RU" sz="23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3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3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12</m:t>
                              </m:r>
                            </m:den>
                          </m:f>
                          <m:r>
                            <a:rPr lang="en-US" sz="2300" i="1">
                              <a:latin typeface="Cambria Math"/>
                            </a:rPr>
                            <m:t>−</m:t>
                          </m:r>
                          <m:r>
                            <a:rPr lang="en-US" sz="230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𝛼</m:t>
                          </m:r>
                          <m:r>
                            <a:rPr lang="en-US" sz="230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ru-RU" sz="23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300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300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12</m:t>
                              </m:r>
                            </m:den>
                          </m:f>
                        </m:num>
                        <m:den>
                          <m:r>
                            <a:rPr lang="en-US" sz="2300" i="1">
                              <a:latin typeface="Cambria Math"/>
                            </a:rPr>
                            <m:t>2</m:t>
                          </m:r>
                        </m:den>
                      </m:f>
                      <m:func>
                        <m:funcPr>
                          <m:ctrlPr>
                            <a:rPr lang="ru-RU" sz="23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300">
                              <a:latin typeface="Cambria Math"/>
                            </a:rPr>
                            <m:t>∙</m:t>
                          </m:r>
                          <m:r>
                            <m:rPr>
                              <m:sty m:val="p"/>
                            </m:rPr>
                            <a:rPr lang="en-US" sz="2300">
                              <a:latin typeface="Cambria Math"/>
                            </a:rPr>
                            <m:t>sin</m:t>
                          </m:r>
                        </m:fName>
                        <m:e>
                          <m:f>
                            <m:fPr>
                              <m:ctrlPr>
                                <a:rPr lang="ru-RU" sz="23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3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300" i="1">
                                  <a:latin typeface="Cambria Math"/>
                                </a:rPr>
                                <m:t>12</m:t>
                              </m:r>
                            </m:den>
                          </m:f>
                        </m:e>
                      </m:func>
                      <m:r>
                        <a:rPr lang="en-US" sz="2300" b="0" i="1" smtClean="0">
                          <a:latin typeface="Cambria Math"/>
                        </a:rPr>
                        <m:t>=</m:t>
                      </m:r>
                      <m:r>
                        <a:rPr lang="en-US" sz="2300" i="1">
                          <a:latin typeface="Cambria Math"/>
                        </a:rPr>
                        <m:t>=2</m:t>
                      </m:r>
                      <m:r>
                        <a:rPr lang="en-US" sz="2300" i="1">
                          <a:latin typeface="Cambria Math"/>
                        </a:rPr>
                        <m:t>𝑠𝑖𝑛</m:t>
                      </m:r>
                      <m:f>
                        <m:fPr>
                          <m:ctrlPr>
                            <a:rPr lang="ru-RU" sz="23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300" i="1">
                              <a:latin typeface="Cambria Math"/>
                            </a:rPr>
                            <m:t>2</m:t>
                          </m:r>
                          <m:r>
                            <a:rPr lang="en-US" sz="2300" i="1">
                              <a:latin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3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300" i="1"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ru-RU" sz="23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ru-RU" sz="23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300" i="1">
                                  <a:latin typeface="Cambria Math"/>
                                </a:rPr>
                                <m:t>2</m:t>
                              </m:r>
                              <m:r>
                                <a:rPr lang="en-US" sz="23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300" i="1">
                                  <a:latin typeface="Cambria Math"/>
                                </a:rPr>
                                <m:t>12</m:t>
                              </m:r>
                            </m:den>
                          </m:f>
                        </m:num>
                        <m:den>
                          <m:r>
                            <a:rPr lang="en-US" sz="2300" i="1">
                              <a:latin typeface="Cambria Math"/>
                            </a:rPr>
                            <m:t>2</m:t>
                          </m:r>
                        </m:den>
                      </m:f>
                      <m:func>
                        <m:funcPr>
                          <m:ctrlPr>
                            <a:rPr lang="ru-RU" sz="23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300">
                              <a:latin typeface="Cambria Math"/>
                            </a:rPr>
                            <m:t>∙</m:t>
                          </m:r>
                          <m:r>
                            <m:rPr>
                              <m:sty m:val="p"/>
                            </m:rPr>
                            <a:rPr lang="en-US" sz="2300">
                              <a:latin typeface="Cambria Math"/>
                            </a:rPr>
                            <m:t>sin</m:t>
                          </m:r>
                        </m:fName>
                        <m:e>
                          <m:f>
                            <m:fPr>
                              <m:ctrlPr>
                                <a:rPr lang="ru-RU" sz="23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3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300" i="1">
                                  <a:latin typeface="Cambria Math"/>
                                </a:rPr>
                                <m:t>12</m:t>
                              </m:r>
                            </m:den>
                          </m:f>
                          <m:r>
                            <a:rPr lang="en-US" sz="2300" i="1">
                              <a:latin typeface="Cambria Math"/>
                            </a:rPr>
                            <m:t>=</m:t>
                          </m:r>
                          <m:r>
                            <a:rPr lang="en-US" sz="230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a:rPr lang="en-US" sz="2300" i="1">
                              <a:latin typeface="Cambria Math"/>
                            </a:rPr>
                            <m:t>𝑠𝑖𝑛</m:t>
                          </m:r>
                          <m:r>
                            <a:rPr lang="en-US" sz="2300" i="1">
                              <a:latin typeface="Cambria Math"/>
                            </a:rPr>
                            <m:t>𝛼</m:t>
                          </m:r>
                          <m:r>
                            <a:rPr lang="en-US" sz="230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𝑐𝑜𝑠</m:t>
                          </m:r>
                          <m:f>
                            <m:fPr>
                              <m:ctrlPr>
                                <a:rPr lang="ru-RU" sz="23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300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300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12</m:t>
                              </m:r>
                            </m:den>
                          </m:f>
                          <m:func>
                            <m:funcPr>
                              <m:ctrlPr>
                                <a:rPr lang="ru-RU" sz="23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230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∙</m:t>
                              </m:r>
                              <m:r>
                                <m:rPr>
                                  <m:sty m:val="p"/>
                                </m:rPr>
                                <a:rPr lang="en-US" sz="230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f>
                                <m:fPr>
                                  <m:ctrlPr>
                                    <a:rPr lang="ru-RU" sz="2300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300" i="1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300" i="1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12</m:t>
                                  </m:r>
                                </m:den>
                              </m:f>
                            </m:e>
                          </m:func>
                        </m:e>
                      </m:func>
                      <m:r>
                        <a:rPr lang="en-US" sz="23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3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3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3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300" b="1" i="1">
                          <a:solidFill>
                            <a:srgbClr val="00B050"/>
                          </a:solidFill>
                          <a:latin typeface="Cambria Math"/>
                        </a:rPr>
                        <m:t>𝒔𝒊𝒏</m:t>
                      </m:r>
                      <m:r>
                        <a:rPr lang="en-US" sz="2300" b="1" i="1">
                          <a:solidFill>
                            <a:srgbClr val="00B050"/>
                          </a:solidFill>
                          <a:latin typeface="Cambria Math"/>
                        </a:rPr>
                        <m:t>𝜶</m:t>
                      </m:r>
                    </m:oMath>
                  </m:oMathPara>
                </a14:m>
                <a:endParaRPr lang="ru-RU" sz="23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3" y="2139702"/>
                <a:ext cx="8928991" cy="241604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130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4"/>
          <p:cNvSpPr txBox="1">
            <a:spLocks/>
          </p:cNvSpPr>
          <p:nvPr/>
        </p:nvSpPr>
        <p:spPr>
          <a:xfrm>
            <a:off x="395536" y="147805"/>
            <a:ext cx="7992888" cy="51963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400" dirty="0" err="1">
                <a:solidFill>
                  <a:schemeClr val="bg1"/>
                </a:solidFill>
              </a:rPr>
              <a:t>Sinuslar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kosinuslar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yig‘indisi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ayirmasi</a:t>
            </a:r>
            <a:endParaRPr lang="en-US" sz="24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54983" y="748892"/>
                <a:ext cx="8964485" cy="7101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lvl="0" indent="-457200">
                  <a:lnSpc>
                    <a:spcPct val="115000"/>
                  </a:lnSpc>
                  <a:spcAft>
                    <a:spcPts val="1000"/>
                  </a:spcAft>
                  <a:buAutoNum type="arabicParenBoth"/>
                  <a:tabLst>
                    <a:tab pos="1980565" algn="l"/>
                  </a:tabLst>
                </a:pPr>
                <a:r>
                  <a:rPr lang="en-US" sz="2300" dirty="0" err="1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f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ormulani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keltirib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chiqaramiz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.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𝜶</m:t>
                        </m:r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𝜷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400" b="1" i="1">
                        <a:solidFill>
                          <a:srgbClr val="00B0F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00B0F0"/>
                        </a:solidFill>
                        <a:latin typeface="Cambria Math"/>
                      </a:rPr>
                      <m:t>𝒙</m:t>
                    </m:r>
                    <m:r>
                      <a:rPr lang="en-US" sz="2400" i="1">
                        <a:solidFill>
                          <a:srgbClr val="0070C0"/>
                        </a:solidFill>
                        <a:latin typeface="Cambria Math"/>
                      </a:rPr>
                      <m:t>,   </m:t>
                    </m:r>
                    <m:f>
                      <m:fPr>
                        <m:ctrlPr>
                          <a:rPr lang="ru-RU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𝜶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𝜷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𝒚</m:t>
                    </m:r>
                  </m:oMath>
                </a14:m>
                <a:r>
                  <a:rPr lang="en-US" sz="2400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83" y="748892"/>
                <a:ext cx="8964485" cy="710131"/>
              </a:xfrm>
              <a:prstGeom prst="rect">
                <a:avLst/>
              </a:prstGeom>
              <a:blipFill rotWithShape="1">
                <a:blip r:embed="rId2"/>
                <a:stretch>
                  <a:fillRect l="-748" b="-77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54984" y="2139702"/>
                <a:ext cx="9085888" cy="21344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𝒔𝒊𝒏</m:t>
                      </m:r>
                      <m:r>
                        <a:rPr lang="en-US" sz="23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𝜶</m:t>
                      </m:r>
                      <m:r>
                        <a:rPr lang="en-US" sz="2300" i="1">
                          <a:latin typeface="Cambria Math"/>
                        </a:rPr>
                        <m:t>+</m:t>
                      </m:r>
                      <m:r>
                        <a:rPr lang="en-US" sz="2300" i="1">
                          <a:latin typeface="Cambria Math"/>
                        </a:rPr>
                        <m:t>𝑠𝑖𝑛</m:t>
                      </m:r>
                      <m:r>
                        <a:rPr lang="en-US" sz="2300" i="1">
                          <a:latin typeface="Cambria Math"/>
                        </a:rPr>
                        <m:t>𝛽</m:t>
                      </m:r>
                      <m:r>
                        <a:rPr lang="en-US" sz="2300" i="1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ru-RU" sz="23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3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𝒔𝒊𝒏</m:t>
                          </m:r>
                        </m:fName>
                        <m:e>
                          <m:d>
                            <m:dPr>
                              <m:ctrlPr>
                                <a:rPr lang="ru-RU" sz="23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3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3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3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e>
                          </m:d>
                        </m:e>
                      </m:func>
                      <m:r>
                        <a:rPr lang="en-US" sz="2300" i="1">
                          <a:latin typeface="Cambria Math"/>
                        </a:rPr>
                        <m:t>+</m:t>
                      </m:r>
                      <m:func>
                        <m:funcPr>
                          <m:ctrlPr>
                            <a:rPr lang="ru-RU" sz="23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𝒔𝒊𝒏</m:t>
                          </m:r>
                        </m:fName>
                        <m:e>
                          <m:d>
                            <m:dPr>
                              <m:ctrlPr>
                                <a:rPr lang="ru-RU" sz="23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3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3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3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e>
                          </m:d>
                          <m:r>
                            <a:rPr lang="en-US" sz="23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=</m:t>
                          </m:r>
                        </m:e>
                      </m:func>
                      <m:r>
                        <a:rPr lang="en-US" sz="2300" i="1">
                          <a:latin typeface="Cambria Math"/>
                        </a:rPr>
                        <m:t>=</m:t>
                      </m:r>
                      <m:r>
                        <a:rPr lang="en-US" sz="23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𝒔𝒊𝒏𝒙𝒄𝒐𝒔𝒚</m:t>
                      </m:r>
                      <m:r>
                        <a:rPr lang="en-US" sz="23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3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𝒄𝒐𝒔𝒙𝒔𝒊𝒏𝒚</m:t>
                      </m:r>
                      <m:r>
                        <a:rPr lang="en-US" sz="2300" i="1">
                          <a:latin typeface="Cambria Math"/>
                        </a:rPr>
                        <m:t>+</m:t>
                      </m:r>
                      <m:r>
                        <a:rPr lang="en-US" sz="23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𝒔𝒊𝒏𝒙𝒄𝒐𝒔𝒚</m:t>
                      </m:r>
                      <m:r>
                        <a:rPr lang="en-US" sz="23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3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𝒄𝒐𝒔𝒙𝒔𝒊𝒏𝒚</m:t>
                      </m:r>
                      <m:r>
                        <a:rPr lang="en-US" sz="23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300" i="1">
                          <a:latin typeface="Cambria Math"/>
                        </a:rPr>
                        <m:t>2</m:t>
                      </m:r>
                      <m:r>
                        <a:rPr lang="en-US" sz="2300" i="1">
                          <a:latin typeface="Cambria Math"/>
                        </a:rPr>
                        <m:t>𝑠𝑖𝑛</m:t>
                      </m:r>
                      <m:r>
                        <a:rPr lang="en-US" sz="23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300" i="1">
                          <a:latin typeface="Cambria Math"/>
                        </a:rPr>
                        <m:t>𝑐𝑜𝑠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2300" i="1">
                          <a:latin typeface="Cambria Math"/>
                        </a:rPr>
                        <m:t>=2</m:t>
                      </m:r>
                      <m:r>
                        <a:rPr lang="en-US" sz="2300" i="1">
                          <a:latin typeface="Cambria Math"/>
                        </a:rPr>
                        <m:t>𝑠𝑖𝑛</m:t>
                      </m:r>
                      <m:f>
                        <m:fPr>
                          <m:ctrlPr>
                            <a:rPr lang="ru-RU" sz="23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3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𝜶</m:t>
                          </m:r>
                          <m:r>
                            <a:rPr lang="en-US" sz="23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3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𝜷</m:t>
                          </m:r>
                        </m:num>
                        <m:den>
                          <m:r>
                            <a:rPr lang="en-US" sz="23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300" i="1"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ru-RU" sz="23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𝜶</m:t>
                          </m:r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𝜷</m:t>
                          </m:r>
                        </m:num>
                        <m:den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3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84" y="2139702"/>
                <a:ext cx="9085888" cy="213449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484704" y="1563637"/>
                <a:ext cx="7560840" cy="4809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U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holda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𝜶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+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𝒚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,  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𝜷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−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𝒚</m:t>
                    </m:r>
                  </m:oMath>
                </a14:m>
                <a:endParaRPr lang="ru-RU" sz="24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704" y="1563637"/>
                <a:ext cx="7560840" cy="480901"/>
              </a:xfrm>
              <a:prstGeom prst="rect">
                <a:avLst/>
              </a:prstGeom>
              <a:blipFill rotWithShape="1">
                <a:blip r:embed="rId4"/>
                <a:stretch>
                  <a:fillRect t="-5128" b="-307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09063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27549" y="136264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dirty="0" err="1">
                <a:solidFill>
                  <a:schemeClr val="bg1"/>
                </a:solidFill>
              </a:rPr>
              <a:t>Sinuslar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kosinuslar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yig‘indisi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va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ayirmasi</a:t>
            </a:r>
            <a:endParaRPr lang="en-US" sz="28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65558" y="748892"/>
                <a:ext cx="9012887" cy="26709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ct val="120000"/>
                  </a:lnSpc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</a:rPr>
                      <m:t>𝜶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𝜷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𝜶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𝜷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𝒄𝒐𝒔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𝜶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𝜷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400" b="1" i="1">
                        <a:latin typeface="Cambria Math"/>
                      </a:rPr>
                      <m:t> </m:t>
                    </m:r>
                    <m:r>
                      <a:rPr lang="en-US" sz="2400" b="1" i="1" smtClean="0">
                        <a:latin typeface="Cambria Math"/>
                      </a:rPr>
                      <m:t> </m:t>
                    </m:r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/>
                      </a:rPr>
                      <m:t>(</m:t>
                    </m:r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/>
                      </a:rPr>
                      <m:t>𝟏</m:t>
                    </m:r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2300" dirty="0" smtClean="0">
                    <a:solidFill>
                      <a:srgbClr val="C00000"/>
                    </a:solidFill>
                  </a:rPr>
                  <a:t> </a:t>
                </a:r>
                <a:endParaRPr lang="en-US" sz="2300" dirty="0" smtClean="0"/>
              </a:p>
              <a:p>
                <a:pPr marL="342900" indent="-342900">
                  <a:lnSpc>
                    <a:spcPct val="120000"/>
                  </a:lnSpc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𝜶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𝜷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𝜶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𝜷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𝒄𝒐𝒔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𝜶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𝜷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400" b="0" i="0" smtClean="0">
                        <a:solidFill>
                          <a:srgbClr val="002060"/>
                        </a:solidFill>
                        <a:latin typeface="Cambria Math"/>
                      </a:rPr>
                      <m:t>   (</m:t>
                    </m:r>
                    <m:r>
                      <a:rPr lang="en-US" sz="2400" b="1" i="0" smtClean="0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0" i="0" smtClean="0">
                        <a:solidFill>
                          <a:srgbClr val="002060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ru-RU" sz="2400" dirty="0">
                  <a:solidFill>
                    <a:srgbClr val="002060"/>
                  </a:solidFill>
                </a:endParaRPr>
              </a:p>
              <a:p>
                <a:pPr marL="342900" indent="-342900">
                  <a:lnSpc>
                    <a:spcPct val="120000"/>
                  </a:lnSpc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𝒄𝒐𝒔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𝜶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𝒄𝒐𝒔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𝜷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𝒄𝒐𝒔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𝜶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𝜷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𝒄𝒐𝒔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𝜶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𝜷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   (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ru-RU" sz="2400" dirty="0">
                  <a:solidFill>
                    <a:srgbClr val="002060"/>
                  </a:solidFill>
                </a:endParaRPr>
              </a:p>
              <a:p>
                <a:pPr marL="342900" indent="-342900">
                  <a:lnSpc>
                    <a:spcPct val="120000"/>
                  </a:lnSpc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𝒄𝒐𝒔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𝜶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𝒄𝒐𝒔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𝜷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=−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𝜶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𝜷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𝜶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𝜷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  (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𝟒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58" y="748892"/>
                <a:ext cx="9012887" cy="267098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65558" y="3515871"/>
                <a:ext cx="9012887" cy="9417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</m:d>
                      <m:r>
                        <a:rPr lang="en-US" sz="2300" b="1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, </m:t>
                      </m:r>
                      <m:d>
                        <m:dPr>
                          <m:ctrlP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300" b="1" i="0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</m:d>
                      <m:r>
                        <a:rPr lang="en-US" sz="2300" b="1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300" b="1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𝐯𝐚</m:t>
                      </m:r>
                      <m:r>
                        <a:rPr lang="en-US" sz="2300" b="1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300" b="1" i="0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𝟒</m:t>
                          </m:r>
                        </m:e>
                      </m:d>
                      <m:r>
                        <a:rPr lang="en-US" sz="2300" b="0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300" b="0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formulalarni</m:t>
                      </m:r>
                      <m:r>
                        <a:rPr lang="en-US" sz="2300" b="0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300" b="0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ham</m:t>
                      </m:r>
                      <m:r>
                        <a:rPr lang="en-US" sz="2300" b="0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300" b="0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huddi</m:t>
                      </m:r>
                      <m:r>
                        <a:rPr lang="en-US" sz="2300" b="0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sz="23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300" b="1" i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sz="2300" b="0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300" b="0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formula</m:t>
                      </m:r>
                      <m:r>
                        <a:rPr lang="en-US" sz="2300" b="0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2300" b="0" i="0" dirty="0" smtClean="0">
                  <a:solidFill>
                    <a:srgbClr val="002060"/>
                  </a:solidFill>
                  <a:latin typeface="Cambria Math"/>
                </a:endParaRPr>
              </a:p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300" b="0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kabi</m:t>
                      </m:r>
                      <m:r>
                        <a:rPr lang="en-US" sz="2300" b="0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300" b="0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keltirib</m:t>
                      </m:r>
                      <m:r>
                        <a:rPr lang="en-US" sz="2300" b="0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300" b="0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chiqariladi</m:t>
                      </m:r>
                      <m:r>
                        <a:rPr lang="en-US" sz="2300" b="0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ru-RU" sz="23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58" y="3515871"/>
                <a:ext cx="9012887" cy="94179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607135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uild="p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3" name="object 4"/>
          <p:cNvSpPr txBox="1">
            <a:spLocks/>
          </p:cNvSpPr>
          <p:nvPr/>
        </p:nvSpPr>
        <p:spPr>
          <a:xfrm>
            <a:off x="29484" y="136264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dirty="0" err="1">
                <a:solidFill>
                  <a:schemeClr val="bg1"/>
                </a:solidFill>
              </a:rPr>
              <a:t>Sinuslar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kosinuslar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yig‘indisi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va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ayirmasi</a:t>
            </a:r>
            <a:endParaRPr lang="en-US" sz="28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12512" y="786024"/>
                <a:ext cx="767185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2-misol.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𝑠𝑖𝑛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75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+</m:t>
                    </m:r>
                    <m:r>
                      <a:rPr lang="en-US" sz="2400" i="1">
                        <a:latin typeface="Cambria Math"/>
                      </a:rPr>
                      <m:t>𝑐𝑜𝑠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75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2400" dirty="0"/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512" y="786024"/>
                <a:ext cx="7671856" cy="461665"/>
              </a:xfrm>
              <a:prstGeom prst="rect">
                <a:avLst/>
              </a:prstGeom>
              <a:blipFill>
                <a:blip r:embed="rId2"/>
                <a:stretch>
                  <a:fillRect l="-1272" t="-11842" b="-276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245508" y="2843137"/>
                <a:ext cx="9007012" cy="4964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3-misol.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2</m:t>
                    </m:r>
                    <m:r>
                      <a:rPr lang="en-US" sz="2400" i="1">
                        <a:latin typeface="Cambria Math"/>
                      </a:rPr>
                      <m:t>𝑠𝑖𝑛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+</m:t>
                    </m:r>
                    <m:rad>
                      <m:radPr>
                        <m:degHide m:val="on"/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sz="2400" dirty="0"/>
                  <a:t> 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ko‘paytmaga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almashtiring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 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508" y="2843137"/>
                <a:ext cx="9007012" cy="496483"/>
              </a:xfrm>
              <a:prstGeom prst="rect">
                <a:avLst/>
              </a:prstGeom>
              <a:blipFill>
                <a:blip r:embed="rId3"/>
                <a:stretch>
                  <a:fillRect l="-1015" t="-3659" b="-256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48244" y="1491630"/>
                <a:ext cx="9007012" cy="11105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/>
                        </a:rPr>
                        <m:t>𝑠𝑖𝑛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</a:rPr>
                            <m:t>75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000" i="1">
                          <a:latin typeface="Cambria Math"/>
                        </a:rPr>
                        <m:t>+</m:t>
                      </m:r>
                      <m:r>
                        <a:rPr lang="en-US" sz="2000" i="1">
                          <a:latin typeface="Cambria Math"/>
                        </a:rPr>
                        <m:t>𝑐𝑜𝑠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</a:rPr>
                            <m:t>75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000" i="1">
                          <a:latin typeface="Cambria Math"/>
                        </a:rPr>
                        <m:t>=</m:t>
                      </m:r>
                      <m:r>
                        <a:rPr lang="en-US" sz="2000" i="1">
                          <a:latin typeface="Cambria Math"/>
                        </a:rPr>
                        <m:t>𝑠𝑖𝑛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</a:rPr>
                            <m:t>75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000" i="1">
                          <a:latin typeface="Cambria Math"/>
                        </a:rPr>
                        <m:t>+</m:t>
                      </m:r>
                      <m:func>
                        <m:func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>
                              <a:latin typeface="Cambria Math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90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latin typeface="Cambria Math"/>
                                    </a:rPr>
                                    <m:t>0</m:t>
                                  </m:r>
                                </m:sup>
                              </m:sSup>
                              <m:r>
                                <a:rPr lang="en-US" sz="2000" i="1"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75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latin typeface="Cambria Math"/>
                                    </a:rPr>
                                    <m:t>0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  <m:r>
                        <a:rPr lang="en-US" sz="2000" i="1">
                          <a:latin typeface="Cambria Math"/>
                        </a:rPr>
                        <m:t>=</m:t>
                      </m:r>
                      <m:r>
                        <a:rPr lang="en-US" sz="2000" i="1">
                          <a:latin typeface="Cambria Math"/>
                        </a:rPr>
                        <m:t>𝑠𝑖𝑛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</a:rPr>
                            <m:t>75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000" i="1">
                          <a:latin typeface="Cambria Math"/>
                        </a:rPr>
                        <m:t>+</m:t>
                      </m:r>
                      <m:r>
                        <a:rPr lang="en-US" sz="2000" i="1">
                          <a:latin typeface="Cambria Math"/>
                        </a:rPr>
                        <m:t>𝑠𝑖𝑛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</a:rPr>
                            <m:t>15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r>
                        <a:rPr lang="en-US" sz="2000" i="1">
                          <a:latin typeface="Cambria Math"/>
                        </a:rPr>
                        <m:t>=2</m:t>
                      </m:r>
                      <m:r>
                        <a:rPr lang="en-US" sz="2000" i="1">
                          <a:latin typeface="Cambria Math"/>
                        </a:rPr>
                        <m:t>𝑠𝑖𝑛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75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  <m:r>
                            <a:rPr lang="en-US" sz="2000" i="1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15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i="1"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75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  <m:r>
                            <a:rPr lang="en-US" sz="2000" i="1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15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i="1">
                          <a:latin typeface="Cambria Math"/>
                        </a:rPr>
                        <m:t>=2</m:t>
                      </m:r>
                      <m:r>
                        <a:rPr lang="en-US" sz="2000" i="1">
                          <a:latin typeface="Cambria Math"/>
                        </a:rPr>
                        <m:t>𝑠𝑖𝑛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</a:rPr>
                            <m:t>45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000" i="1">
                          <a:latin typeface="Cambria Math"/>
                        </a:rPr>
                        <m:t>𝑐𝑜𝑠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</a:rPr>
                            <m:t>30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000" i="1">
                          <a:latin typeface="Cambria Math"/>
                        </a:rPr>
                        <m:t>=2∙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i="1">
                          <a:latin typeface="Cambria Math"/>
                        </a:rPr>
                        <m:t>∙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6</m:t>
                              </m:r>
                            </m:e>
                          </m:rad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300" dirty="0" smtClean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44" y="1491630"/>
                <a:ext cx="9007012" cy="111056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97978" y="3435846"/>
                <a:ext cx="9007012" cy="15468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/>
                        </a:rPr>
                        <m:t>2</m:t>
                      </m:r>
                      <m:r>
                        <a:rPr lang="en-US" sz="2000" i="1">
                          <a:latin typeface="Cambria Math"/>
                        </a:rPr>
                        <m:t>𝑠𝑖𝑛</m:t>
                      </m:r>
                      <m:r>
                        <a:rPr lang="en-US" sz="2000" i="1">
                          <a:latin typeface="Cambria Math"/>
                        </a:rPr>
                        <m:t>𝛼</m:t>
                      </m:r>
                      <m:r>
                        <a:rPr lang="en-US" sz="2000" i="1">
                          <a:latin typeface="Cambria Math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000" i="1">
                              <a:latin typeface="Cambria Math"/>
                            </a:rPr>
                            <m:t>3</m:t>
                          </m:r>
                        </m:e>
                      </m:rad>
                      <m:r>
                        <a:rPr lang="en-US" sz="2000" i="1">
                          <a:latin typeface="Cambria Math"/>
                        </a:rPr>
                        <m:t>=2</m:t>
                      </m:r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>
                              <a:latin typeface="Cambria Math"/>
                            </a:rPr>
                            <m:t> </m:t>
                          </m:r>
                          <m:r>
                            <a:rPr lang="en-US" sz="2000" i="1">
                              <a:latin typeface="Cambria Math"/>
                            </a:rPr>
                            <m:t>𝑠𝑖𝑛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  <m:r>
                            <a:rPr lang="en-US" sz="2000" i="1"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3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sz="20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000">
                              <a:latin typeface="Cambria Math"/>
                            </a:rPr>
                            <m:t>  </m:t>
                          </m:r>
                        </m:e>
                      </m:d>
                      <m:r>
                        <a:rPr lang="en-US" sz="2000" i="1">
                          <a:latin typeface="Cambria Math"/>
                        </a:rPr>
                        <m:t>=2</m:t>
                      </m:r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/>
                            </a:rPr>
                            <m:t>𝑠𝑖𝑛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  <m:r>
                            <a:rPr lang="en-US" sz="2000" i="1">
                              <a:latin typeface="Cambria Math"/>
                            </a:rPr>
                            <m:t>+</m:t>
                          </m:r>
                          <m:r>
                            <a:rPr lang="en-US" sz="2000" i="1">
                              <a:latin typeface="Cambria Math"/>
                            </a:rPr>
                            <m:t>𝑠𝑖𝑛</m:t>
                          </m:r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60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</m:e>
                      </m:d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r>
                        <a:rPr lang="en-US" sz="2000" i="1">
                          <a:latin typeface="Cambria Math"/>
                        </a:rPr>
                        <m:t>=2</m:t>
                      </m:r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  <m:r>
                            <a:rPr lang="en-US" sz="2000" i="1">
                              <a:latin typeface="Cambria Math"/>
                            </a:rPr>
                            <m:t>𝑠𝑖𝑛</m:t>
                          </m:r>
                          <m:f>
                            <m:f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/>
                                </a:rPr>
                                <m:t>𝛼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60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latin typeface="Cambria Math"/>
                                    </a:rPr>
                                    <m:t>0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20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000" i="1">
                              <a:latin typeface="Cambria Math"/>
                            </a:rPr>
                            <m:t>𝑐𝑜𝑠</m:t>
                          </m:r>
                          <m:f>
                            <m:f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/>
                                </a:rPr>
                                <m:t>𝛼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60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latin typeface="Cambria Math"/>
                                    </a:rPr>
                                    <m:t>0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20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US" sz="2000" i="1">
                          <a:latin typeface="Cambria Math"/>
                        </a:rPr>
                        <m:t>=4</m:t>
                      </m:r>
                      <m:r>
                        <a:rPr lang="en-US" sz="2000" i="1">
                          <a:latin typeface="Cambria Math"/>
                        </a:rPr>
                        <m:t>𝑠𝑖𝑛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  <m:r>
                            <a:rPr lang="en-US" sz="2000" i="1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60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i="1"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  <m:r>
                            <a:rPr lang="en-US" sz="2000" i="1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60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i="1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78" y="3435846"/>
                <a:ext cx="9007012" cy="154689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3488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3" name="object 4"/>
          <p:cNvSpPr txBox="1">
            <a:spLocks/>
          </p:cNvSpPr>
          <p:nvPr/>
        </p:nvSpPr>
        <p:spPr>
          <a:xfrm>
            <a:off x="10297" y="136264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dirty="0" err="1">
                <a:solidFill>
                  <a:schemeClr val="bg1"/>
                </a:solidFill>
              </a:rPr>
              <a:t>Sinuslar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kosinuslar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yig‘indisi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va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ayirmasi</a:t>
            </a:r>
            <a:endParaRPr lang="en-US" sz="28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8902" y="843558"/>
                <a:ext cx="9026199" cy="9029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4-misol.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𝒔𝒊𝒏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𝜶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𝒄𝒐𝒔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𝜶</m:t>
                    </m:r>
                  </m:oMath>
                </a14:m>
                <a:r>
                  <a:rPr lang="en-US" sz="24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ifodaning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eng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kichik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qiymati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ru-RU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eng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katta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qiymati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esa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ekanigini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isbotlang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. 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02" y="843558"/>
                <a:ext cx="9026199" cy="902939"/>
              </a:xfrm>
              <a:prstGeom prst="rect">
                <a:avLst/>
              </a:prstGeom>
              <a:blipFill rotWithShape="1">
                <a:blip r:embed="rId2"/>
                <a:stretch>
                  <a:fillRect t="-676" b="-148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88351" y="2320976"/>
                <a:ext cx="9026199" cy="13529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𝑠𝑖𝑛</m:t>
                      </m:r>
                      <m:r>
                        <a:rPr lang="en-US" sz="240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𝛼</m:t>
                      </m:r>
                      <m:r>
                        <a:rPr lang="en-US" sz="240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𝑐𝑜𝑠</m:t>
                      </m:r>
                      <m:r>
                        <a:rPr lang="en-US" sz="240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𝛼</m:t>
                      </m:r>
                      <m:r>
                        <a:rPr lang="en-US" sz="2400" i="1" smtClean="0">
                          <a:latin typeface="Cambria Math"/>
                        </a:rPr>
                        <m:t>=</m:t>
                      </m:r>
                      <m:r>
                        <a:rPr lang="en-US" sz="2400" i="1" smtClean="0">
                          <a:latin typeface="Cambria Math"/>
                        </a:rPr>
                        <m:t>𝑠𝑖𝑛</m:t>
                      </m:r>
                      <m:r>
                        <a:rPr lang="en-US" sz="2400" i="1" smtClean="0">
                          <a:latin typeface="Cambria Math"/>
                        </a:rPr>
                        <m:t>𝛼</m:t>
                      </m:r>
                      <m:r>
                        <a:rPr lang="en-US" sz="2400" i="1" smtClean="0">
                          <a:latin typeface="Cambria Math"/>
                        </a:rPr>
                        <m:t>+</m:t>
                      </m:r>
                      <m:func>
                        <m:func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>
                              <a:latin typeface="Cambria Math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i="1">
                                      <a:latin typeface="Cambria Math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400" i="1"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sz="2400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𝛼</m:t>
                              </m:r>
                            </m:e>
                          </m:d>
                        </m:e>
                      </m:func>
                      <m:r>
                        <a:rPr lang="en-US" sz="2400" i="1">
                          <a:latin typeface="Cambria Math"/>
                        </a:rPr>
                        <m:t>=2</m:t>
                      </m:r>
                      <m:r>
                        <a:rPr lang="en-US" sz="2400" i="1">
                          <a:latin typeface="Cambria Math"/>
                        </a:rPr>
                        <m:t>𝑠𝑖𝑛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den>
                      </m:f>
                      <m:func>
                        <m:func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>
                              <a:latin typeface="Cambria Math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𝛼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ru-RU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i="1">
                                      <a:latin typeface="Cambria Math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400" i="1">
                                      <a:latin typeface="Cambria Math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sz="2400" i="1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</m:rad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𝒄𝒐𝒔</m:t>
                      </m:r>
                      <m:d>
                        <m:dPr>
                          <m:ctrlP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𝜶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24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𝟒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ru-RU" sz="2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51" y="2320976"/>
                <a:ext cx="9026199" cy="135293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17802" y="3673910"/>
                <a:ext cx="8967299" cy="11741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Kosinusning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eng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kichik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qiymati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</a:rPr>
                      <m:t>𝟏</m:t>
                    </m:r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eng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katta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qiymati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esa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Bundan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berilgan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ifodaning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eng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kichik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qiymati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200" i="1">
                            <a:latin typeface="Cambria Math"/>
                          </a:rPr>
                          <m:t>2</m:t>
                        </m:r>
                      </m:e>
                    </m:rad>
                    <m:r>
                      <a:rPr lang="en-US" sz="2200" i="1">
                        <a:latin typeface="Cambria Math"/>
                      </a:rPr>
                      <m:t>∙1=−</m:t>
                    </m:r>
                    <m:rad>
                      <m:radPr>
                        <m:degHide m:val="on"/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200" i="1">
                            <a:latin typeface="Cambria Math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ga,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eng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katta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qiymati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esa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200" i="1">
                            <a:latin typeface="Cambria Math"/>
                          </a:rPr>
                          <m:t>2</m:t>
                        </m:r>
                      </m:e>
                    </m:rad>
                    <m:r>
                      <a:rPr lang="en-US" sz="2200" i="1">
                        <a:latin typeface="Cambria Math"/>
                      </a:rPr>
                      <m:t>∙1=</m:t>
                    </m:r>
                    <m:rad>
                      <m:radPr>
                        <m:degHide m:val="on"/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200" i="1">
                            <a:latin typeface="Cambria Math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ekanligi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kelib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chiqadi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802" y="3673910"/>
                <a:ext cx="8967299" cy="1174168"/>
              </a:xfrm>
              <a:prstGeom prst="rect">
                <a:avLst/>
              </a:prstGeom>
              <a:blipFill rotWithShape="1">
                <a:blip r:embed="rId4"/>
                <a:stretch>
                  <a:fillRect l="-748" t="-2604" r="-1564" b="-98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/>
          <p:cNvSpPr/>
          <p:nvPr/>
        </p:nvSpPr>
        <p:spPr>
          <a:xfrm>
            <a:off x="3863286" y="1844297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424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" grpId="0"/>
      <p:bldP spid="1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a6bbbb55cb81a38516099dac32f985d2592ac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18270</TotalTime>
  <Words>304</Words>
  <Application>Microsoft Office PowerPoint</Application>
  <PresentationFormat>Экран (16:9)</PresentationFormat>
  <Paragraphs>81</Paragraphs>
  <Slides>14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Cambria Math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User</cp:lastModifiedBy>
  <cp:revision>1488</cp:revision>
  <dcterms:created xsi:type="dcterms:W3CDTF">2020-04-09T07:32:19Z</dcterms:created>
  <dcterms:modified xsi:type="dcterms:W3CDTF">2021-01-25T12:03:46Z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