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381" r:id="rId2"/>
    <p:sldId id="1663" r:id="rId3"/>
    <p:sldId id="1664" r:id="rId4"/>
    <p:sldId id="1650" r:id="rId5"/>
    <p:sldId id="1675" r:id="rId6"/>
    <p:sldId id="1670" r:id="rId7"/>
    <p:sldId id="1672" r:id="rId8"/>
    <p:sldId id="1659" r:id="rId9"/>
    <p:sldId id="1674" r:id="rId10"/>
    <p:sldId id="1649" r:id="rId11"/>
    <p:sldId id="1647" r:id="rId12"/>
    <p:sldId id="1669" r:id="rId13"/>
    <p:sldId id="1673" r:id="rId14"/>
    <p:sldId id="1639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2895" autoAdjust="0"/>
  </p:normalViewPr>
  <p:slideViewPr>
    <p:cSldViewPr>
      <p:cViewPr varScale="1">
        <p:scale>
          <a:sx n="145" d="100"/>
          <a:sy n="145" d="100"/>
        </p:scale>
        <p:origin x="174" y="11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3108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88723" y="2225159"/>
            <a:ext cx="5267454" cy="185875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b="1" dirty="0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Sinuslar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kosinuslar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yig‘indisi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ayirmasi</a:t>
            </a:r>
            <a:endParaRPr lang="en-US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2355726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8951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19" y="2427733"/>
            <a:ext cx="2706973" cy="22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29724" y="3345958"/>
            <a:ext cx="411047" cy="8640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627" y="748892"/>
                <a:ext cx="9143997" cy="975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318-mashq. </a:t>
                </a:r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Ifodani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300" dirty="0" err="1">
                    <a:latin typeface="Arial" pitchFamily="34" charset="0"/>
                    <a:cs typeface="Arial" pitchFamily="34" charset="0"/>
                  </a:rPr>
                  <a:t>soddalashtiring</a:t>
                </a:r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1)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3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3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3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3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3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3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300" i="1">
                            <a:latin typeface="Cambria Math"/>
                          </a:rPr>
                          <m:t>+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300"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sz="23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300" i="1">
                            <a:latin typeface="Cambria Math"/>
                          </a:rPr>
                          <m:t>−</m:t>
                        </m:r>
                        <m:r>
                          <a:rPr lang="en-US" sz="2300" i="1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3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3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3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" y="748892"/>
                <a:ext cx="9143997" cy="975973"/>
              </a:xfrm>
              <a:prstGeom prst="rect">
                <a:avLst/>
              </a:prstGeom>
              <a:blipFill rotWithShape="1">
                <a:blip r:embed="rId3"/>
                <a:stretch>
                  <a:fillRect l="-933" t="-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-6096" y="2276549"/>
                <a:ext cx="9143997" cy="1343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1)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" y="2276549"/>
                <a:ext cx="9143997" cy="13438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957" y="3622697"/>
                <a:ext cx="8998865" cy="1482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3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==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" y="3622697"/>
                <a:ext cx="8998865" cy="1482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347864" y="172486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928992" cy="1160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319-mashq.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1)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105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;    3)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11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928992" cy="1160639"/>
              </a:xfrm>
              <a:prstGeom prst="rect">
                <a:avLst/>
              </a:prstGeom>
              <a:blipFill rotWithShape="1">
                <a:blip r:embed="rId2"/>
                <a:stretch>
                  <a:fillRect l="-1093" t="-3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534" y="2571750"/>
                <a:ext cx="9130466" cy="61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1)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105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=2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105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75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105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75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=2</m:t>
                    </m:r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</a:t>
                </a:r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" y="2571750"/>
                <a:ext cx="9130466" cy="6186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808" y="3435846"/>
                <a:ext cx="9144000" cy="1541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 smtClean="0">
                          <a:latin typeface="Cambria Math"/>
                        </a:rPr>
                        <m:t>3)</m:t>
                      </m:r>
                      <m:r>
                        <a:rPr lang="en-US" sz="210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11</m:t>
                          </m:r>
                          <m:r>
                            <a:rPr lang="en-US" sz="21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+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5</m:t>
                          </m:r>
                          <m:r>
                            <a:rPr lang="en-US" sz="21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165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+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=2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165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1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 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r>
                        <a:rPr lang="en-US" sz="21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165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=2</m:t>
                      </m:r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120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1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100" i="1">
                          <a:latin typeface="Cambria Math"/>
                        </a:rPr>
                        <m:t>=2∙</m:t>
                      </m:r>
                      <m:d>
                        <m:d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1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1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" y="3435846"/>
                <a:ext cx="9144000" cy="1541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635896" y="200033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9068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11265" y="748892"/>
                <a:ext cx="9047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320-mashq.   </a:t>
                </a:r>
                <a:endParaRPr lang="en-US" sz="2400" b="1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Ko‘paytmaga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ajrating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1+2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;    3) 1+2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;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65" y="748892"/>
                <a:ext cx="9047762" cy="830997"/>
              </a:xfrm>
              <a:prstGeom prst="rect">
                <a:avLst/>
              </a:prstGeom>
              <a:blipFill>
                <a:blip r:embed="rId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343" y="2320103"/>
                <a:ext cx="914399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1) 1+2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=4∙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" y="2320103"/>
                <a:ext cx="9143999" cy="819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055" y="3291830"/>
                <a:ext cx="914399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3) 1+2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=4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5" y="3291830"/>
                <a:ext cx="9143999" cy="8193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3866331" y="177966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1266" y="9923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Misollar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430" y="843558"/>
                <a:ext cx="9111303" cy="630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321-mashq.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Ayniyatni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0" y="843558"/>
                <a:ext cx="9111303" cy="630365"/>
              </a:xfrm>
              <a:prstGeom prst="rect">
                <a:avLst/>
              </a:prstGeom>
              <a:blipFill rotWithShape="1">
                <a:blip r:embed="rId2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102647"/>
                <a:ext cx="3258136" cy="7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1) 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3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𝑡𝑔</m:t>
                      </m:r>
                      <m:r>
                        <a:rPr lang="en-US" sz="2200" i="1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02647"/>
                <a:ext cx="3258136" cy="7340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9512" y="2955855"/>
                <a:ext cx="4129977" cy="1218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55855"/>
                <a:ext cx="4129977" cy="12186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99992" y="2169109"/>
                <a:ext cx="4572000" cy="797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cos</m:t>
                          </m:r>
                          <m:r>
                            <a:rPr lang="en-US" sz="2200" i="1">
                              <a:latin typeface="Cambria Math"/>
                            </a:rPr>
                            <m:t>(−2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cos</m:t>
                          </m:r>
                          <m:r>
                            <a:rPr lang="en-US" sz="2200" i="1">
                              <a:latin typeface="Cambria Math"/>
                            </a:rPr>
                            <m:t>(−2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69109"/>
                <a:ext cx="4572000" cy="7972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42469" y="3200889"/>
                <a:ext cx="2087045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469" y="3200889"/>
                <a:ext cx="2087045" cy="7285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590478" y="1563638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/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73536"/>
            <a:ext cx="883560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0" dirty="0" err="1"/>
              <a:t>Mustaqil</a:t>
            </a:r>
            <a:r>
              <a:rPr lang="en-US" sz="3600" b="1" kern="0" dirty="0"/>
              <a:t> </a:t>
            </a:r>
            <a:r>
              <a:rPr lang="en-US" sz="3600" b="1" kern="0" dirty="0" err="1" smtClean="0"/>
              <a:t>bajarish</a:t>
            </a:r>
            <a:r>
              <a:rPr lang="en-US" sz="3600" b="1" kern="0" dirty="0" smtClean="0"/>
              <a:t> </a:t>
            </a:r>
            <a:r>
              <a:rPr lang="en-US" sz="3600" b="1" kern="0" dirty="0" err="1"/>
              <a:t>uchun</a:t>
            </a:r>
            <a:r>
              <a:rPr lang="en-US" sz="3600" b="1" kern="0" dirty="0"/>
              <a:t> </a:t>
            </a:r>
            <a:r>
              <a:rPr lang="en-US" sz="3600" b="1" kern="0" dirty="0" err="1"/>
              <a:t>topshiriqlar</a:t>
            </a:r>
            <a:endParaRPr lang="ru-RU" sz="36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98757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sahifasidagi 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318, 319, 320-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tartibdagi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2709" y="1239430"/>
                <a:ext cx="6729025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2)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2000" dirty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6729025" cy="8626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788951" y="836095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307-mashq.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2991" y="1450250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17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8∙2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1905714"/>
                <a:ext cx="477459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182" y="2285905"/>
                <a:ext cx="895530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3∙2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" y="2285905"/>
                <a:ext cx="8955306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638" y="3288771"/>
                <a:ext cx="42484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2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570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" y="3288771"/>
                <a:ext cx="424847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2840125" y="2956562"/>
            <a:ext cx="2866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308-mashq.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Hisoblang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7201" y="3950553"/>
                <a:ext cx="8917287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570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36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21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210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" y="3950553"/>
                <a:ext cx="8917287" cy="546496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962444" y="3579862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9727" y="4497049"/>
                <a:ext cx="9004545" cy="546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4) </m:t>
                    </m:r>
                    <m:r>
                      <a:rPr lang="en-US" sz="2000" b="0" i="1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240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18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anose="02020603050405020304" pitchFamily="18" charset="0"/>
                      </a:rPr>
                      <m:t>𝑐𝑡𝑔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" y="4497049"/>
                <a:ext cx="9004545" cy="546496"/>
              </a:xfrm>
              <a:prstGeom prst="rect">
                <a:avLst/>
              </a:prstGeom>
              <a:blipFill rotWithShape="1">
                <a:blip r:embed="rId7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0" grpId="0"/>
      <p:bldP spid="21" grpId="0"/>
      <p:bldP spid="22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2709" y="1239430"/>
                <a:ext cx="836772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;     </m:t>
                      </m:r>
                      <m:r>
                        <a:rPr lang="en-US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  <a:cs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1239430"/>
                <a:ext cx="836772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788951" y="836095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309-mashq.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1631881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92709" y="2070056"/>
                <a:ext cx="8230975" cy="752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2070056"/>
                <a:ext cx="8230975" cy="7520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2709" y="2834960"/>
                <a:ext cx="8819326" cy="752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315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360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45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" y="2834960"/>
                <a:ext cx="8819326" cy="7520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467544" y="99234"/>
            <a:ext cx="7992888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Sinuslar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kosinuslar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ayirmasi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4983" y="797410"/>
                <a:ext cx="8964485" cy="119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1-misol.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soddalashtring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spcAft>
                    <a:spcPts val="1000"/>
                  </a:spcAft>
                  <a:tabLst>
                    <a:tab pos="198056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12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ru-RU" sz="2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97410"/>
                <a:ext cx="8964485" cy="1198020"/>
              </a:xfrm>
              <a:prstGeom prst="rect">
                <a:avLst/>
              </a:prstGeom>
              <a:blipFill>
                <a:blip r:embed="rId2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563888" y="2027455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89759" y="2571750"/>
                <a:ext cx="8964485" cy="2239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2 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∙2</m:t>
                      </m:r>
                      <m:func>
                        <m:func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2∙</m:t>
                          </m:r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∙</m:t>
                      </m:r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9" y="2571750"/>
                <a:ext cx="8964485" cy="2239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95536" y="147805"/>
            <a:ext cx="7992888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Sinuslar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kosinuslar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ayirmasi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843558"/>
                <a:ext cx="8856983" cy="1344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0363"/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sinuslar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2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foydalanilsa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misolni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soddaroq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8856983" cy="1344279"/>
              </a:xfrm>
              <a:prstGeom prst="rect">
                <a:avLst/>
              </a:prstGeom>
              <a:blipFill>
                <a:blip r:embed="rId2"/>
                <a:stretch>
                  <a:fillRect l="-964" t="-2715" b="-8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7503" y="2139702"/>
                <a:ext cx="8928991" cy="2416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3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3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23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3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3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3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3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=2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+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−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=2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  <m:r>
                            <a:rPr lang="en-US" sz="2300" i="1">
                              <a:latin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num>
                        <m:den>
                          <m:r>
                            <a:rPr lang="en-US" sz="23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2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300" i="1">
                              <a:latin typeface="Cambria Math"/>
                            </a:rPr>
                            <m:t>=</m:t>
                          </m:r>
                          <m:r>
                            <a:rPr lang="en-US" sz="23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3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300" i="1">
                              <a:latin typeface="Cambria Math"/>
                            </a:rPr>
                            <m:t>𝛼</m:t>
                          </m:r>
                          <m:r>
                            <a:rPr lang="en-US" sz="23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  <m:func>
                            <m:funcPr>
                              <m:ctrlPr>
                                <a:rPr lang="ru-RU" sz="23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3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3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ru-RU" sz="23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3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300" b="1" i="1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3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2139702"/>
                <a:ext cx="8928991" cy="2416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3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95536" y="147805"/>
            <a:ext cx="7992888" cy="51963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400" dirty="0" err="1">
                <a:solidFill>
                  <a:schemeClr val="bg1"/>
                </a:solidFill>
              </a:rPr>
              <a:t>Sinuslar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kosinuslar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yig‘indisi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ayirmasi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4983" y="748892"/>
                <a:ext cx="8964485" cy="71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lnSpc>
                    <a:spcPct val="115000"/>
                  </a:lnSpc>
                  <a:spcAft>
                    <a:spcPts val="1000"/>
                  </a:spcAft>
                  <a:buAutoNum type="arabicParenBoth"/>
                  <a:tabLst>
                    <a:tab pos="1980565" algn="l"/>
                  </a:tabLst>
                </a:pPr>
                <a:r>
                  <a:rPr lang="en-US" sz="23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ormulani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keltirib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chiqaramiz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.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   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" y="748892"/>
                <a:ext cx="8964485" cy="710131"/>
              </a:xfrm>
              <a:prstGeom prst="rect">
                <a:avLst/>
              </a:prstGeom>
              <a:blipFill rotWithShape="1">
                <a:blip r:embed="rId2"/>
                <a:stretch>
                  <a:fillRect l="-748" b="-7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4984" y="2139702"/>
                <a:ext cx="9085888" cy="213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300" i="1">
                          <a:latin typeface="Cambria Math"/>
                        </a:rPr>
                        <m:t>+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r>
                        <a:rPr lang="en-US" sz="2300" i="1">
                          <a:latin typeface="Cambria Math"/>
                        </a:rPr>
                        <m:t>𝛽</m:t>
                      </m:r>
                      <m:r>
                        <a:rPr lang="en-US" sz="23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3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  <m:r>
                        <a:rPr lang="en-US" sz="23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ru-RU" sz="23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3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3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r>
                        <a:rPr lang="en-US" sz="2300" i="1"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𝒔𝒊𝒏𝒙𝒄𝒐𝒔𝒚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𝒄𝒐𝒔𝒙𝒔𝒊𝒏𝒚</m:t>
                      </m:r>
                      <m:r>
                        <a:rPr lang="en-US" sz="2300" i="1"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𝒔𝒊𝒏𝒙𝒄𝒐𝒔𝒚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𝒄𝒐𝒔𝒙𝒔𝒊𝒏𝒚</m:t>
                      </m:r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r>
                        <a:rPr lang="en-US" sz="23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r>
                        <a:rPr lang="en-US" sz="23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300" i="1">
                          <a:latin typeface="Cambria Math"/>
                        </a:rPr>
                        <m:t>=2</m:t>
                      </m:r>
                      <m:r>
                        <a:rPr lang="en-US" sz="23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3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𝜷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𝜷</m:t>
                          </m:r>
                        </m:num>
                        <m:den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3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4" y="2139702"/>
                <a:ext cx="9085888" cy="2134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84704" y="1563637"/>
                <a:ext cx="7560840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  <a:tabLst>
                    <a:tab pos="1980565" algn="l"/>
                  </a:tabLst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U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holda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4" y="1563637"/>
                <a:ext cx="7560840" cy="480901"/>
              </a:xfrm>
              <a:prstGeom prst="rect">
                <a:avLst/>
              </a:prstGeom>
              <a:blipFill rotWithShape="1">
                <a:blip r:embed="rId4"/>
                <a:stretch>
                  <a:fillRect t="-5128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0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27549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</a:rPr>
              <a:t>Sinuslar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kosinuslar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yig‘indisi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ayirmasi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5558" y="748892"/>
                <a:ext cx="9012887" cy="2670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 smtClean="0">
                    <a:solidFill>
                      <a:srgbClr val="C00000"/>
                    </a:solidFill>
                  </a:rPr>
                  <a:t> </a:t>
                </a:r>
                <a:endParaRPr lang="en-US" sz="2300" dirty="0" smtClean="0"/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   (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  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  (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" y="748892"/>
                <a:ext cx="9012887" cy="2670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5558" y="3515871"/>
                <a:ext cx="9012887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23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23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3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𝐯𝐚</m:t>
                      </m:r>
                      <m:r>
                        <a:rPr lang="en-US" sz="23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formulalarni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ham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huddi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formula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300" b="0" i="0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kabi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keltirib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chiqariladi</m:t>
                      </m:r>
                      <m:r>
                        <a:rPr lang="en-US" sz="23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3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" y="3515871"/>
                <a:ext cx="9012887" cy="9417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71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29484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</a:rPr>
              <a:t>Sinuslar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kosinuslar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yig‘indisi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ayirmasi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512" y="786024"/>
                <a:ext cx="76718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2-misol.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75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2" y="786024"/>
                <a:ext cx="7671856" cy="461665"/>
              </a:xfrm>
              <a:prstGeom prst="rect">
                <a:avLst/>
              </a:prstGeom>
              <a:blipFill>
                <a:blip r:embed="rId2"/>
                <a:stretch>
                  <a:fillRect l="-1272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45508" y="2843137"/>
                <a:ext cx="9007012" cy="496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3-misol.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ko‘paytmaga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almashtiring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8" y="2843137"/>
                <a:ext cx="9007012" cy="496483"/>
              </a:xfrm>
              <a:prstGeom prst="rect">
                <a:avLst/>
              </a:prstGeom>
              <a:blipFill>
                <a:blip r:embed="rId3"/>
                <a:stretch>
                  <a:fillRect l="-1015" t="-3659" b="-256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8244" y="1491630"/>
                <a:ext cx="9007012" cy="11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75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75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75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=2∙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300" dirty="0" smtClean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4" y="1491630"/>
                <a:ext cx="9007012" cy="1110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7978" y="3435846"/>
                <a:ext cx="9007012" cy="1546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/>
                            </a:rPr>
                            <m:t>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=4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8" y="3435846"/>
                <a:ext cx="9007012" cy="1546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0297" y="136264"/>
            <a:ext cx="9144000" cy="53137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en-US" sz="2800" dirty="0" err="1">
                <a:solidFill>
                  <a:schemeClr val="bg1"/>
                </a:solidFill>
              </a:rPr>
              <a:t>Sinuslar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kosinuslar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yig‘indisi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ayirmasi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902" y="843558"/>
                <a:ext cx="9026199" cy="902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4-misol.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ifodaning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kichik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katta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ekanigini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isbotlang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" y="843558"/>
                <a:ext cx="9026199" cy="902939"/>
              </a:xfrm>
              <a:prstGeom prst="rect">
                <a:avLst/>
              </a:prstGeom>
              <a:blipFill rotWithShape="1">
                <a:blip r:embed="rId2"/>
                <a:stretch>
                  <a:fillRect t="-676" b="-14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8351" y="2320976"/>
                <a:ext cx="9026199" cy="1352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𝑐𝑜𝑠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 smtClean="0">
                          <a:latin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1" y="2320976"/>
                <a:ext cx="9026199" cy="1352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7802" y="3673910"/>
                <a:ext cx="8967299" cy="117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Kosinusning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kichik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katta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Bundan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ifodaning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kichik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∙1=−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ga,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katta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esa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∙1=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ekanligi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kelib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latin typeface="Arial" pitchFamily="34" charset="0"/>
                    <a:cs typeface="Arial" pitchFamily="34" charset="0"/>
                  </a:rPr>
                  <a:t>chiqadi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2" y="3673910"/>
                <a:ext cx="8967299" cy="1174168"/>
              </a:xfrm>
              <a:prstGeom prst="rect">
                <a:avLst/>
              </a:prstGeom>
              <a:blipFill rotWithShape="1">
                <a:blip r:embed="rId4"/>
                <a:stretch>
                  <a:fillRect l="-748" t="-2604" r="-1564" b="-9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863286" y="1844297"/>
            <a:ext cx="1438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18270</TotalTime>
  <Words>304</Words>
  <Application>Microsoft Office PowerPoint</Application>
  <PresentationFormat>Экран (16:9)</PresentationFormat>
  <Paragraphs>81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User</cp:lastModifiedBy>
  <cp:revision>1488</cp:revision>
  <dcterms:created xsi:type="dcterms:W3CDTF">2020-04-09T07:32:19Z</dcterms:created>
  <dcterms:modified xsi:type="dcterms:W3CDTF">2021-01-25T12:03:46Z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