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663" r:id="rId3"/>
    <p:sldId id="1664" r:id="rId4"/>
    <p:sldId id="1650" r:id="rId5"/>
    <p:sldId id="1675" r:id="rId6"/>
    <p:sldId id="1670" r:id="rId7"/>
    <p:sldId id="1672" r:id="rId8"/>
    <p:sldId id="1659" r:id="rId9"/>
    <p:sldId id="1674" r:id="rId10"/>
    <p:sldId id="1649" r:id="rId11"/>
    <p:sldId id="1647" r:id="rId12"/>
    <p:sldId id="1669" r:id="rId13"/>
    <p:sldId id="1673" r:id="rId14"/>
    <p:sldId id="1676" r:id="rId15"/>
    <p:sldId id="1677" r:id="rId16"/>
    <p:sldId id="1639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0" autoAdjust="0"/>
    <p:restoredTop sz="92895" autoAdjust="0"/>
  </p:normalViewPr>
  <p:slideViewPr>
    <p:cSldViewPr>
      <p:cViewPr varScale="1">
        <p:scale>
          <a:sx n="149" d="100"/>
          <a:sy n="149" d="100"/>
        </p:scale>
        <p:origin x="606" y="12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4" Type="http://schemas.openxmlformats.org/officeDocument/2006/relationships/image" Target="../media/image8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0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0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150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image" Target="../media/image180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0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88722" y="2225159"/>
            <a:ext cx="5627493" cy="1294502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Keltirish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/>
                <a:cs typeface="Arial"/>
              </a:rPr>
              <a:t>formulalari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19" y="2427733"/>
            <a:ext cx="2706973" cy="222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3345958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0" y="771550"/>
                <a:ext cx="9144000" cy="1067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307-mashq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2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</a:p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effectLst/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1)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f>
                      <m:fPr>
                        <m:ctrlPr>
                          <a:rPr lang="ru-RU" sz="22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2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sz="22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sSup>
                      <m:sSupPr>
                        <m:ctrlPr>
                          <a:rPr lang="en-US" sz="2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720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</a:t>
                </a:r>
                <a:r>
                  <a:rPr lang="en-US" sz="22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12,5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200" b="0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2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71550"/>
                <a:ext cx="9144000" cy="1067665"/>
              </a:xfrm>
              <a:prstGeom prst="rect">
                <a:avLst/>
              </a:prstGeom>
              <a:blipFill rotWithShape="1">
                <a:blip r:embed="rId3"/>
                <a:stretch>
                  <a:fillRect t="-2286" b="-3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779912" y="183787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-20166" y="2198936"/>
                <a:ext cx="9144000" cy="8212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13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200" b="0" i="0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∙2</m:t>
                              </m:r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220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166" y="2198936"/>
                <a:ext cx="9144000" cy="82125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-22845" y="3020186"/>
                <a:ext cx="9144000" cy="4816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200" i="1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22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∙2</m:t>
                            </m:r>
                            <m:r>
                              <a:rPr lang="en-US" sz="22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en-US" sz="22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845" y="3020186"/>
                <a:ext cx="9144000" cy="481670"/>
              </a:xfrm>
              <a:prstGeom prst="rect">
                <a:avLst/>
              </a:prstGeom>
              <a:blipFill rotWithShape="1">
                <a:blip r:embed="rId5"/>
                <a:stretch>
                  <a:fillRect b="-88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-22845" y="3579862"/>
                <a:ext cx="9144000" cy="4483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sSup>
                      <m:sSupPr>
                        <m:ctrlPr>
                          <a:rPr lang="en-US" sz="22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720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2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360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  <m:r>
                              <a:rPr lang="en-US" sz="22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𝑠𝑖𝑛</m:t>
                    </m:r>
                    <m:sSup>
                      <m:sSupPr>
                        <m:ctrlPr>
                          <a:rPr lang="en-US" sz="22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2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sz="22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845" y="3579862"/>
                <a:ext cx="9144000" cy="448392"/>
              </a:xfrm>
              <a:prstGeom prst="rect">
                <a:avLst/>
              </a:prstGeom>
              <a:blipFill rotWithShape="1">
                <a:blip r:embed="rId6"/>
                <a:stretch>
                  <a:fillRect b="-162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-22845" y="4112959"/>
                <a:ext cx="9144000" cy="7539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7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12,5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sin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12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∙2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200" b="0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sin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2845" y="4112959"/>
                <a:ext cx="9144000" cy="75392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0" y="771550"/>
                <a:ext cx="9144000" cy="11526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310-mashq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r>
                  <a:rPr lang="en-US" sz="23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2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Hisoblang</a:t>
                </a:r>
                <a:r>
                  <a:rPr lang="en-US" sz="22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</a:p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2060"/>
                        </a:solidFill>
                        <a:effectLst/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1) 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effectLst/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𝑡𝑔</m:t>
                    </m:r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 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f>
                      <m:fPr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d>
                      <m:dPr>
                        <m:ctrlPr>
                          <a:rPr lang="en-US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400" b="0" i="0" smtClean="0">
                        <a:solidFill>
                          <a:srgbClr val="002060"/>
                        </a:solidFill>
                        <a:latin typeface="Cambria Math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771550"/>
                <a:ext cx="9144000" cy="1152688"/>
              </a:xfrm>
              <a:prstGeom prst="rect">
                <a:avLst/>
              </a:prstGeom>
              <a:blipFill rotWithShape="1">
                <a:blip r:embed="rId2"/>
                <a:stretch>
                  <a:fillRect t="-2116" b="-3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852991" y="187364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-20166" y="2198936"/>
                <a:ext cx="9144000" cy="10308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</m:t>
                      </m:r>
                      <m:r>
                        <a:rPr lang="en-US" sz="220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𝑡𝑔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200" b="0" i="0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20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effectLst/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effectLst/>
                              <a:latin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effectLst/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166" y="2198936"/>
                <a:ext cx="9144000" cy="103086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-12204" y="3207863"/>
                <a:ext cx="6888460" cy="8572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f>
                            <m:f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func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204" y="3207863"/>
                <a:ext cx="6888460" cy="8572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-46509" y="4107830"/>
                <a:ext cx="7138789" cy="12214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5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d>
                        <m:d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200" b="0" i="0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cos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70510">
                  <a:lnSpc>
                    <a:spcPct val="115000"/>
                  </a:lnSpc>
                  <a:tabLst>
                    <a:tab pos="1980565" algn="l"/>
                  </a:tabLst>
                </a:pPr>
                <a:endParaRPr lang="ru-RU" sz="22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509" y="4107830"/>
                <a:ext cx="7138789" cy="122142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-11266" y="748891"/>
                <a:ext cx="9036493" cy="1080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311-mashq.  </a:t>
                </a:r>
                <a:r>
                  <a:rPr lang="en-US" sz="23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Ifodaning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son </a:t>
                </a:r>
                <a:r>
                  <a:rPr lang="en-US" sz="23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qiymatini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toping:</a:t>
                </a:r>
                <a:endParaRPr lang="ru-RU" sz="23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270510"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1) </m:t>
                    </m:r>
                    <m:r>
                      <a:rPr lang="en-US" sz="2000" b="0" i="1" smtClean="0">
                        <a:effectLst/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sSup>
                      <m:sSupPr>
                        <m:ctrlP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630</m:t>
                        </m:r>
                      </m:e>
                      <m:sup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b="0" i="1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𝑠𝑖𝑛</m:t>
                    </m:r>
                    <m:sSup>
                      <m:sSupPr>
                        <m:ctrlP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1470</m:t>
                        </m:r>
                      </m:e>
                      <m:sup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b="0" i="1" smtClean="0">
                        <a:effectLst/>
                        <a:latin typeface="Cambria Math"/>
                        <a:cs typeface="Times New Roman" panose="02020603050405020304" pitchFamily="18" charset="0"/>
                      </a:rPr>
                      <m:t>𝑐𝑡𝑔</m:t>
                    </m:r>
                    <m:sSup>
                      <m:sSupPr>
                        <m:ctrlPr>
                          <a:rPr lang="en-US" sz="2000" b="0" i="1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1125</m:t>
                        </m:r>
                      </m:e>
                      <m:sup>
                        <m:r>
                          <a:rPr lang="en-US" sz="2000" b="0" i="1" smtClean="0">
                            <a:effectLst/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 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effectLst/>
                        <a:latin typeface="Cambria Math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3)</m:t>
                    </m:r>
                    <m:func>
                      <m:funcPr>
                        <m:ctrlPr>
                          <a:rPr lang="en-US" sz="2000" b="0" i="1" dirty="0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dirty="0" smtClean="0">
                            <a:effectLst/>
                            <a:latin typeface="Cambria Math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b="0" i="1" dirty="0" smtClean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effectLst/>
                                <a:latin typeface="Cambria Math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−7</m:t>
                            </m:r>
                            <m:r>
                              <a:rPr lang="en-US" sz="2000" b="0" i="1" dirty="0" smtClean="0">
                                <a:effectLst/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000" b="0" i="1" dirty="0" smtClean="0">
                        <a:effectLst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−2</m:t>
                    </m:r>
                    <m:r>
                      <a:rPr lang="en-US" sz="2000" b="0" i="1" dirty="0" smtClean="0">
                        <a:effectLst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𝑐𝑜𝑠</m:t>
                    </m:r>
                    <m:f>
                      <m:fPr>
                        <m:ctrlPr>
                          <a:rPr lang="en-US" sz="2000" b="0" i="1" dirty="0" smtClean="0">
                            <a:effectLst/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effectLst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13</m:t>
                        </m:r>
                        <m:r>
                          <a:rPr lang="en-US" sz="2000" b="0" i="1" dirty="0" smtClean="0">
                            <a:effectLst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000" b="0" i="1" dirty="0" smtClean="0">
                            <a:effectLst/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dirty="0" smtClean="0">
                        <a:effectLst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000" b="0" i="1" dirty="0" smtClean="0">
                        <a:effectLst/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𝑡𝑔</m:t>
                    </m:r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6" y="748891"/>
                <a:ext cx="9036493" cy="1080552"/>
              </a:xfrm>
              <a:prstGeom prst="rect">
                <a:avLst/>
              </a:prstGeom>
              <a:blipFill rotWithShape="1">
                <a:blip r:embed="rId2"/>
                <a:stretch>
                  <a:fillRect t="-2260" b="-3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3501664" y="167803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269" y="2139702"/>
                <a:ext cx="449571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630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1470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𝑐𝑡𝑔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1125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9" y="2139702"/>
                <a:ext cx="4495711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9085" y="3556630"/>
                <a:ext cx="4131590" cy="668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3)</m:t>
                      </m:r>
                      <m:func>
                        <m:func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dirty="0">
                              <a:latin typeface="Cambria Math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 dirty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000" i="1" dirty="0">
                                  <a:latin typeface="Cambria Math"/>
                                  <a:ea typeface="Calibri" panose="020F0502020204030204" pitchFamily="34" charset="0"/>
                                  <a:cs typeface="Arial" panose="020B0604020202020204" pitchFamily="34" charset="0"/>
                                </a:rPr>
                                <m:t>−7</m:t>
                              </m:r>
                              <m:r>
                                <a:rPr lang="en-US" sz="2000" i="1" dirty="0"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𝜋</m:t>
                              </m:r>
                            </m:e>
                          </m:d>
                        </m:e>
                      </m:func>
                      <m:r>
                        <a:rPr lang="en-US" sz="2000" i="1" dirty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−2</m:t>
                      </m:r>
                      <m:r>
                        <a:rPr lang="en-US" sz="2000" i="1" dirty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𝑐𝑜𝑠</m:t>
                      </m:r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13</m:t>
                          </m:r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000" i="1" dirty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000" i="1" dirty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𝑡𝑔</m:t>
                      </m:r>
                      <m:f>
                        <m:fPr>
                          <m:ctrlPr>
                            <a:rPr lang="en-US" sz="2000" i="1" dirty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7</m:t>
                          </m:r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i="1" dirty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2000" b="0" i="1" dirty="0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85" y="3556630"/>
                <a:ext cx="4131590" cy="6685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9511" y="2540967"/>
                <a:ext cx="8845716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360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⁡(−</m:t>
                        </m:r>
                      </m:e>
                    </m:func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)=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𝑐𝑜𝑠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=0;</m:t>
                    </m:r>
                  </m:oMath>
                </a14:m>
                <a:endParaRPr lang="en-US" sz="2000" b="0" i="1" dirty="0" smtClean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4∙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360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30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𝑠𝑖𝑛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=0,5</m:t>
                    </m:r>
                  </m:oMath>
                </a14:m>
                <a:endParaRPr lang="en-US" sz="2000" i="1" dirty="0" smtClean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𝑐𝑡𝑔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3∙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360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45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𝑐𝑡𝑔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45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2540967"/>
                <a:ext cx="8845716" cy="1015663"/>
              </a:xfrm>
              <a:prstGeom prst="rect">
                <a:avLst/>
              </a:prstGeom>
              <a:blipFill rotWithShape="1">
                <a:blip r:embed="rId5"/>
                <a:stretch>
                  <a:fillRect l="-551" t="-602" b="-78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6688" y="4217923"/>
                <a:ext cx="9076046" cy="8718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dirty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dirty="0">
                            <a:latin typeface="Cambria Math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 dirty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000" i="1" dirty="0">
                                <a:latin typeface="Cambria Math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−7</m:t>
                            </m:r>
                            <m:r>
                              <a:rPr lang="en-US" sz="2000" i="1" dirty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7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</m:t>
                    </m:r>
                    <m:func>
                      <m:func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000" b="0" i="1" dirty="0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3∙2</m:t>
                            </m:r>
                            <m:r>
                              <a:rPr lang="en-US" sz="2000" b="0" i="1" dirty="0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  <m:r>
                              <a:rPr lang="en-US" sz="2000" b="0" i="1" dirty="0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en-US" sz="2000" b="0" i="1" dirty="0" smtClean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𝜋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en-US" sz="2000" b="0" i="1" dirty="0" smtClean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000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𝑐𝑜𝑠</m:t>
                    </m:r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13</m:t>
                        </m:r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unc>
                      <m:func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000" b="0" i="1" dirty="0" smtClean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∙2</m:t>
                            </m:r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ru-RU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000" i="1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sz="2000" b="0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𝑐𝑜𝑠</m:t>
                    </m:r>
                    <m:f>
                      <m:fPr>
                        <m:ctrlPr>
                          <a:rPr lang="ru-RU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solidFill>
                          <a:srgbClr val="002060"/>
                        </a:solidFill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=0;</m:t>
                    </m:r>
                  </m:oMath>
                </a14:m>
                <a:r>
                  <a:rPr lang="en-US" sz="2000" i="1" dirty="0" smtClean="0">
                    <a:latin typeface="Cambria Math"/>
                    <a:ea typeface="Cambria Math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i="1" dirty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𝑡𝑔</m:t>
                    </m:r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𝑡𝑔</m:t>
                    </m:r>
                    <m:d>
                      <m:d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en-US" sz="2000" b="0" i="1" dirty="0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 dirty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i="1" dirty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𝑡𝑔</m:t>
                    </m:r>
                    <m:d>
                      <m:d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 dirty="0">
                                <a:latin typeface="Cambria Math" panose="02040503050406030204" pitchFamily="18" charset="0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 dirty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i="1" dirty="0"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000" b="0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=−1</m:t>
                    </m:r>
                  </m:oMath>
                </a14:m>
                <a:endParaRPr lang="en-US" sz="2000" i="1" dirty="0" smtClean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8" y="4217923"/>
                <a:ext cx="9076046" cy="871842"/>
              </a:xfrm>
              <a:prstGeom prst="rect">
                <a:avLst/>
              </a:prstGeom>
              <a:blipFill rotWithShape="1">
                <a:blip r:embed="rId6"/>
                <a:stretch>
                  <a:fillRect l="-537" t="-6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923185" y="3714541"/>
                <a:ext cx="413159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dirty="0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0−2∙0−</m:t>
                      </m:r>
                      <m:d>
                        <m:dPr>
                          <m:ctrlPr>
                            <a:rPr lang="en-US" sz="20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000" b="0" i="1" dirty="0" smtClean="0"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−1</m:t>
                          </m:r>
                        </m:e>
                      </m:d>
                      <m:r>
                        <a:rPr lang="en-US" sz="2000" b="0" i="1" dirty="0" smtClean="0"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185" y="3714541"/>
                <a:ext cx="4131590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261752" y="2139702"/>
                <a:ext cx="268651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0−0,5−1=−1,5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1752" y="2139702"/>
                <a:ext cx="268651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" grpId="0"/>
      <p:bldP spid="15" grpId="0"/>
      <p:bldP spid="5" grpId="0" build="p"/>
      <p:bldP spid="18" grpId="0" build="p"/>
      <p:bldP spid="19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-39866" y="767073"/>
                <a:ext cx="8856984" cy="10720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 algn="ctr"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312-mashq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23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Ifodani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soddalashtiring</a:t>
                </a:r>
                <a:r>
                  <a:rPr lang="en-US" sz="23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</a:p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1) </m:t>
                      </m:r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866" y="767073"/>
                <a:ext cx="8856984" cy="1072088"/>
              </a:xfrm>
              <a:prstGeom prst="rect">
                <a:avLst/>
              </a:prstGeom>
              <a:blipFill rotWithShape="1">
                <a:blip r:embed="rId2"/>
                <a:stretch>
                  <a:fillRect t="-3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3687361" y="144697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734" y="1908635"/>
                <a:ext cx="3775551" cy="574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ru-RU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" y="1908635"/>
                <a:ext cx="3775551" cy="5745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-34136" y="2293423"/>
                <a:ext cx="8892476" cy="1538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613410" indent="-342900">
                  <a:lnSpc>
                    <a:spcPct val="115000"/>
                  </a:lnSpc>
                  <a:spcAft>
                    <a:spcPts val="1000"/>
                  </a:spcAft>
                  <a:buFont typeface="Wingdings" pitchFamily="2" charset="2"/>
                  <a:buChar char="v"/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d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𝑐𝑜𝑠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d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b="0" i="1" dirty="0" smtClean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 marL="613410" indent="-342900">
                  <a:lnSpc>
                    <a:spcPct val="115000"/>
                  </a:lnSpc>
                  <a:spcAft>
                    <a:spcPts val="1000"/>
                  </a:spcAft>
                  <a:buFont typeface="Wingdings" pitchFamily="2" charset="2"/>
                  <a:buChar char="v"/>
                  <a:tabLst>
                    <a:tab pos="1980565" algn="l"/>
                  </a:tabLs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𝜋</m:t>
                        </m:r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</m:e>
                        </m:d>
                      </m:e>
                    </m:func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</m:t>
                    </m:r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𝛼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sz="2000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endParaRPr lang="en-US" sz="2000" i="1" dirty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=−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136" y="2293423"/>
                <a:ext cx="8892476" cy="15388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322459" y="1908635"/>
                <a:ext cx="3775551" cy="5745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70510"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459" y="1908635"/>
                <a:ext cx="3775551" cy="5745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55618" y="3609361"/>
            <a:ext cx="8856984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ctr"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314-mashq</a:t>
            </a:r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Ifodani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soddalashtiring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56878" y="4090262"/>
                <a:ext cx="3412152" cy="8953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1)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⁡(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⁡(2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78" y="4090262"/>
                <a:ext cx="3412152" cy="89537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42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" grpId="0"/>
      <p:bldP spid="11" grpId="0" build="p"/>
      <p:bldP spid="13" grpId="0"/>
      <p:bldP spid="14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9866" y="802978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ctr">
              <a:spcAft>
                <a:spcPts val="1000"/>
              </a:spcAft>
              <a:tabLst>
                <a:tab pos="1980565" algn="l"/>
              </a:tabLst>
            </a:pPr>
            <a:r>
              <a:rPr lang="en-US" sz="2400" b="1" i="1" dirty="0" smtClean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314-</a:t>
            </a:r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mashq</a:t>
            </a:r>
            <a:r>
              <a:rPr lang="en-US" sz="2400" b="1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ning </a:t>
            </a:r>
            <a:r>
              <a:rPr lang="en-US" sz="2400" b="1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yechimi</a:t>
            </a:r>
            <a:endParaRPr lang="en-US" sz="23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51520" y="3401596"/>
                <a:ext cx="7474354" cy="15002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d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⁡(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𝜋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⁡(2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sin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+(−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sz="2000" i="1" dirty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+(−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en-US" sz="2000" b="0" i="1" dirty="0" smtClean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401596"/>
                <a:ext cx="7474354" cy="150028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37876" y="1245580"/>
                <a:ext cx="3065972" cy="2119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en-US" sz="2000" i="1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i="1" dirty="0" smtClean="0">
                  <a:latin typeface="Cambria Math"/>
                  <a:ea typeface="Cambria Math"/>
                  <a:cs typeface="Times New Roman" panose="02020603050405020304" pitchFamily="18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a:rPr lang="en-US" sz="200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i="1" dirty="0" smtClean="0"/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en-US" sz="2000" i="1" dirty="0" smtClean="0"/>
              </a:p>
              <a:p>
                <a:pPr marL="342900" indent="-342900">
                  <a:lnSpc>
                    <a:spcPct val="150000"/>
                  </a:lnSpc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𝜋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000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endParaRPr lang="ru-RU" sz="2000" i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876" y="1245580"/>
                <a:ext cx="3065972" cy="2119811"/>
              </a:xfrm>
              <a:prstGeom prst="rect">
                <a:avLst/>
              </a:prstGeom>
              <a:blipFill rotWithShape="1">
                <a:blip r:embed="rId3"/>
                <a:stretch>
                  <a:fillRect l="-1789" b="-31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324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9866" y="767073"/>
            <a:ext cx="8856984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ctr">
              <a:spcAft>
                <a:spcPts val="1000"/>
              </a:spcAft>
              <a:tabLst>
                <a:tab pos="1980565" algn="l"/>
              </a:tabLst>
            </a:pPr>
            <a:r>
              <a:rPr lang="en-US" sz="2400" b="1" i="1" dirty="0" smtClean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315-mashq</a:t>
            </a:r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Uchburchakning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ikkita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burchagi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yig‘indisining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sinusi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uchinchi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burchagining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sinusiga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tengligini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isbotlang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687361" y="1560102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23528" y="1857772"/>
            <a:ext cx="3075801" cy="1918135"/>
          </a:xfrm>
          <a:prstGeom prst="triangle">
            <a:avLst>
              <a:gd name="adj" fmla="val 1592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87476" y="2021767"/>
                <a:ext cx="3898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 b="0" i="1" smtClean="0">
                          <a:latin typeface="Cambria Math"/>
                          <a:ea typeface="Cambria Math"/>
                        </a:rPr>
                        <m:t>α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76" y="2021767"/>
                <a:ext cx="389850" cy="4001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Дуга 4"/>
          <p:cNvSpPr/>
          <p:nvPr/>
        </p:nvSpPr>
        <p:spPr>
          <a:xfrm rot="7713864">
            <a:off x="721988" y="1745300"/>
            <a:ext cx="288032" cy="360040"/>
          </a:xfrm>
          <a:prstGeom prst="arc">
            <a:avLst>
              <a:gd name="adj1" fmla="val 15656157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21368569">
            <a:off x="263304" y="3595887"/>
            <a:ext cx="288032" cy="360040"/>
          </a:xfrm>
          <a:prstGeom prst="arc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20852" y="3291830"/>
                <a:ext cx="40562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852" y="3291830"/>
                <a:ext cx="405624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Дуга 19"/>
          <p:cNvSpPr/>
          <p:nvPr/>
        </p:nvSpPr>
        <p:spPr>
          <a:xfrm rot="14532236">
            <a:off x="2996813" y="3507403"/>
            <a:ext cx="228851" cy="321187"/>
          </a:xfrm>
          <a:prstGeom prst="arc">
            <a:avLst>
              <a:gd name="adj1" fmla="val 15656157"/>
              <a:gd name="adj2" fmla="val 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555776" y="3375797"/>
                <a:ext cx="3838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0" i="1" smtClean="0">
                          <a:latin typeface="Cambria Math"/>
                          <a:ea typeface="Cambria Math"/>
                        </a:rPr>
                        <m:t>𝛾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3375797"/>
                <a:ext cx="383888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560734" y="2024234"/>
                <a:ext cx="280935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𝜶</m:t>
                              </m:r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en-US" sz="2400" b="1" i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734" y="2024234"/>
                <a:ext cx="2809359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569695" y="2663041"/>
                <a:ext cx="2687467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𝛽</m:t>
                      </m:r>
                      <m:r>
                        <a:rPr lang="en-US" sz="2400" b="0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l-GR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𝛾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180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9695" y="2663041"/>
                <a:ext cx="2687467" cy="470000"/>
              </a:xfrm>
              <a:prstGeom prst="rect">
                <a:avLst/>
              </a:prstGeom>
              <a:blipFill rotWithShape="1">
                <a:blip r:embed="rId6"/>
                <a:stretch>
                  <a:fillRect b="-155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572002" y="3140797"/>
                <a:ext cx="2687467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𝜷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𝟏𝟖𝟎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l-GR" sz="2400" b="1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2" y="3140797"/>
                <a:ext cx="2687467" cy="470000"/>
              </a:xfrm>
              <a:prstGeom prst="rect">
                <a:avLst/>
              </a:prstGeom>
              <a:blipFill rotWithShape="1">
                <a:blip r:embed="rId7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294298" y="3598939"/>
                <a:ext cx="3238259" cy="6916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𝒔𝒊𝒏</m:t>
                          </m:r>
                        </m:fName>
                        <m:e>
                          <m:d>
                            <m:dPr>
                              <m:ctrlP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300" b="1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3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𝟏𝟖𝟎</m:t>
                                  </m:r>
                                </m:e>
                                <m:sup>
                                  <m:r>
                                    <a:rPr lang="en-US" sz="23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</m:sup>
                              </m:sSup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l-GR" sz="23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𝜸</m:t>
                              </m:r>
                              <m:r>
                                <m:rPr>
                                  <m:nor/>
                                </m:rPr>
                                <a:rPr lang="ru-RU" sz="2300" b="1" dirty="0">
                                  <a:solidFill>
                                    <a:srgbClr val="002060"/>
                                  </a:solidFill>
                                </a:rPr>
                                <m:t> </m:t>
                              </m:r>
                            </m:e>
                          </m:d>
                        </m:e>
                      </m:func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en-US" sz="23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4298" y="3598939"/>
                <a:ext cx="3238259" cy="69166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125383" y="4102715"/>
                <a:ext cx="1885837" cy="6232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  <m:r>
                        <a:rPr lang="en-US" sz="2300" b="1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𝒔𝒊𝒏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𝜸</m:t>
                      </m:r>
                    </m:oMath>
                  </m:oMathPara>
                </a14:m>
                <a:endParaRPr lang="en-US" sz="2300" b="1" i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383" y="4102715"/>
                <a:ext cx="1885837" cy="62324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67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5" grpId="0"/>
      <p:bldP spid="5" grpId="0" animBg="1"/>
      <p:bldP spid="18" grpId="0" animBg="1"/>
      <p:bldP spid="19" grpId="0"/>
      <p:bldP spid="20" grpId="0" animBg="1"/>
      <p:bldP spid="21" grpId="0"/>
      <p:bldP spid="6" grpId="0"/>
      <p:bldP spid="7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73536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600" b="1" kern="0" dirty="0" err="1"/>
              <a:t>Mustaqil</a:t>
            </a:r>
            <a:r>
              <a:rPr lang="en-US" sz="3600" b="1" kern="0" dirty="0"/>
              <a:t> </a:t>
            </a:r>
            <a:r>
              <a:rPr lang="en-US" sz="3600" b="1" kern="0" dirty="0" err="1" smtClean="0"/>
              <a:t>bajarish</a:t>
            </a:r>
            <a:r>
              <a:rPr lang="en-US" sz="3600" b="1" kern="0" dirty="0" smtClean="0"/>
              <a:t> </a:t>
            </a:r>
            <a:r>
              <a:rPr lang="en-US" sz="3600" b="1" kern="0" dirty="0" err="1"/>
              <a:t>uchun</a:t>
            </a:r>
            <a:r>
              <a:rPr lang="en-US" sz="3600" b="1" kern="0" dirty="0"/>
              <a:t> </a:t>
            </a:r>
            <a:r>
              <a:rPr lang="en-US" sz="3600" b="1" kern="0" dirty="0" err="1"/>
              <a:t>topshiriqlar</a:t>
            </a:r>
            <a:endParaRPr lang="ru-RU" sz="36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307, 308, 309-</a:t>
            </a:r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mashqning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2-4-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tartibdagi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709" y="1239430"/>
                <a:ext cx="40472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239430"/>
                <a:ext cx="4047243" cy="400110"/>
              </a:xfrm>
              <a:prstGeom prst="rect">
                <a:avLst/>
              </a:prstGeom>
              <a:blipFill rotWithShape="1">
                <a:blip r:embed="rId2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2788951" y="836095"/>
            <a:ext cx="3871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299-mashq.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Ayniyatni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52991" y="145025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5440" y="1905714"/>
                <a:ext cx="477459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m:rPr>
                          <m:nor/>
                        </m:rPr>
                        <a:rPr lang="en-US" sz="2000" dirty="0"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0" y="1905714"/>
                <a:ext cx="4774591" cy="400110"/>
              </a:xfrm>
              <a:prstGeom prst="rect">
                <a:avLst/>
              </a:prstGeom>
              <a:blipFill rotWithShape="1">
                <a:blip r:embed="rId3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9182" y="2347896"/>
                <a:ext cx="485084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−2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" y="2347896"/>
                <a:ext cx="4850849" cy="4001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364087" y="1893579"/>
                <a:ext cx="324609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1−2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7" y="1893579"/>
                <a:ext cx="3246090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5618979" y="2350831"/>
                <a:ext cx="299119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1−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979" y="2350831"/>
                <a:ext cx="2991197" cy="40011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580197" y="3513378"/>
                <a:ext cx="2417508" cy="6950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 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0197" y="3513378"/>
                <a:ext cx="2417508" cy="69506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59246" y="2828129"/>
                <a:ext cx="7260642" cy="5285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300-mashq.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𝑠𝑖𝑛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i="1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1" dirty="0" smtClean="0">
                        <a:latin typeface="Cambria Math"/>
                        <a:cs typeface="Arial" pitchFamily="34" charset="0"/>
                      </a:rPr>
                      <m:t>sin</m:t>
                    </m:r>
                    <m:r>
                      <a:rPr lang="en-US" sz="2000" b="0" i="1" dirty="0" smtClean="0">
                        <a:latin typeface="Cambria Math"/>
                        <a:cs typeface="Arial" pitchFamily="34" charset="0"/>
                      </a:rPr>
                      <m:t>2</m:t>
                    </m:r>
                    <m:r>
                      <a:rPr lang="en-US" sz="2000" b="0" i="1" dirty="0" smtClean="0">
                        <a:latin typeface="Cambria Math"/>
                        <a:ea typeface="Cambria Math"/>
                        <a:cs typeface="Arial" pitchFamily="34" charset="0"/>
                      </a:rPr>
                      <m:t>𝛼</m:t>
                    </m:r>
                  </m:oMath>
                </a14:m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246" y="2828129"/>
                <a:ext cx="7260642" cy="528543"/>
              </a:xfrm>
              <a:prstGeom prst="rect">
                <a:avLst/>
              </a:prstGeom>
              <a:blipFill>
                <a:blip r:embed="rId8"/>
                <a:stretch>
                  <a:fillRect l="-924" r="-840" b="-6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2324" y="4190161"/>
                <a:ext cx="3039131" cy="8719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𝑠𝑖𝑛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𝑐𝑜𝑠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24" y="4190161"/>
                <a:ext cx="3039131" cy="87190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4893517" y="3282546"/>
                <a:ext cx="3856434" cy="6705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−2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3517" y="3282546"/>
                <a:ext cx="3856434" cy="67056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706615" y="3853175"/>
                <a:ext cx="2592288" cy="6705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615" y="3853175"/>
                <a:ext cx="2592288" cy="67056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454008" y="4413385"/>
                <a:ext cx="1590480" cy="6705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𝑠𝑖𝑛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0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008" y="4413385"/>
                <a:ext cx="1590480" cy="67056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92709" y="3356672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2709" y="1239430"/>
                <a:ext cx="404724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2)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0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000" b="0" i="1" smtClean="0">
                        <a:latin typeface="Cambria Math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239430"/>
                <a:ext cx="4047243" cy="400110"/>
              </a:xfrm>
              <a:prstGeom prst="rect">
                <a:avLst/>
              </a:prstGeom>
              <a:blipFill rotWithShape="1">
                <a:blip r:embed="rId3"/>
                <a:stretch>
                  <a:fillRect t="-606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2788951" y="836095"/>
            <a:ext cx="3871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301-mashq.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Ayniyatni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52991" y="145025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5441" y="1905714"/>
                <a:ext cx="311840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1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1" y="1905714"/>
                <a:ext cx="3118408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80122" y="2347896"/>
                <a:ext cx="413076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1−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)=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22" y="2347896"/>
                <a:ext cx="4130769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4139952" y="1893579"/>
                <a:ext cx="496855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1893579"/>
                <a:ext cx="4968552" cy="40011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2987824" y="2828153"/>
            <a:ext cx="2879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302-mashq.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5193253" y="2305824"/>
                <a:ext cx="248427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3253" y="2305824"/>
                <a:ext cx="2484276" cy="40011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/>
              <p:cNvSpPr/>
              <p:nvPr/>
            </p:nvSpPr>
            <p:spPr>
              <a:xfrm>
                <a:off x="85440" y="3867894"/>
                <a:ext cx="8868329" cy="10456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==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a:rPr lang="en-US" sz="20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  <a:cs typeface="Times New Roman" panose="02020603050405020304" pitchFamily="18" charset="0"/>
                                    </a:rPr>
                                    <m:t>22,5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b="0" i="1" dirty="0" smtClean="0">
                  <a:latin typeface="Cambria Math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0" y="3867894"/>
                <a:ext cx="8868329" cy="104567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3491880" y="329300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5898" y="3232982"/>
                <a:ext cx="22110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2)</m:t>
                      </m:r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1</m:t>
                      </m:r>
                      <m:r>
                        <a:rPr lang="en-US" sz="2000" i="1">
                          <a:latin typeface="Cambria Math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22,5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anose="020206030504050203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98" y="3232982"/>
                <a:ext cx="2211053" cy="400110"/>
              </a:xfrm>
              <a:prstGeom prst="rect">
                <a:avLst/>
              </a:prstGeom>
              <a:blipFill rotWithShape="1">
                <a:blip r:embed="rId9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2" grpId="0"/>
      <p:bldP spid="27" grpId="0"/>
      <p:bldP spid="28" grpId="0"/>
      <p:bldP spid="29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formulalari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4983" y="797410"/>
                <a:ext cx="8964485" cy="5562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1-misol. </a:t>
                </a:r>
                <a14:m>
                  <m:oMath xmlns:m="http://schemas.openxmlformats.org/officeDocument/2006/math">
                    <m:r>
                      <a:rPr lang="en-US" sz="2400" b="0" i="1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/>
                          </a:rPr>
                          <m:t>870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b="0" i="1">
                        <a:latin typeface="Cambria Math"/>
                      </a:rPr>
                      <m:t>𝑣𝑎</m:t>
                    </m:r>
                    <m:r>
                      <a:rPr lang="en-US" sz="2400" b="0" i="1">
                        <a:latin typeface="Cambria Math"/>
                      </a:rPr>
                      <m:t> </m:t>
                    </m:r>
                    <m:r>
                      <a:rPr lang="en-US" sz="2400" b="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/>
                          </a:rPr>
                          <m:t>870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" y="797410"/>
                <a:ext cx="8964485" cy="556243"/>
              </a:xfrm>
              <a:prstGeom prst="rect">
                <a:avLst/>
              </a:prstGeom>
              <a:blipFill rotWithShape="1">
                <a:blip r:embed="rId2"/>
                <a:stretch>
                  <a:fillRect l="-1020" b="-175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107531" y="1353653"/>
                <a:ext cx="3076804" cy="4690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870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=2∙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360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531" y="1353653"/>
                <a:ext cx="3076804" cy="46903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163925" y="1353653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1550573" y="2443654"/>
            <a:ext cx="51372" cy="25202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44050" y="3779238"/>
            <a:ext cx="3607870" cy="225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650724" y="2374209"/>
                <a:ext cx="3826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724" y="2374209"/>
                <a:ext cx="38260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667927" y="3348610"/>
                <a:ext cx="3792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927" y="3348610"/>
                <a:ext cx="379206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Кольцо 19"/>
          <p:cNvSpPr/>
          <p:nvPr/>
        </p:nvSpPr>
        <p:spPr>
          <a:xfrm>
            <a:off x="422159" y="2788801"/>
            <a:ext cx="2299206" cy="1952506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650724" y="3152880"/>
                <a:ext cx="642548" cy="312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𝟏𝟓𝟎</m:t>
                          </m:r>
                        </m:e>
                        <m:sup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724" y="3152880"/>
                <a:ext cx="642548" cy="3125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604090" y="3235742"/>
            <a:ext cx="957485" cy="543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2666960" y="372315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Дуга 23"/>
          <p:cNvSpPr/>
          <p:nvPr/>
        </p:nvSpPr>
        <p:spPr>
          <a:xfrm>
            <a:off x="1184606" y="3424593"/>
            <a:ext cx="731934" cy="645668"/>
          </a:xfrm>
          <a:prstGeom prst="arc">
            <a:avLst>
              <a:gd name="adj1" fmla="val 12458147"/>
              <a:gd name="adj2" fmla="val 152684"/>
            </a:avLst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541" y="1899693"/>
                <a:ext cx="2380587" cy="467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870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" y="1899693"/>
                <a:ext cx="2380587" cy="4678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360630" y="1899692"/>
                <a:ext cx="2432782" cy="467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870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630" y="1899692"/>
                <a:ext cx="2432782" cy="4678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2705381" y="3333121"/>
                <a:ext cx="9453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</a:rPr>
                        <m:t>𝑃</m:t>
                      </m:r>
                      <m:r>
                        <a:rPr lang="en-US" sz="1800" b="0" i="1" smtClean="0">
                          <a:latin typeface="Cambria Math"/>
                        </a:rPr>
                        <m:t>(1;0)</m:t>
                      </m:r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381" y="3333121"/>
                <a:ext cx="945322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204196" y="2816937"/>
                <a:ext cx="5344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8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96" y="2816937"/>
                <a:ext cx="534442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Овал 33"/>
          <p:cNvSpPr/>
          <p:nvPr/>
        </p:nvSpPr>
        <p:spPr>
          <a:xfrm>
            <a:off x="534891" y="3202914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flipH="1" flipV="1">
            <a:off x="6308433" y="2499742"/>
            <a:ext cx="51372" cy="25202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5001910" y="3835326"/>
            <a:ext cx="3607870" cy="225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6408584" y="2430297"/>
                <a:ext cx="38260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8584" y="2430297"/>
                <a:ext cx="382604" cy="369332"/>
              </a:xfrm>
              <a:prstGeom prst="rect">
                <a:avLst/>
              </a:prstGeom>
              <a:blipFill rotWithShape="1">
                <a:blip r:embed="rId11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8425787" y="3404698"/>
                <a:ext cx="3792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5787" y="3404698"/>
                <a:ext cx="379206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Кольцо 45"/>
          <p:cNvSpPr/>
          <p:nvPr/>
        </p:nvSpPr>
        <p:spPr>
          <a:xfrm>
            <a:off x="5180019" y="2844889"/>
            <a:ext cx="2299206" cy="1952506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6292993" y="3248405"/>
                <a:ext cx="642548" cy="312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𝟏𝟓𝟎</m:t>
                          </m:r>
                        </m:e>
                        <m:sup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993" y="3248405"/>
                <a:ext cx="642548" cy="31258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Прямая соединительная линия 47"/>
          <p:cNvCxnSpPr/>
          <p:nvPr/>
        </p:nvCxnSpPr>
        <p:spPr>
          <a:xfrm>
            <a:off x="5361950" y="3291830"/>
            <a:ext cx="957485" cy="5434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Овал 48"/>
          <p:cNvSpPr/>
          <p:nvPr/>
        </p:nvSpPr>
        <p:spPr>
          <a:xfrm>
            <a:off x="7424820" y="377923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Дуга 49"/>
          <p:cNvSpPr/>
          <p:nvPr/>
        </p:nvSpPr>
        <p:spPr>
          <a:xfrm>
            <a:off x="6041388" y="3532259"/>
            <a:ext cx="594511" cy="606133"/>
          </a:xfrm>
          <a:prstGeom prst="arc">
            <a:avLst>
              <a:gd name="adj1" fmla="val 12458147"/>
              <a:gd name="adj2" fmla="val 15268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7463241" y="3389209"/>
                <a:ext cx="9453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</a:rPr>
                        <m:t>𝑃</m:t>
                      </m:r>
                      <m:r>
                        <a:rPr lang="en-US" sz="1800" b="0" i="1" smtClean="0">
                          <a:latin typeface="Cambria Math"/>
                        </a:rPr>
                        <m:t>(1;0)</m:t>
                      </m:r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3241" y="3389209"/>
                <a:ext cx="945322" cy="369332"/>
              </a:xfrm>
              <a:prstGeom prst="rect">
                <a:avLst/>
              </a:prstGeom>
              <a:blipFill rotWithShape="1">
                <a:blip r:embed="rId1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4962056" y="2873025"/>
                <a:ext cx="5344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800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2056" y="2873025"/>
                <a:ext cx="534442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Овал 52"/>
          <p:cNvSpPr/>
          <p:nvPr/>
        </p:nvSpPr>
        <p:spPr>
          <a:xfrm>
            <a:off x="5292751" y="3259002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7226797" y="2889670"/>
                <a:ext cx="53976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1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797" y="2889670"/>
                <a:ext cx="539763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 flipV="1">
            <a:off x="6359805" y="3291830"/>
            <a:ext cx="953831" cy="5547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Овал 55"/>
          <p:cNvSpPr/>
          <p:nvPr/>
        </p:nvSpPr>
        <p:spPr>
          <a:xfrm>
            <a:off x="7220319" y="3253085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Дуга 56"/>
          <p:cNvSpPr/>
          <p:nvPr/>
        </p:nvSpPr>
        <p:spPr>
          <a:xfrm>
            <a:off x="1279003" y="3476408"/>
            <a:ext cx="594511" cy="606133"/>
          </a:xfrm>
          <a:prstGeom prst="arc">
            <a:avLst>
              <a:gd name="adj1" fmla="val 264553"/>
              <a:gd name="adj2" fmla="val 21495542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Дуга 57"/>
          <p:cNvSpPr/>
          <p:nvPr/>
        </p:nvSpPr>
        <p:spPr>
          <a:xfrm>
            <a:off x="1337484" y="3543778"/>
            <a:ext cx="477548" cy="460503"/>
          </a:xfrm>
          <a:prstGeom prst="arc">
            <a:avLst>
              <a:gd name="adj1" fmla="val 176493"/>
              <a:gd name="adj2" fmla="val 152684"/>
            </a:avLst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1148386" y="3801832"/>
                <a:ext cx="40992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𝑂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386" y="3801832"/>
                <a:ext cx="409920" cy="36933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1650724" y="4004281"/>
                <a:ext cx="642548" cy="312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𝟖𝟕𝟎</m:t>
                          </m:r>
                        </m:e>
                        <m:sup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724" y="4004281"/>
                <a:ext cx="642548" cy="31258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3782326" y="2459951"/>
                <a:ext cx="10052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1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326" y="2459951"/>
                <a:ext cx="1005211" cy="369332"/>
              </a:xfrm>
              <a:prstGeom prst="rect">
                <a:avLst/>
              </a:prstGeom>
              <a:blipFill rotWithShape="1">
                <a:blip r:embed="rId19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3697431" y="2823753"/>
                <a:ext cx="11750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sSub>
                        <m:sSubPr>
                          <m:ctrlPr>
                            <a:rPr lang="en-US" sz="1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431" y="2823753"/>
                <a:ext cx="1175002" cy="36933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Прямая соединительная линия 63"/>
          <p:cNvCxnSpPr>
            <a:stCxn id="53" idx="6"/>
            <a:endCxn id="56" idx="2"/>
          </p:cNvCxnSpPr>
          <p:nvPr/>
        </p:nvCxnSpPr>
        <p:spPr>
          <a:xfrm flipV="1">
            <a:off x="5431148" y="3309173"/>
            <a:ext cx="1789171" cy="5917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Дуга 67"/>
          <p:cNvSpPr/>
          <p:nvPr/>
        </p:nvSpPr>
        <p:spPr>
          <a:xfrm>
            <a:off x="6245101" y="3529766"/>
            <a:ext cx="594511" cy="606133"/>
          </a:xfrm>
          <a:prstGeom prst="arc">
            <a:avLst>
              <a:gd name="adj1" fmla="val 19142849"/>
              <a:gd name="adj2" fmla="val 152684"/>
            </a:avLst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6778490" y="3547501"/>
                <a:ext cx="535146" cy="312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490" y="3547501"/>
                <a:ext cx="535146" cy="312586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Дуга 69"/>
          <p:cNvSpPr/>
          <p:nvPr/>
        </p:nvSpPr>
        <p:spPr>
          <a:xfrm flipH="1">
            <a:off x="5875891" y="3529765"/>
            <a:ext cx="532693" cy="606133"/>
          </a:xfrm>
          <a:prstGeom prst="arc">
            <a:avLst>
              <a:gd name="adj1" fmla="val 19142849"/>
              <a:gd name="adj2" fmla="val 152684"/>
            </a:avLst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5430421" y="3566857"/>
                <a:ext cx="535146" cy="3125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400" b="1" i="0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421" y="3566857"/>
                <a:ext cx="535146" cy="312586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я соединительная линия 71"/>
          <p:cNvCxnSpPr/>
          <p:nvPr/>
        </p:nvCxnSpPr>
        <p:spPr>
          <a:xfrm>
            <a:off x="5350948" y="3371178"/>
            <a:ext cx="0" cy="488909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7289517" y="3357714"/>
            <a:ext cx="0" cy="488909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5580026" y="1367076"/>
                <a:ext cx="2808398" cy="6950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026" y="1367076"/>
                <a:ext cx="2808398" cy="69506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5431148" y="1877596"/>
                <a:ext cx="3456524" cy="752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1148" y="1877596"/>
                <a:ext cx="3456524" cy="75206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2" grpId="0"/>
      <p:bldP spid="17" grpId="0"/>
      <p:bldP spid="19" grpId="0"/>
      <p:bldP spid="20" grpId="0" animBg="1"/>
      <p:bldP spid="21" grpId="0"/>
      <p:bldP spid="23" grpId="0" animBg="1"/>
      <p:bldP spid="24" grpId="0" animBg="1"/>
      <p:bldP spid="29" grpId="0"/>
      <p:bldP spid="30" grpId="0"/>
      <p:bldP spid="31" grpId="0"/>
      <p:bldP spid="33" grpId="0"/>
      <p:bldP spid="34" grpId="0" animBg="1"/>
      <p:bldP spid="44" grpId="0"/>
      <p:bldP spid="45" grpId="0"/>
      <p:bldP spid="46" grpId="0" animBg="1"/>
      <p:bldP spid="47" grpId="0"/>
      <p:bldP spid="49" grpId="0" animBg="1"/>
      <p:bldP spid="50" grpId="0" animBg="1"/>
      <p:bldP spid="51" grpId="0"/>
      <p:bldP spid="52" grpId="0"/>
      <p:bldP spid="53" grpId="0" animBg="1"/>
      <p:bldP spid="54" grpId="0"/>
      <p:bldP spid="56" grpId="0" animBg="1"/>
      <p:bldP spid="57" grpId="0" animBg="1"/>
      <p:bldP spid="58" grpId="0" animBg="1"/>
      <p:bldP spid="60" grpId="0"/>
      <p:bldP spid="61" grpId="0"/>
      <p:bldP spid="62" grpId="0"/>
      <p:bldP spid="63" grpId="0"/>
      <p:bldP spid="68" grpId="0" animBg="1"/>
      <p:bldP spid="69" grpId="0"/>
      <p:bldP spid="70" grpId="0" animBg="1"/>
      <p:bldP spid="71" grpId="0"/>
      <p:bldP spid="75" grpId="0"/>
      <p:bldP spid="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formulalari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983" y="797410"/>
            <a:ext cx="8964485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1-misolni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yechishda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quyidagi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tengliklardan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foydalaniladi</a:t>
            </a:r>
            <a:r>
              <a:rPr lang="en-US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54983" y="1314475"/>
                <a:ext cx="5030544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870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⁡(2∙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)=</m:t>
                      </m:r>
                      <m:r>
                        <a:rPr lang="en-US" sz="2000" b="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" y="1314475"/>
                <a:ext cx="5030544" cy="407099"/>
              </a:xfrm>
              <a:prstGeom prst="rect">
                <a:avLst/>
              </a:prstGeom>
              <a:blipFill rotWithShape="1">
                <a:blip r:embed="rId2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10003" y="1862465"/>
                <a:ext cx="5120504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sSup>
                            <m:sSupPr>
                              <m:ctrlPr>
                                <a:rPr lang="ru-RU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870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⁡(2∙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360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)=</m:t>
                      </m:r>
                      <m:r>
                        <a:rPr lang="en-US" sz="2000" b="0" i="1" smtClean="0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3" y="1862465"/>
                <a:ext cx="5120504" cy="407099"/>
              </a:xfrm>
              <a:prstGeom prst="rect">
                <a:avLst/>
              </a:prstGeom>
              <a:blipFill rotWithShape="1">
                <a:blip r:embed="rId3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авая фигурная скобка 2"/>
          <p:cNvSpPr/>
          <p:nvPr/>
        </p:nvSpPr>
        <p:spPr>
          <a:xfrm>
            <a:off x="5003851" y="1411663"/>
            <a:ext cx="288032" cy="81867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5280820" y="1636336"/>
                <a:ext cx="5693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</a:rPr>
                        <m:t>(</m:t>
                      </m:r>
                      <m:r>
                        <a:rPr lang="en-US" sz="1800" b="0" i="1" smtClean="0">
                          <a:latin typeface="Cambria Math"/>
                        </a:rPr>
                        <m:t>1)</m:t>
                      </m:r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820" y="1636336"/>
                <a:ext cx="569387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205573" y="2418878"/>
                <a:ext cx="3136821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⁡(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−30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)=</m:t>
                      </m:r>
                      <m:r>
                        <a:rPr lang="en-US" sz="2000" b="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73" y="2418878"/>
                <a:ext cx="3136821" cy="407099"/>
              </a:xfrm>
              <a:prstGeom prst="rect">
                <a:avLst/>
              </a:prstGeom>
              <a:blipFill rotWithShape="1">
                <a:blip r:embed="rId5"/>
                <a:stretch>
                  <a:fillRect b="-164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182356" y="2924347"/>
                <a:ext cx="3392595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⁡(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0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−30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)=−</m:t>
                      </m:r>
                      <m:r>
                        <a:rPr lang="en-US" sz="2000" b="0" i="1" smtClean="0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356" y="2924347"/>
                <a:ext cx="3392595" cy="407099"/>
              </a:xfrm>
              <a:prstGeom prst="rect">
                <a:avLst/>
              </a:prstGeom>
              <a:blipFill rotWithShape="1"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Правая фигурная скобка 76"/>
          <p:cNvSpPr/>
          <p:nvPr/>
        </p:nvSpPr>
        <p:spPr>
          <a:xfrm>
            <a:off x="3536545" y="2448945"/>
            <a:ext cx="288032" cy="81867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3813514" y="2673618"/>
                <a:ext cx="5693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</a:rPr>
                        <m:t>(</m:t>
                      </m:r>
                      <m:r>
                        <a:rPr lang="en-US" sz="1800" b="0" i="1" smtClean="0">
                          <a:latin typeface="Cambria Math"/>
                        </a:rPr>
                        <m:t>2)</m:t>
                      </m:r>
                    </m:oMath>
                  </m:oMathPara>
                </a14:m>
                <a:endParaRPr lang="ru-RU" sz="1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514" y="2673618"/>
                <a:ext cx="569387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1585542" y="3539792"/>
                <a:ext cx="6337761" cy="4001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ru-RU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</m:d>
                      </m:e>
                    </m:func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𝝐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𝒁</m:t>
                    </m:r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(3)</a:t>
                </a:r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542" y="3539792"/>
                <a:ext cx="6337761" cy="400110"/>
              </a:xfrm>
              <a:prstGeom prst="rect">
                <a:avLst/>
              </a:prstGeom>
              <a:blipFill rotWithShape="1">
                <a:blip r:embed="rId8"/>
                <a:stretch>
                  <a:fillRect t="-4478" r="-96" b="-26866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962929" y="4453250"/>
                <a:ext cx="514859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⁡(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)=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𝒔𝒊𝒏</m:t>
                    </m:r>
                    <m:r>
                      <a:rPr lang="ru-RU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000" b="1" i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1">
                            <a:solidFill>
                              <a:srgbClr val="7030A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2000" b="1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</m:e>
                        </m:d>
                      </m:e>
                    </m:func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929" y="4453250"/>
                <a:ext cx="5148592" cy="400110"/>
              </a:xfrm>
              <a:prstGeom prst="rect">
                <a:avLst/>
              </a:prstGeom>
              <a:blipFill rotWithShape="1">
                <a:blip r:embed="rId9"/>
                <a:stretch>
                  <a:fillRect t="-6154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3919319" y="4074626"/>
                <a:ext cx="82907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latin typeface="Cambria Math"/>
                        </a:rPr>
                        <m:t>𝒌</m:t>
                      </m:r>
                      <m:r>
                        <a:rPr lang="en-US" sz="1800" b="1" i="1" smtClean="0"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1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319" y="4074626"/>
                <a:ext cx="829073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30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9" grpId="0"/>
      <p:bldP spid="59" grpId="0"/>
      <p:bldP spid="3" grpId="0" animBg="1"/>
      <p:bldP spid="65" grpId="0"/>
      <p:bldP spid="66" grpId="0"/>
      <p:bldP spid="73" grpId="0"/>
      <p:bldP spid="77" grpId="0" animBg="1"/>
      <p:bldP spid="78" grpId="0"/>
      <p:bldP spid="79" grpId="0" animBg="1"/>
      <p:bldP spid="8" grpId="0"/>
      <p:bldP spid="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formulalari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983" y="748892"/>
            <a:ext cx="8964485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(2)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tenglik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quyidagi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formulaning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xususiy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holi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hisoblanadi</a:t>
            </a:r>
            <a:r>
              <a:rPr lang="en-US" sz="23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475656" y="1371253"/>
                <a:ext cx="6350969" cy="44627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ru-RU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3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3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</m:e>
                        </m:d>
                      </m:e>
                    </m:func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  </m:t>
                    </m:r>
                  </m:oMath>
                </a14:m>
                <a:r>
                  <a:rPr lang="en-US" sz="23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(4)</a:t>
                </a:r>
                <a:endParaRPr lang="ru-RU" sz="23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1371253"/>
                <a:ext cx="6350969" cy="446276"/>
              </a:xfrm>
              <a:prstGeom prst="rect">
                <a:avLst/>
              </a:prstGeom>
              <a:blipFill rotWithShape="1">
                <a:blip r:embed="rId2"/>
                <a:stretch>
                  <a:fillRect t="-8000" r="-479" b="-28000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367" y="1986975"/>
                <a:ext cx="8972102" cy="9771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𝑠𝑖𝑛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23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3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3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300" b="0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</a:rPr>
                      <m:t>𝑠𝑖𝑛</m:t>
                    </m:r>
                    <m:r>
                      <a:rPr lang="en-US" sz="23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r>
                  <a:rPr lang="en-US" sz="2300" dirty="0" smtClean="0"/>
                  <a:t> va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𝑐𝑜𝑠</m:t>
                    </m:r>
                    <m:d>
                      <m:dPr>
                        <m:ctrlPr>
                          <a:rPr lang="en-US" sz="23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3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d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n-US" sz="23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</m:oMath>
                </a14:m>
                <a:endParaRPr lang="ru-RU" sz="2300" dirty="0"/>
              </a:p>
              <a:p>
                <a:pPr algn="ctr"/>
                <a:r>
                  <a:rPr lang="en-US" sz="2300" dirty="0" err="1" smtClean="0"/>
                  <a:t>formulalarni</a:t>
                </a:r>
                <a:r>
                  <a:rPr lang="en-US" sz="2300" dirty="0" smtClean="0"/>
                  <a:t> </a:t>
                </a:r>
                <a:r>
                  <a:rPr lang="en-US" sz="2300" dirty="0" err="1" smtClean="0"/>
                  <a:t>isbot</a:t>
                </a:r>
                <a:r>
                  <a:rPr lang="en-US" sz="2300" dirty="0" smtClean="0"/>
                  <a:t> </a:t>
                </a:r>
                <a:r>
                  <a:rPr lang="en-US" sz="2300" dirty="0" err="1" smtClean="0"/>
                  <a:t>qilamiz</a:t>
                </a:r>
                <a:r>
                  <a:rPr lang="en-US" sz="2300" dirty="0" smtClean="0"/>
                  <a:t>.</a:t>
                </a:r>
                <a:endParaRPr lang="ru-RU" sz="23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67" y="1986975"/>
                <a:ext cx="8972102" cy="977191"/>
              </a:xfrm>
              <a:prstGeom prst="rect">
                <a:avLst/>
              </a:prstGeom>
              <a:blipFill rotWithShape="1">
                <a:blip r:embed="rId3"/>
                <a:stretch>
                  <a:fillRect b="-1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39501" y="3003798"/>
                <a:ext cx="8795741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300" b="0" i="0" smtClean="0">
                          <a:solidFill>
                            <a:srgbClr val="002060"/>
                          </a:solidFill>
                          <a:latin typeface="Cambria Math"/>
                        </a:rPr>
                        <m:t>sin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⁡(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=0∙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−(−1)∙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501" y="3003798"/>
                <a:ext cx="8795741" cy="446276"/>
              </a:xfrm>
              <a:prstGeom prst="rect">
                <a:avLst/>
              </a:prstGeom>
              <a:blipFill rotWithShape="1">
                <a:blip r:embed="rId4"/>
                <a:stretch>
                  <a:fillRect b="-17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1906" y="3497823"/>
                <a:ext cx="8862875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300" b="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=−1∙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−0∙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6" y="3497823"/>
                <a:ext cx="8862875" cy="4462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1234902" y="4077261"/>
            <a:ext cx="6612866" cy="499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(4)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tenglik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formulalar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keltirish</a:t>
            </a:r>
            <a:r>
              <a:rPr lang="en-US" sz="23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i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formulalari</a:t>
            </a:r>
            <a:r>
              <a:rPr lang="en-US" sz="23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deyiladi</a:t>
            </a:r>
            <a:r>
              <a:rPr lang="en-US" sz="23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3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2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27549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formulalari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4983" y="797410"/>
                <a:ext cx="8964485" cy="526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2-misol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b="0" i="1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930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ni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" y="797410"/>
                <a:ext cx="8964485" cy="526683"/>
              </a:xfrm>
              <a:prstGeom prst="rect">
                <a:avLst/>
              </a:prstGeom>
              <a:blipFill rotWithShape="1">
                <a:blip r:embed="rId2"/>
                <a:stretch>
                  <a:fillRect l="-1020" t="-3488" b="-19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2402" y="1723302"/>
                <a:ext cx="764299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(3)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ormulaga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𝑠𝑖𝑛</m:t>
                        </m:r>
                        <m:sSup>
                          <m:sSupPr>
                            <m:ctrlPr>
                              <a:rPr lang="ru-RU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</a:rPr>
                              <m:t>93</m:t>
                            </m:r>
                            <m:r>
                              <a:rPr lang="en-US" sz="2000" i="1">
                                <a:latin typeface="Cambria Math"/>
                              </a:rPr>
                              <m:t>0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</a:rPr>
                          <m:t>=</m:t>
                        </m:r>
                        <m:r>
                          <a:rPr lang="en-US" sz="2000" b="0" i="1" smtClean="0">
                            <a:latin typeface="Cambria Math"/>
                          </a:rPr>
                          <m:t>𝑠𝑖𝑛</m:t>
                        </m:r>
                        <m:r>
                          <a:rPr lang="en-US" sz="2000" b="0" i="1" smtClean="0">
                            <a:latin typeface="Cambria Math"/>
                          </a:rPr>
                          <m:t>⁡(3∙</m:t>
                        </m:r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360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p>
                        </m:sSup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−150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)=</m:t>
                    </m:r>
                    <m:r>
                      <a:rPr lang="en-US" sz="2000" b="0" i="1" smtClean="0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(−</m:t>
                        </m:r>
                        <m:r>
                          <a:rPr lang="en-US" sz="2000" i="1">
                            <a:latin typeface="Cambria Math"/>
                          </a:rPr>
                          <m:t>150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)</m:t>
                    </m:r>
                  </m:oMath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2" y="1723302"/>
                <a:ext cx="7642990" cy="400110"/>
              </a:xfrm>
              <a:prstGeom prst="rect">
                <a:avLst/>
              </a:prstGeom>
              <a:blipFill>
                <a:blip r:embed="rId3"/>
                <a:stretch>
                  <a:fillRect l="-797" t="-7692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3681476" y="127560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09117" y="2218523"/>
                <a:ext cx="218258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117" y="2218523"/>
                <a:ext cx="2182585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555775" y="2211534"/>
                <a:ext cx="29860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(−</m:t>
                          </m:r>
                          <m:r>
                            <a:rPr lang="en-US" sz="2000" i="1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</a:rPr>
                        <m:t>)=−</m:t>
                      </m:r>
                      <m:r>
                        <a:rPr lang="en-US" sz="2000" b="0" i="1" smtClean="0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150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5" y="2211534"/>
                <a:ext cx="2986074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8483" y="2723722"/>
                <a:ext cx="8311314" cy="5269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(4)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formulaga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−</m:t>
                    </m:r>
                    <m:r>
                      <a:rPr lang="en-US" sz="2000" b="0" i="1" smtClean="0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150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=−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0" i="1" smtClean="0">
                            <a:latin typeface="Cambria Math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8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sup>
                            </m:sSup>
                            <m:r>
                              <a:rPr lang="en-US" sz="2000" b="0" i="1" smtClean="0"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/>
                                  </a:rPr>
                                  <m:t>0</m:t>
                                </m:r>
                              </m:sup>
                            </m:sSup>
                          </m:e>
                        </m:d>
                      </m:e>
                    </m:func>
                    <m:r>
                      <a:rPr lang="en-US" sz="2000" b="0" i="1" smtClean="0">
                        <a:latin typeface="Cambria Math"/>
                      </a:rPr>
                      <m:t>=−</m:t>
                    </m:r>
                    <m:r>
                      <a:rPr lang="en-US" sz="2000" b="0" i="1" smtClean="0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3</m:t>
                        </m:r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000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3" y="2723722"/>
                <a:ext cx="8311314" cy="526939"/>
              </a:xfrm>
              <a:prstGeom prst="rect">
                <a:avLst/>
              </a:prstGeom>
              <a:blipFill>
                <a:blip r:embed="rId6"/>
                <a:stretch>
                  <a:fillRect l="-807" b="-8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89757" y="3250661"/>
                <a:ext cx="8964485" cy="7098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en-US" sz="2400" b="1" i="1" dirty="0" smtClean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3-misol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15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ni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57" y="3250661"/>
                <a:ext cx="8964485" cy="709810"/>
              </a:xfrm>
              <a:prstGeom prst="rect">
                <a:avLst/>
              </a:prstGeom>
              <a:blipFill rotWithShape="1">
                <a:blip r:embed="rId7"/>
                <a:stretch>
                  <a:fillRect l="-1088" b="-5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3818214" y="3867894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7549" y="4234353"/>
                <a:ext cx="5768588" cy="9268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tabLst>
                    <a:tab pos="198056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b="0" i="1" smtClean="0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0" i="1" smtClean="0">
                              <a:latin typeface="Cambria Math"/>
                            </a:rPr>
                            <m:t>15</m:t>
                          </m:r>
                          <m:r>
                            <a:rPr lang="en-US" sz="19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9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19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900" b="0" i="0" smtClean="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19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900" i="1">
                                  <a:latin typeface="Cambria Math"/>
                                </a:rPr>
                                <m:t>4</m:t>
                              </m:r>
                              <m:r>
                                <a:rPr lang="en-US" sz="19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sz="19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19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1900" i="1"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1900" b="0" i="1" smtClean="0">
                                      <a:latin typeface="Cambria Math"/>
                                      <a:ea typeface="Cambria Math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1900" b="0" i="1" smtClean="0">
                          <a:latin typeface="Cambria Math"/>
                        </a:rPr>
                        <m:t>=</m:t>
                      </m:r>
                      <m:r>
                        <a:rPr lang="en-US" sz="1900" b="0" i="1" smtClean="0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en-US" sz="19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9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19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19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1900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1900" b="0" i="1" smtClean="0">
                          <a:latin typeface="Cambria Math"/>
                        </a:rPr>
                        <m:t>=</m:t>
                      </m:r>
                      <m:r>
                        <a:rPr lang="en-US" sz="1900" b="0" i="1" smtClean="0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en-US" sz="19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19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19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19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19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9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900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9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9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9" y="4234353"/>
                <a:ext cx="5768588" cy="92685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29484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formulalari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403119" y="915566"/>
                <a:ext cx="6205225" cy="40011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ru-RU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0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𝐜𝐭𝐠</m:t>
                        </m:r>
                      </m:fName>
                      <m:e>
                        <m:d>
                          <m:dPr>
                            <m:ctrlP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20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</m:d>
                      </m:e>
                    </m:func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𝒄𝒕𝒈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  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𝝐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𝒁</m:t>
                    </m:r>
                  </m:oMath>
                </a14:m>
                <a:r>
                  <a:rPr lang="en-US" sz="20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(5)</a:t>
                </a:r>
                <a:endParaRPr lang="ru-RU" sz="2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119" y="915566"/>
                <a:ext cx="6205225" cy="400110"/>
              </a:xfrm>
              <a:prstGeom prst="rect">
                <a:avLst/>
              </a:prstGeom>
              <a:blipFill rotWithShape="1">
                <a:blip r:embed="rId2"/>
                <a:stretch>
                  <a:fillRect l="-98" t="-4412" r="-1078" b="-25000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145" y="1491630"/>
                <a:ext cx="8856984" cy="13052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𝑡𝑔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sz="20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e>
                          </m:d>
                        </m:e>
                      </m:func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>
                          <a:solidFill>
                            <a:schemeClr val="tx1"/>
                          </a:solidFill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−2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e>
                      </m:d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</m:e>
                          </m:d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" y="1491630"/>
                <a:ext cx="8856984" cy="130522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29484" y="2796859"/>
            <a:ext cx="8964485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980565" algn="l"/>
              </a:tabLst>
            </a:pPr>
            <a:r>
              <a:rPr lang="en-US" sz="2400" b="1" i="1" dirty="0" smtClean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4-misol</a:t>
            </a:r>
            <a:r>
              <a:rPr lang="en-US" sz="2400" b="1" i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endParaRPr lang="ru-RU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106341" y="2922630"/>
                <a:ext cx="1405385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1) 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11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6341" y="2922630"/>
                <a:ext cx="1405385" cy="6705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716016" y="2943502"/>
                <a:ext cx="1390958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</a:rPr>
                        <m:t>) 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13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2943502"/>
                <a:ext cx="1390958" cy="6685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00261" y="3612018"/>
                <a:ext cx="6179449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1) 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11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4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=−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61" y="3612018"/>
                <a:ext cx="6179449" cy="6705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135732" y="4288447"/>
                <a:ext cx="4226798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2) 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13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3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32" y="4288447"/>
                <a:ext cx="4226798" cy="66851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0297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formulalari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1954264" y="2401836"/>
                <a:ext cx="5328592" cy="529953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</m:t>
                    </m:r>
                    <m:func>
                      <m:funcPr>
                        <m:ctrlPr>
                          <a:rPr lang="en-US" sz="19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a:rPr lang="en-US" sz="19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fName>
                      <m:e>
                        <m:d>
                          <m:dPr>
                            <m:ctrlPr>
                              <a:rPr lang="en-US" sz="19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900" b="1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9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19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19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</m:e>
                        </m:d>
                      </m:e>
                    </m:func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ru-RU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19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9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19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9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19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  <a:ea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19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den>
                            </m:f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</m:e>
                        </m:d>
                      </m:e>
                    </m:func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19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</a:t>
                </a:r>
                <a:endParaRPr lang="ru-RU" sz="19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4264" y="2401836"/>
                <a:ext cx="5328592" cy="529953"/>
              </a:xfrm>
              <a:prstGeom prst="rect">
                <a:avLst/>
              </a:prstGeom>
              <a:blipFill rotWithShape="0">
                <a:blip r:embed="rId2"/>
                <a:stretch>
                  <a:fillRect b="-3371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409996" y="848681"/>
                <a:ext cx="6235168" cy="38472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ru-RU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19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9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9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19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</m:d>
                      </m:e>
                    </m:func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𝝐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𝒁</m:t>
                    </m:r>
                  </m:oMath>
                </a14:m>
                <a:r>
                  <a:rPr lang="en-US" sz="19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19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(3)</a:t>
                </a:r>
                <a:endParaRPr lang="ru-RU" sz="19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996" y="848681"/>
                <a:ext cx="6235168" cy="384721"/>
              </a:xfrm>
              <a:prstGeom prst="rect">
                <a:avLst/>
              </a:prstGeom>
              <a:blipFill rotWithShape="1">
                <a:blip r:embed="rId3"/>
                <a:stretch>
                  <a:fillRect t="-7692" b="-23077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671285" y="1873364"/>
                <a:ext cx="6019853" cy="38472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𝒕𝒈</m:t>
                    </m:r>
                    <m:r>
                      <a:rPr lang="ru-RU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19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9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19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𝐜𝐭𝐠</m:t>
                        </m:r>
                      </m:fName>
                      <m:e>
                        <m:d>
                          <m:dPr>
                            <m:ctrlP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𝒌</m:t>
                            </m:r>
                          </m:e>
                        </m:d>
                      </m:e>
                    </m:func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𝒄𝒕𝒈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   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𝒌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𝝐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𝒁</m:t>
                    </m:r>
                  </m:oMath>
                </a14:m>
                <a:r>
                  <a:rPr lang="en-US" sz="1900" b="1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19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(5)</a:t>
                </a:r>
                <a:endParaRPr lang="ru-RU" sz="19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285" y="1873364"/>
                <a:ext cx="6019853" cy="384721"/>
              </a:xfrm>
              <a:prstGeom prst="rect">
                <a:avLst/>
              </a:prstGeom>
              <a:blipFill rotWithShape="1">
                <a:blip r:embed="rId4"/>
                <a:stretch>
                  <a:fillRect t="-7692" b="-23077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4573344"/>
                  </p:ext>
                </p:extLst>
              </p:nvPr>
            </p:nvGraphicFramePr>
            <p:xfrm>
              <a:off x="827584" y="3507853"/>
              <a:ext cx="7272808" cy="151216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435044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3480345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3357419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</a:tblGrid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№</a:t>
                          </a:r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err="1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Funksiya</a:t>
                          </a:r>
                          <a:r>
                            <a:rPr lang="en-US" sz="14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1400" dirty="0" err="1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nomi</a:t>
                          </a:r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Eng kichik musbat davri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𝑠𝑖𝑛𝑥</m:t>
                                </m:r>
                              </m:oMath>
                            </m:oMathPara>
                          </a14:m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𝑐𝑜𝑠𝑥</m:t>
                                </m:r>
                              </m:oMath>
                            </m:oMathPara>
                          </a14:m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31053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𝑡𝑔𝑥</m:t>
                                </m:r>
                              </m:oMath>
                            </m:oMathPara>
                          </a14:m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31053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𝑐𝑡𝑔𝑥</m:t>
                                </m:r>
                              </m:oMath>
                            </m:oMathPara>
                          </a14:m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>
                                    <a:effectLst/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Таблица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64573344"/>
                  </p:ext>
                </p:extLst>
              </p:nvPr>
            </p:nvGraphicFramePr>
            <p:xfrm>
              <a:off x="827584" y="3507853"/>
              <a:ext cx="7272808" cy="151216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435044"/>
                    <a:gridCol w="3480345"/>
                    <a:gridCol w="3357419"/>
                  </a:tblGrid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№</a:t>
                          </a:r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dirty="0" err="1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Funksiya</a:t>
                          </a:r>
                          <a:r>
                            <a:rPr lang="en-US" sz="1400" dirty="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 </a:t>
                          </a:r>
                          <a:r>
                            <a:rPr lang="en-US" sz="1400" dirty="0" err="1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nomi</a:t>
                          </a:r>
                          <a:endParaRPr lang="ru-RU" sz="1400" dirty="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Eng kichik musbat davri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</a:tr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1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5527" marR="15527" marT="0" marB="0" anchor="ctr">
                        <a:blipFill rotWithShape="1">
                          <a:blip r:embed="rId5"/>
                          <a:stretch>
                            <a:fillRect l="-12609" t="-102083" r="-96497" b="-33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5527" marR="15527" marT="0" marB="0" anchor="ctr">
                        <a:blipFill rotWithShape="1">
                          <a:blip r:embed="rId5"/>
                          <a:stretch>
                            <a:fillRect l="-116697" t="-102083" b="-337500"/>
                          </a:stretch>
                        </a:blipFill>
                      </a:tcPr>
                    </a:tc>
                  </a:tr>
                  <a:tr h="29703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2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5527" marR="15527" marT="0" marB="0" anchor="ctr">
                        <a:blipFill rotWithShape="1">
                          <a:blip r:embed="rId5"/>
                          <a:stretch>
                            <a:fillRect l="-12609" t="-197959" r="-96497" b="-2306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5527" marR="15527" marT="0" marB="0" anchor="ctr">
                        <a:blipFill rotWithShape="1">
                          <a:blip r:embed="rId5"/>
                          <a:stretch>
                            <a:fillRect l="-116697" t="-197959" b="-230612"/>
                          </a:stretch>
                        </a:blipFill>
                      </a:tcPr>
                    </a:tc>
                  </a:tr>
                  <a:tr h="31053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3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5527" marR="15527" marT="0" marB="0" anchor="ctr">
                        <a:blipFill rotWithShape="1">
                          <a:blip r:embed="rId5"/>
                          <a:stretch>
                            <a:fillRect l="-12609" t="-286275" r="-96497" b="-1215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5527" marR="15527" marT="0" marB="0" anchor="ctr">
                        <a:blipFill rotWithShape="1">
                          <a:blip r:embed="rId5"/>
                          <a:stretch>
                            <a:fillRect l="-116697" t="-286275" b="-121569"/>
                          </a:stretch>
                        </a:blipFill>
                      </a:tcPr>
                    </a:tc>
                  </a:tr>
                  <a:tr h="31053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  <a:latin typeface="Arial" pitchFamily="34" charset="0"/>
                              <a:cs typeface="Arial" pitchFamily="34" charset="0"/>
                            </a:rPr>
                            <a:t>4</a:t>
                          </a:r>
                          <a:endParaRPr lang="ru-RU" sz="1400">
                            <a:effectLst/>
                            <a:latin typeface="Arial" pitchFamily="34" charset="0"/>
                            <a:ea typeface="Calibri"/>
                            <a:cs typeface="Arial" pitchFamily="34" charset="0"/>
                          </a:endParaRPr>
                        </a:p>
                      </a:txBody>
                      <a:tcPr marL="15527" marR="15527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5527" marR="15527" marT="0" marB="0" anchor="ctr">
                        <a:blipFill rotWithShape="1">
                          <a:blip r:embed="rId5"/>
                          <a:stretch>
                            <a:fillRect l="-12609" t="-386275" r="-96497" b="-215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5527" marR="15527" marT="0" marB="0" anchor="ctr">
                        <a:blipFill rotWithShape="1">
                          <a:blip r:embed="rId5"/>
                          <a:stretch>
                            <a:fillRect l="-116697" t="-386275" b="-2156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Прямоугольник 4"/>
          <p:cNvSpPr/>
          <p:nvPr/>
        </p:nvSpPr>
        <p:spPr>
          <a:xfrm>
            <a:off x="2638081" y="3022541"/>
            <a:ext cx="3888431" cy="416204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Yodda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saqlang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2000" b="1" dirty="0">
              <a:solidFill>
                <a:srgbClr val="FF0000"/>
              </a:solidFill>
              <a:latin typeface="Arial" pitchFamily="34" charset="0"/>
              <a:ea typeface="Calibri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785355" y="1350011"/>
                <a:ext cx="5522922" cy="384721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7030A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⁡(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)=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ru-RU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19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9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19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1900" b="1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𝝅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19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</m:e>
                        </m:d>
                      </m:e>
                    </m:func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</a:rPr>
                      <m:t>𝒄𝒐𝒔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19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  </m:t>
                    </m:r>
                  </m:oMath>
                </a14:m>
                <a:r>
                  <a:rPr lang="en-US" sz="19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(4)</a:t>
                </a:r>
                <a:endParaRPr lang="ru-RU" sz="19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355" y="1350011"/>
                <a:ext cx="5522922" cy="384721"/>
              </a:xfrm>
              <a:prstGeom prst="rect">
                <a:avLst/>
              </a:prstGeom>
              <a:blipFill rotWithShape="1">
                <a:blip r:embed="rId6"/>
                <a:stretch>
                  <a:fillRect t="-7576" b="-21212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18176</TotalTime>
  <Words>528</Words>
  <Application>Microsoft Office PowerPoint</Application>
  <PresentationFormat>Экран (16:9)</PresentationFormat>
  <Paragraphs>177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1490</cp:revision>
  <dcterms:created xsi:type="dcterms:W3CDTF">2020-04-09T07:32:19Z</dcterms:created>
  <dcterms:modified xsi:type="dcterms:W3CDTF">2021-01-25T12:21:55Z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