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1381" r:id="rId2"/>
    <p:sldId id="1663" r:id="rId3"/>
    <p:sldId id="1664" r:id="rId4"/>
    <p:sldId id="1650" r:id="rId5"/>
    <p:sldId id="1670" r:id="rId6"/>
    <p:sldId id="1672" r:id="rId7"/>
    <p:sldId id="1659" r:id="rId8"/>
    <p:sldId id="1674" r:id="rId9"/>
    <p:sldId id="1649" r:id="rId10"/>
    <p:sldId id="1647" r:id="rId11"/>
    <p:sldId id="1669" r:id="rId12"/>
    <p:sldId id="1673" r:id="rId13"/>
    <p:sldId id="1639" r:id="rId14"/>
  </p:sldIdLst>
  <p:sldSz cx="9144000" cy="5143500" type="screen16x9"/>
  <p:notesSz cx="5765800" cy="3244850"/>
  <p:custDataLst>
    <p:tags r:id="rId16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3" autoAdjust="0"/>
    <p:restoredTop sz="92895" autoAdjust="0"/>
  </p:normalViewPr>
  <p:slideViewPr>
    <p:cSldViewPr>
      <p:cViewPr varScale="1">
        <p:scale>
          <a:sx n="149" d="100"/>
          <a:sy n="149" d="100"/>
        </p:scale>
        <p:origin x="396" y="120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8" d="100"/>
          <a:sy n="158" d="100"/>
        </p:scale>
        <p:origin x="-1176" y="-90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487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3108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88722" y="2225159"/>
            <a:ext cx="5627493" cy="1858759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36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Ikkilangan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burchakning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sinusi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kosinusi</a:t>
            </a:r>
            <a:endParaRPr lang="en-US"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29724" y="2355726"/>
            <a:ext cx="411047" cy="8640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98951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19" y="2427733"/>
            <a:ext cx="2706973" cy="22204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29724" y="3345958"/>
            <a:ext cx="411047" cy="8640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99234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0" y="852003"/>
                <a:ext cx="9144000" cy="4809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spcAft>
                    <a:spcPts val="0"/>
                  </a:spcAft>
                  <a:tabLst>
                    <a:tab pos="1980565" algn="l"/>
                  </a:tabLst>
                </a:pPr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297-mashq. </a:t>
                </a:r>
                <a:r>
                  <a:rPr lang="en-US" sz="2200" dirty="0" err="1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Ifodani</a:t>
                </a:r>
                <a:r>
                  <a:rPr lang="en-US" sz="22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soddalashtiring</a:t>
                </a:r>
                <a:r>
                  <a:rPr lang="en-US" sz="22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1) 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2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;</m:t>
                    </m:r>
                    <m:r>
                      <a:rPr lang="en-US" sz="22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3) </m:t>
                    </m:r>
                    <m:r>
                      <m:rPr>
                        <m:sty m:val="p"/>
                      </m:rPr>
                      <a:rPr lang="en-US" sz="22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cos</m:t>
                    </m:r>
                    <m:r>
                      <a:rPr lang="en-US" sz="22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4</m:t>
                    </m:r>
                    <m:r>
                      <m:rPr>
                        <m:sty m:val="p"/>
                      </m:rPr>
                      <a:rPr lang="en-US" sz="22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α</m:t>
                    </m:r>
                    <m:r>
                      <a:rPr lang="en-US" sz="22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ru-RU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2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ru-RU" sz="2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852003"/>
                <a:ext cx="9144000" cy="480901"/>
              </a:xfrm>
              <a:prstGeom prst="rect">
                <a:avLst/>
              </a:prstGeom>
              <a:blipFill>
                <a:blip r:embed="rId2"/>
                <a:stretch>
                  <a:fillRect t="-5063" b="-291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5406" y="1209813"/>
                <a:ext cx="8850382" cy="7549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spcAft>
                    <a:spcPts val="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1) </m:t>
                      </m:r>
                      <m:r>
                        <a:rPr lang="en-US" sz="20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0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∙2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</m:t>
                      </m:r>
                    </m:oMath>
                  </m:oMathPara>
                </a14:m>
                <a:endParaRPr lang="en-US" sz="2000" b="0" i="0" dirty="0" smtClean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06" y="1209813"/>
                <a:ext cx="8850382" cy="7549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5406" y="2025478"/>
                <a:ext cx="8971090" cy="4180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spcAft>
                    <a:spcPts val="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3)</m:t>
                      </m:r>
                      <m:r>
                        <a:rPr lang="en-US" sz="1800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18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𝐜𝐨𝐬𝟒</m:t>
                      </m:r>
                      <m:r>
                        <a:rPr lang="en-US" sz="18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𝛂</m:t>
                      </m:r>
                      <m:r>
                        <a:rPr lang="en-US" sz="18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18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𝒄𝒐𝒔</m:t>
                      </m:r>
                      <m:d>
                        <m:dPr>
                          <m:ctrlPr>
                            <a:rPr lang="en-US" sz="1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𝜶</m:t>
                          </m:r>
                        </m:e>
                      </m:d>
                      <m:r>
                        <a:rPr lang="en-US" sz="18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18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𝟐</m:t>
                      </m:r>
                      <m:r>
                        <a:rPr lang="en-US" sz="18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18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1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𝒔𝒊𝒏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18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𝟐</m:t>
                      </m:r>
                      <m:r>
                        <a:rPr lang="en-US" sz="18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1800" b="1" i="1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𝟐</m:t>
                      </m:r>
                      <m:r>
                        <a:rPr lang="en-US" sz="1800" b="1" i="1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</m:oMath>
                  </m:oMathPara>
                </a14:m>
                <a:endParaRPr lang="ru-RU" sz="1800" b="1" dirty="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06" y="2025478"/>
                <a:ext cx="8971090" cy="418063"/>
              </a:xfrm>
              <a:prstGeom prst="rect">
                <a:avLst/>
              </a:prstGeom>
              <a:blipFill>
                <a:blip r:embed="rId4"/>
                <a:stretch>
                  <a:fillRect b="-72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01410" y="2499747"/>
                <a:ext cx="8712968" cy="6930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298-mashq.  </a:t>
                </a:r>
                <a:r>
                  <a:rPr lang="en-US" sz="23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Ifodani</a:t>
                </a:r>
                <a:r>
                  <a:rPr lang="en-US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soddalashtiring</a:t>
                </a:r>
                <a:r>
                  <a:rPr lang="en-US" sz="23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300" i="1">
                        <a:latin typeface="Cambria Math"/>
                      </a:rPr>
                      <m:t>1) </m:t>
                    </m:r>
                    <m:f>
                      <m:f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300" i="1">
                            <a:latin typeface="Cambria Math"/>
                          </a:rPr>
                          <m:t>𝑐𝑜𝑠</m:t>
                        </m:r>
                        <m:r>
                          <a:rPr lang="en-US" sz="2300" i="1">
                            <a:latin typeface="Cambria Math"/>
                          </a:rPr>
                          <m:t>2</m:t>
                        </m:r>
                        <m:r>
                          <a:rPr lang="en-US" sz="2300" i="1">
                            <a:latin typeface="Cambria Math"/>
                          </a:rPr>
                          <m:t>𝛼</m:t>
                        </m:r>
                        <m:r>
                          <a:rPr lang="en-US" sz="2300" i="1">
                            <a:latin typeface="Cambria Math"/>
                          </a:rPr>
                          <m:t>+1</m:t>
                        </m:r>
                      </m:num>
                      <m:den>
                        <m:r>
                          <a:rPr lang="en-US" sz="2300" i="1">
                            <a:latin typeface="Cambria Math"/>
                          </a:rPr>
                          <m:t>2</m:t>
                        </m:r>
                        <m:r>
                          <a:rPr lang="en-US" sz="2300" i="1">
                            <a:latin typeface="Cambria Math"/>
                          </a:rPr>
                          <m:t>𝑐𝑜𝑠</m:t>
                        </m:r>
                        <m:r>
                          <a:rPr lang="en-US" sz="2300" i="1">
                            <a:latin typeface="Cambria Math"/>
                          </a:rPr>
                          <m:t>𝛼</m:t>
                        </m:r>
                      </m:den>
                    </m:f>
                  </m:oMath>
                </a14:m>
                <a:r>
                  <a:rPr lang="en-US" sz="23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r>
                      <a:rPr lang="en-US" sz="2300" i="1">
                        <a:latin typeface="Cambria Math"/>
                      </a:rPr>
                      <m:t>3) </m:t>
                    </m:r>
                    <m:f>
                      <m:f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3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>
                                <a:latin typeface="Cambria Math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3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300" i="1">
                            <a:latin typeface="Cambria Math"/>
                          </a:rPr>
                          <m:t>𝛼</m:t>
                        </m:r>
                      </m:num>
                      <m:den>
                        <m:sSup>
                          <m:sSupPr>
                            <m:ctrlPr>
                              <a:rPr lang="ru-RU" sz="23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RU" sz="23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300" i="1">
                                    <a:latin typeface="Cambria Math"/>
                                  </a:rPr>
                                  <m:t>𝑠𝑖𝑛</m:t>
                                </m:r>
                                <m:r>
                                  <a:rPr lang="en-US" sz="2300" i="1">
                                    <a:latin typeface="Cambria Math"/>
                                  </a:rPr>
                                  <m:t>𝛼</m:t>
                                </m:r>
                                <m:r>
                                  <a:rPr lang="en-US" sz="2300" i="1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300" i="1">
                                    <a:latin typeface="Cambria Math"/>
                                  </a:rPr>
                                  <m:t>𝑐𝑜𝑠</m:t>
                                </m:r>
                                <m:r>
                                  <a:rPr lang="en-US" sz="2300" i="1">
                                    <a:latin typeface="Cambria Math"/>
                                  </a:rPr>
                                  <m:t>𝛼</m:t>
                                </m:r>
                              </m:e>
                            </m:d>
                          </m:e>
                          <m:sup>
                            <m:r>
                              <a:rPr lang="en-US" sz="23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300" i="1"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r>
                  <a:rPr lang="en-US" sz="23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ru-RU" sz="23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10" y="2499747"/>
                <a:ext cx="8712968" cy="693010"/>
              </a:xfrm>
              <a:prstGeom prst="rect">
                <a:avLst/>
              </a:prstGeom>
              <a:blipFill>
                <a:blip r:embed="rId5"/>
                <a:stretch>
                  <a:fillRect l="-1120" b="-8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2008" y="3219822"/>
                <a:ext cx="9036496" cy="7100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ru-RU" sz="2000" i="0">
                          <a:latin typeface="Cambria Math" panose="02040503050406030204" pitchFamily="18" charset="0"/>
                        </a:rPr>
                        <m:t>) 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ru-RU" sz="2000" b="1" i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ru-RU" sz="20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𝜶</m:t>
                          </m:r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ru-RU" sz="20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00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000" b="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ru-RU" sz="2000" b="0" i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20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ru-RU" sz="2000" b="0" i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0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000" b="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ru-RU" sz="2000" b="0" i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20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20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ru-RU" sz="2000" i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ru-RU" sz="2000" i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ru-RU" sz="2000" i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ru-RU" sz="20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ru-RU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ru-RU" sz="20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ru-RU" sz="20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ru-RU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20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8" y="3219822"/>
                <a:ext cx="9036496" cy="7100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0" y="3909148"/>
                <a:ext cx="9252520" cy="11439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70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ru-RU" sz="1700" i="0">
                          <a:latin typeface="Cambria Math" panose="02040503050406030204" pitchFamily="18" charset="0"/>
                        </a:rPr>
                        <m:t>) </m:t>
                      </m:r>
                      <m:f>
                        <m:fPr>
                          <m:ctrlPr>
                            <a:rPr lang="ru-RU" sz="17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17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17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ru-RU" sz="17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17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17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17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𝑠𝑖𝑛</m:t>
                                  </m:r>
                                  <m:r>
                                    <a:rPr lang="ru-RU" sz="17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  <m:r>
                                    <a:rPr lang="ru-RU" sz="1700" i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ru-RU" sz="17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𝑐𝑜𝑠</m:t>
                                  </m:r>
                                  <m:r>
                                    <a:rPr lang="ru-RU" sz="17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</m:d>
                            </m:e>
                            <m:sup>
                              <m:r>
                                <a:rPr lang="ru-RU" sz="1700" i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1700" i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ru-RU" sz="17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7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17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17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ru-RU" sz="17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17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17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ru-RU" sz="1700" i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17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ru-RU" sz="1700" i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ru-RU" sz="17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ru-RU" sz="17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ru-RU" sz="17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ru-RU" sz="17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ru-RU" sz="1700" i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17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17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ru-RU" sz="1700" i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17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ru-RU" sz="1700" i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ru-RU" sz="17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7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17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17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ru-RU" sz="17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ru-RU" sz="1700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ru-RU" sz="17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7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ru-RU" sz="1700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ru-RU" sz="17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7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ru-RU" sz="1700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17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17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7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7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17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ru-RU" sz="17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𝒕𝒈</m:t>
                      </m:r>
                      <m:r>
                        <a:rPr lang="ru-RU" sz="17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17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909148"/>
                <a:ext cx="9252520" cy="11439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31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3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9068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-11266" y="748891"/>
                <a:ext cx="9036493" cy="9992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299-mashq.  </a:t>
                </a:r>
                <a:r>
                  <a:rPr lang="en-US" sz="2300" dirty="0" err="1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Ayniyatni</a:t>
                </a:r>
                <a:r>
                  <a:rPr lang="en-US" sz="23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isbotlang</a:t>
                </a:r>
                <a:r>
                  <a:rPr lang="en-US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  <a:endParaRPr lang="ru-RU" sz="23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27051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1) 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ru-RU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𝑠𝑖𝑛</m:t>
                            </m:r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𝑐𝑜𝑠</m:t>
                            </m:r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d>
                      </m:e>
                      <m:sup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−1</m:t>
                    </m:r>
                  </m:oMath>
                </a14:m>
                <a:r>
                  <a:rPr lang="en-US" sz="2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3)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ru-RU" sz="2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266" y="748891"/>
                <a:ext cx="9036493" cy="999248"/>
              </a:xfrm>
              <a:prstGeom prst="rect">
                <a:avLst/>
              </a:prstGeom>
              <a:blipFill>
                <a:blip r:embed="rId2"/>
                <a:stretch>
                  <a:fillRect t="-2439" b="-73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3519" y="2322020"/>
                <a:ext cx="5015314" cy="6187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1) </m:t>
                      </m:r>
                      <m:r>
                        <a:rPr lang="en-US" sz="22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2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2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2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2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𝒔𝒊𝒏</m:t>
                              </m:r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𝜶</m:t>
                              </m:r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𝒄𝒐𝒔</m:t>
                              </m:r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𝜶</m:t>
                              </m:r>
                            </m:e>
                          </m:d>
                        </m:e>
                        <m:sup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−1</m:t>
                      </m:r>
                    </m:oMath>
                  </m:oMathPara>
                </a14:m>
                <a:endParaRPr lang="ru-RU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19" y="2322020"/>
                <a:ext cx="5015314" cy="6187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09728" y="3584592"/>
                <a:ext cx="4608790" cy="5075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en-US" sz="23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3) </m:t>
                    </m:r>
                    <m:sSup>
                      <m:sSupPr>
                        <m:ctrlPr>
                          <a:rPr lang="ru-RU" sz="23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3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𝒄𝒐𝒔</m:t>
                        </m:r>
                      </m:e>
                      <m:sup>
                        <m:r>
                          <a:rPr lang="en-US" sz="23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sup>
                    </m:sSup>
                    <m:r>
                      <a:rPr lang="en-US" sz="23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𝜶</m:t>
                    </m:r>
                    <m:r>
                      <a:rPr lang="en-US" sz="23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ru-RU" sz="23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3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𝒔𝒊𝒏</m:t>
                        </m:r>
                      </m:e>
                      <m:sup>
                        <m:r>
                          <a:rPr lang="en-US" sz="23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sup>
                    </m:sSup>
                    <m:r>
                      <a:rPr lang="en-US" sz="23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𝜶</m:t>
                    </m:r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sz="2300" i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ru-RU" sz="23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728" y="3584592"/>
                <a:ext cx="4608790" cy="507575"/>
              </a:xfrm>
              <a:prstGeom prst="rect">
                <a:avLst/>
              </a:prstGeom>
              <a:blipFill>
                <a:blip r:embed="rId4"/>
                <a:stretch>
                  <a:fillRect b="-12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-15897" y="2915185"/>
                <a:ext cx="5585282" cy="4905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ru-RU" sz="2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𝒔𝒊𝒏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  <m:r>
                      <a:rPr lang="en-US" sz="22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𝜶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200" b="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200" b="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200" b="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200" b="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200" b="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𝒄𝒐𝒔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  <m:r>
                      <a:rPr lang="en-US" sz="22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𝜶</m:t>
                    </m:r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−1</m:t>
                    </m:r>
                  </m:oMath>
                </a14:m>
                <a:r>
                  <a:rPr lang="en-US" sz="22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ru-RU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897" y="2915185"/>
                <a:ext cx="5585282" cy="4905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436096" y="2316401"/>
                <a:ext cx="3418090" cy="4816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=2</m:t>
                    </m:r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sz="2200" i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ru-RU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2316401"/>
                <a:ext cx="3418090" cy="4816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930002" y="2795774"/>
                <a:ext cx="2563567" cy="6099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𝒔𝒊𝒏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𝟐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𝒔𝒊𝒏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𝟐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0002" y="2795774"/>
                <a:ext cx="2563567" cy="60991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-36542" y="4049517"/>
                <a:ext cx="5669508" cy="6276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3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(</m:t>
                          </m:r>
                          <m:sSup>
                            <m:sSupPr>
                              <m:ctrlPr>
                                <a:rPr lang="ru-RU" sz="23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300" b="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sz="2300" b="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300" b="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3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3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23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300" b="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300" b="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3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3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)(</m:t>
                          </m:r>
                          <m:r>
                            <a:rPr lang="en-US" sz="23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3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300" b="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b="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3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3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300" b="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b="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)=</m:t>
                      </m:r>
                      <m:r>
                        <a:rPr lang="en-US" sz="23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3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3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</m:oMath>
                  </m:oMathPara>
                </a14:m>
                <a:endParaRPr lang="ru-RU" sz="23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42" y="4049517"/>
                <a:ext cx="5669508" cy="62760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064787" y="3445536"/>
                <a:ext cx="3960440" cy="6276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3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1∙(</m:t>
                          </m:r>
                          <m:r>
                            <a:rPr lang="en-US" sz="23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3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3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3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3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3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)=</m:t>
                      </m:r>
                      <m:r>
                        <a:rPr lang="en-US" sz="23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3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3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</m:oMath>
                  </m:oMathPara>
                </a14:m>
                <a:endParaRPr lang="ru-RU" sz="23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4787" y="3445536"/>
                <a:ext cx="3960440" cy="62760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6125505" y="3985858"/>
                <a:ext cx="2510451" cy="6276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𝒄𝒐𝒔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𝟐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𝒄𝒐𝒔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𝟐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</m:oMath>
                  </m:oMathPara>
                </a14:m>
                <a:endParaRPr lang="ru-RU" sz="2300" b="1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5505" y="3985858"/>
                <a:ext cx="2510451" cy="62760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ямоугольник 23"/>
          <p:cNvSpPr/>
          <p:nvPr/>
        </p:nvSpPr>
        <p:spPr>
          <a:xfrm>
            <a:off x="3419872" y="1794605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09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2" grpId="0"/>
      <p:bldP spid="13" grpId="0"/>
      <p:bldP spid="14" grpId="0"/>
      <p:bldP spid="20" grpId="0"/>
      <p:bldP spid="21" grpId="0"/>
      <p:bldP spid="23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9068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-39866" y="767073"/>
                <a:ext cx="8856984" cy="6670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300-mashq. </a:t>
                </a:r>
                <a:r>
                  <a:rPr lang="en-US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Agar </a:t>
                </a:r>
                <a14:m>
                  <m:oMath xmlns:m="http://schemas.openxmlformats.org/officeDocument/2006/math"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3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:r>
                  <a:rPr lang="en-US" sz="23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bo‘lsa</a:t>
                </a:r>
                <a:r>
                  <a:rPr lang="en-US" sz="23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sz="23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ni</a:t>
                </a:r>
                <a:r>
                  <a:rPr lang="en-US" sz="23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hisoblang</a:t>
                </a:r>
                <a:r>
                  <a:rPr lang="en-US" sz="23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endParaRPr lang="ru-RU" sz="23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9866" y="767073"/>
                <a:ext cx="8856984" cy="667042"/>
              </a:xfrm>
              <a:prstGeom prst="rect">
                <a:avLst/>
              </a:prstGeom>
              <a:blipFill>
                <a:blip r:embed="rId2"/>
                <a:stretch>
                  <a:fillRect b="-91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93356" y="1764999"/>
                <a:ext cx="4087865" cy="12155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3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3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3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𝒔𝒊𝒏</m:t>
                              </m:r>
                              <m:r>
                                <a:rPr lang="en-US" sz="23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𝜶</m:t>
                              </m:r>
                              <m:r>
                                <a:rPr lang="en-US" sz="23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3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𝒄𝒐𝒔</m:t>
                              </m:r>
                              <m:r>
                                <a:rPr lang="en-US" sz="23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𝜶</m:t>
                              </m:r>
                            </m:e>
                          </m:d>
                        </m:e>
                        <m:sup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3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3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3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3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3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3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3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3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356" y="1764999"/>
                <a:ext cx="4087865" cy="12155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25571" y="2838108"/>
                <a:ext cx="4850485" cy="9825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3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𝒔𝒊𝒏</m:t>
                          </m:r>
                        </m:e>
                        <m:sup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300" b="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300" b="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300" b="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b="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300" b="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3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23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3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3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sz="23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571" y="2838108"/>
                <a:ext cx="4850485" cy="98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-11266" y="3748460"/>
                <a:ext cx="4392488" cy="9825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𝟏</m:t>
                      </m:r>
                      <m:r>
                        <a:rPr lang="en-US" sz="23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+2</m:t>
                      </m:r>
                      <m:r>
                        <a:rPr lang="en-US" sz="23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3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3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3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3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sz="23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266" y="3748460"/>
                <a:ext cx="4392488" cy="9825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3707904" y="3748460"/>
                <a:ext cx="3024336" cy="9825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𝒔𝒊𝒏</m:t>
                      </m:r>
                      <m:r>
                        <a:rPr lang="en-US" sz="23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𝟐</m:t>
                      </m:r>
                      <m:r>
                        <a:rPr lang="en-US" sz="23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23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=−</m:t>
                      </m:r>
                      <m:f>
                        <m:fPr>
                          <m:ctrlPr>
                            <a:rPr lang="ru-RU" sz="23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3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3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23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3748460"/>
                <a:ext cx="3024336" cy="9825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ямоугольник 24"/>
          <p:cNvSpPr/>
          <p:nvPr/>
        </p:nvSpPr>
        <p:spPr>
          <a:xfrm>
            <a:off x="3461707" y="1556699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42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8" grpId="0"/>
      <p:bldP spid="19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7" y="2427734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73536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600" b="1" kern="0" dirty="0" err="1"/>
              <a:t>Mustaqil</a:t>
            </a:r>
            <a:r>
              <a:rPr lang="en-US" sz="3600" b="1" kern="0" dirty="0"/>
              <a:t> </a:t>
            </a:r>
            <a:r>
              <a:rPr lang="en-US" sz="3600" b="1" kern="0" dirty="0" err="1"/>
              <a:t>yechish</a:t>
            </a:r>
            <a:r>
              <a:rPr lang="en-US" sz="3600" b="1" kern="0" dirty="0"/>
              <a:t> </a:t>
            </a:r>
            <a:r>
              <a:rPr lang="en-US" sz="3600" b="1" kern="0" dirty="0" err="1"/>
              <a:t>uchun</a:t>
            </a:r>
            <a:r>
              <a:rPr lang="en-US" sz="3600" b="1" kern="0" dirty="0"/>
              <a:t> </a:t>
            </a:r>
            <a:r>
              <a:rPr lang="en-US" sz="3600" b="1" kern="0" dirty="0" err="1"/>
              <a:t>topshiriqlar</a:t>
            </a:r>
            <a:endParaRPr lang="ru-RU" sz="3600" b="1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9108" y="987574"/>
            <a:ext cx="85689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129-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sahifasidagi 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299-300-301-302-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mashqning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tartibdagi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misollarini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92709" y="1322814"/>
                <a:ext cx="891945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2)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9" y="1322814"/>
                <a:ext cx="8919454" cy="461665"/>
              </a:xfrm>
              <a:prstGeom prst="rect">
                <a:avLst/>
              </a:prstGeom>
              <a:blipFill>
                <a:blip r:embed="rId2"/>
                <a:stretch>
                  <a:fillRect l="-137" b="-19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92709" y="843558"/>
            <a:ext cx="51331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283-mashq.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Ifodani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soddalashtiring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35896" y="1667869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84364" y="2127568"/>
                <a:ext cx="891945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2) </m:t>
                    </m:r>
                    <m:r>
                      <a:rPr lang="en-US" sz="24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sz="24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4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24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sz="24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sz="24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4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24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sz="24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ru-RU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sz="240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𝛽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</m:d>
                      </m:e>
                    </m:func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64" y="2127568"/>
                <a:ext cx="8919454" cy="461665"/>
              </a:xfrm>
              <a:prstGeom prst="rect">
                <a:avLst/>
              </a:prstGeom>
              <a:blipFill>
                <a:blip r:embed="rId3"/>
                <a:stretch>
                  <a:fillRect l="-205" b="-210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92709" y="2753402"/>
            <a:ext cx="67393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285-mashq.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Qo‘shish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formulalari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hisoblang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56844" y="3289166"/>
                <a:ext cx="4207481" cy="4462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300" i="1" smtClean="0">
                          <a:latin typeface="Cambria Math" panose="020405030504060302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73</m:t>
                          </m:r>
                        </m:e>
                        <m:sup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ru-RU" sz="2300" i="1" smtClean="0">
                          <a:latin typeface="Cambria Math" panose="02040503050406030204" pitchFamily="18" charset="0"/>
                        </a:rPr>
                        <m:t>𝑐𝑜𝑠</m:t>
                      </m:r>
                      <m:sSup>
                        <m:sSup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13</m:t>
                          </m:r>
                        </m:e>
                        <m:sup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ru-RU" sz="2300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2300" i="1">
                          <a:latin typeface="Cambria Math" panose="02040503050406030204" pitchFamily="18" charset="0"/>
                        </a:rPr>
                        <m:t>𝑐𝑜𝑠</m:t>
                      </m:r>
                      <m:sSup>
                        <m:sSup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73</m:t>
                          </m:r>
                        </m:e>
                        <m:sup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ru-RU" sz="2300" i="1">
                          <a:latin typeface="Cambria Math" panose="020405030504060302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13</m:t>
                          </m:r>
                        </m:e>
                        <m:sup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3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44" y="3289166"/>
                <a:ext cx="4207481" cy="44627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0" y="4073929"/>
                <a:ext cx="8927798" cy="8669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400" i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73</m:t>
                          </m:r>
                        </m:e>
                        <m:sup>
                          <m:r>
                            <a:rPr lang="ru-RU" sz="2400" i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ru-RU" sz="24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400" i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13</m:t>
                          </m:r>
                        </m:e>
                        <m:sup>
                          <m:r>
                            <a:rPr lang="ru-RU" sz="2400" i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ru-RU" sz="2400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24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400" i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73</m:t>
                          </m:r>
                        </m:e>
                        <m:sup>
                          <m:r>
                            <a:rPr lang="ru-RU" sz="2400" i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ru-RU" sz="24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400" i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13</m:t>
                          </m:r>
                        </m:e>
                        <m:sup>
                          <m:r>
                            <a:rPr lang="ru-RU" sz="2400" i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ru-RU" sz="2400" i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ru-RU" sz="2400" i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24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2400" i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73</m:t>
                                  </m:r>
                                </m:e>
                                <m:sup>
                                  <m:r>
                                    <a:rPr lang="ru-RU" sz="2400" i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ru-RU" sz="240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2400" i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13</m:t>
                                  </m:r>
                                </m:e>
                                <m:sup>
                                  <m:r>
                                    <a:rPr lang="ru-RU" sz="2400" i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ru-RU" sz="2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400" i="1">
                          <a:latin typeface="Cambria Math" panose="020405030504060302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60</m:t>
                          </m:r>
                        </m:e>
                        <m:sup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ru-RU" sz="2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073929"/>
                <a:ext cx="8927798" cy="86696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3692740" y="3779346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1032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3" grpId="0"/>
      <p:bldP spid="3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2709" y="843558"/>
            <a:ext cx="707757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286-mashq.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Qo‘shish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formulalari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hisoblang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92708" y="1274445"/>
                <a:ext cx="8943787" cy="6872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𝑠𝑖𝑛</m:t>
                    </m:r>
                    <m:d>
                      <m:d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ru-RU" sz="2400" i="1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2400" i="1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400" i="1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2400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1800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8" y="1274445"/>
                <a:ext cx="8943787" cy="687239"/>
              </a:xfrm>
              <a:prstGeom prst="rect">
                <a:avLst/>
              </a:prstGeom>
              <a:blipFill>
                <a:blip r:embed="rId3"/>
                <a:stretch>
                  <a:fillRect b="-53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3852989" y="2025834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92708" y="2478735"/>
                <a:ext cx="5976664" cy="10926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200" i="1" smtClean="0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ru-RU" sz="220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ru-RU" sz="2200" i="0">
                          <a:latin typeface="Cambria Math" panose="02040503050406030204" pitchFamily="18" charset="0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ru-RU" sz="2200" i="0">
                              <a:latin typeface="Cambria Math" panose="020405030504060302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2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ru-RU" sz="22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rad>
                      <m:r>
                        <a:rPr lang="ru-RU" sz="2200" i="0">
                          <a:latin typeface="Cambria Math" panose="02040503050406030204" pitchFamily="18" charset="0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ru-RU" sz="2200" i="0"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2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ru-RU" sz="2200" i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den>
                          </m:f>
                        </m:e>
                      </m:rad>
                      <m:r>
                        <a:rPr lang="ru-RU" sz="2200" i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2200" i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</m:rad>
                        </m:num>
                        <m:den>
                          <m:r>
                            <a:rPr lang="ru-RU" sz="2200" i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8" y="2478735"/>
                <a:ext cx="5976664" cy="10926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-50304" y="3677992"/>
                <a:ext cx="9068861" cy="8209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i="1">
                          <a:latin typeface="Cambria Math" panose="02040503050406030204" pitchFamily="18" charset="0"/>
                        </a:rPr>
                        <m:t>𝑠𝑖𝑛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00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0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ru-RU" sz="2000" i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ru-RU" sz="20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0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𝑠𝑖𝑛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ru-RU" sz="2000" i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ru-RU" sz="2000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ru-RU" sz="20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ru-RU" sz="2000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20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ru-RU" sz="2000" i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ru-RU" sz="2000" i="1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ru-RU" sz="20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ru-RU" sz="20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0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2000" i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ru-RU" sz="2000" i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ru-RU" sz="2000" i="0">
                          <a:latin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ru-RU" sz="2000" i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ru-RU" sz="20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ru-RU" sz="2000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20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0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2000" i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ru-RU" sz="2000" i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ru-RU" sz="2000" i="0">
                          <a:latin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ru-RU" sz="20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00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200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</m:e>
                          </m:rad>
                          <m:r>
                            <a:rPr lang="ru-RU" sz="200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num>
                        <m:den>
                          <m:r>
                            <a:rPr lang="ru-RU" sz="200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0304" y="3677992"/>
                <a:ext cx="9068861" cy="8209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76534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95536" y="147805"/>
            <a:ext cx="7992888" cy="43423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Ikkilangan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burchakning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sinusi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kosinusi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51522" y="894140"/>
                <a:ext cx="8640960" cy="6099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2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𝒔𝒊𝒏</m:t>
                          </m:r>
                        </m:fName>
                        <m:e>
                          <m:d>
                            <m:dPr>
                              <m:ctrlPr>
                                <a:rPr lang="ru-RU" sz="22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𝜶</m:t>
                              </m:r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𝜷</m:t>
                              </m:r>
                            </m:e>
                          </m:d>
                        </m:e>
                      </m:func>
                      <m:r>
                        <a:rPr lang="en-US" sz="22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𝒔𝒊𝒏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𝒄𝒐𝒔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𝜷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𝒄𝒐𝒔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𝒔𝒊𝒏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𝜷</m:t>
                      </m:r>
                    </m:oMath>
                  </m:oMathPara>
                </a14:m>
                <a:endParaRPr lang="ru-RU" sz="2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2" y="894140"/>
                <a:ext cx="8640960" cy="6099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356" y="1396450"/>
                <a:ext cx="9036492" cy="6099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ru-RU" sz="2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  <m:r>
                                <a:rPr lang="en-US" sz="2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</m:e>
                          </m:d>
                        </m:e>
                      </m:func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=2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</m:oMath>
                  </m:oMathPara>
                </a14:m>
                <a:endParaRPr lang="ru-RU" sz="2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6" y="1396450"/>
                <a:ext cx="9036492" cy="6099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23528" y="1933946"/>
                <a:ext cx="8640960" cy="4580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ru-RU" sz="2200" b="1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en-US" sz="2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𝒔𝒊𝒏</m:t>
                        </m:r>
                      </m:fName>
                      <m:e>
                        <m:r>
                          <a:rPr lang="en-US" sz="2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sz="2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𝜶</m:t>
                        </m:r>
                      </m:e>
                    </m:func>
                    <m:r>
                      <a:rPr lang="en-US" sz="22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2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𝟐</m:t>
                    </m:r>
                    <m:r>
                      <a:rPr lang="en-US" sz="22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𝒔𝒊𝒏</m:t>
                    </m:r>
                    <m:r>
                      <a:rPr lang="en-US" sz="22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𝜶</m:t>
                    </m:r>
                    <m:r>
                      <a:rPr lang="en-US" sz="22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𝒄𝒐𝒔</m:t>
                    </m:r>
                    <m:r>
                      <a:rPr lang="en-US" sz="22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𝜶</m:t>
                    </m:r>
                    <m:r>
                      <a:rPr lang="en-US" sz="22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</m:t>
                    </m:r>
                  </m:oMath>
                </a14:m>
                <a:r>
                  <a:rPr lang="en-US" sz="2200" b="1" dirty="0">
                    <a:solidFill>
                      <a:srgbClr val="00B05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(1)</a:t>
                </a:r>
                <a:endParaRPr lang="ru-RU" sz="2200" b="1" dirty="0">
                  <a:solidFill>
                    <a:srgbClr val="00B05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933946"/>
                <a:ext cx="8640960" cy="458011"/>
              </a:xfrm>
              <a:prstGeom prst="rect">
                <a:avLst/>
              </a:prstGeom>
              <a:blipFill>
                <a:blip r:embed="rId4"/>
                <a:stretch>
                  <a:fillRect t="-5333" b="-25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89759" y="2283718"/>
                <a:ext cx="8964485" cy="6749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1-misol. 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Agar  </a:t>
                </a: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200" i="1" smtClean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200" i="1" smtClean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=−0,6</m:t>
                    </m:r>
                  </m:oMath>
                </a14:m>
                <a:r>
                  <a:rPr lang="en-US" sz="2200" dirty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:r>
                  <a:rPr lang="en-US" sz="22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va</a:t>
                </a:r>
                <a:r>
                  <a:rPr lang="en-US" sz="2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𝛼𝜖</m:t>
                    </m:r>
                    <m:d>
                      <m:dPr>
                        <m:ctrlPr>
                          <a:rPr lang="ru-RU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ru-RU" sz="2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sz="2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bo‘lsa</a:t>
                </a:r>
                <a:r>
                  <a:rPr lang="en-US" sz="2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sz="2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ni</a:t>
                </a:r>
                <a:r>
                  <a:rPr lang="en-US" sz="2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hisoblang</a:t>
                </a:r>
                <a:r>
                  <a:rPr lang="en-US" sz="2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ru-RU" sz="2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59" y="2283718"/>
                <a:ext cx="8964485" cy="674993"/>
              </a:xfrm>
              <a:prstGeom prst="rect">
                <a:avLst/>
              </a:prstGeom>
              <a:blipFill>
                <a:blip r:embed="rId5"/>
                <a:stretch>
                  <a:fillRect l="-1088" b="-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112363" y="2953112"/>
                <a:ext cx="3011145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𝒔𝒊𝒏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𝟐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ru-RU" sz="23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3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ru-RU" sz="23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𝒔𝒊𝒏</m:t>
                      </m:r>
                      <m:r>
                        <a:rPr lang="ru-RU" sz="23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ru-RU" sz="23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ru-RU" sz="23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ru-RU" sz="23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23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2363" y="2953112"/>
                <a:ext cx="3011145" cy="4462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0" y="3385002"/>
                <a:ext cx="8964485" cy="7498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3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ru-RU" sz="23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ru-RU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ru-RU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rad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ru-RU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1−0,36</m:t>
                          </m:r>
                        </m:e>
                      </m:rad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ru-RU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0,64</m:t>
                          </m:r>
                        </m:e>
                      </m:rad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𝟎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𝟖</m:t>
                      </m:r>
                    </m:oMath>
                  </m:oMathPara>
                </a14:m>
                <a:endParaRPr lang="ru-RU" sz="2300" b="1" dirty="0">
                  <a:solidFill>
                    <a:srgbClr val="00B05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385002"/>
                <a:ext cx="8964485" cy="74982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-90263" y="4134823"/>
                <a:ext cx="8964485" cy="4462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3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=2</m:t>
                      </m:r>
                      <m:r>
                        <a:rPr lang="en-US" sz="2300" i="1" smtClean="0">
                          <a:solidFill>
                            <a:srgbClr val="0070C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300" i="1" smtClean="0">
                          <a:solidFill>
                            <a:srgbClr val="0070C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300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=2∙</m:t>
                      </m:r>
                      <m:d>
                        <m:dPr>
                          <m:ctrlPr>
                            <a:rPr lang="ru-RU" sz="2300" b="1" i="1" smtClean="0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𝟎</m:t>
                          </m:r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𝟔</m:t>
                          </m:r>
                        </m:e>
                      </m:d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∙</m:t>
                      </m:r>
                      <m:d>
                        <m:dPr>
                          <m:ctrlPr>
                            <a:rPr lang="ru-RU" sz="2300" b="1" i="1" smtClean="0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300" b="1" i="1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300" b="1" i="1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𝟎</m:t>
                          </m:r>
                          <m:r>
                            <a:rPr lang="en-US" sz="2300" b="1" i="1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300" b="1" i="1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𝟖</m:t>
                          </m:r>
                        </m:e>
                      </m:d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=2∙0,48=0,96</m:t>
                      </m:r>
                    </m:oMath>
                  </m:oMathPara>
                </a14:m>
                <a:endParaRPr lang="ru-RU" sz="23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0263" y="4134823"/>
                <a:ext cx="8964485" cy="4462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3" grpId="0"/>
      <p:bldP spid="6" grpId="0"/>
      <p:bldP spid="7" grpId="0"/>
      <p:bldP spid="14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69579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burchakning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sinusi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kosinusi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0" y="821336"/>
                <a:ext cx="8856984" cy="6276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23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𝒄𝒐𝒔</m:t>
                          </m:r>
                        </m:fName>
                        <m:e>
                          <m:d>
                            <m:dPr>
                              <m:ctrlPr>
                                <a:rPr lang="ru-RU" sz="23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3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𝜶</m:t>
                              </m:r>
                              <m:r>
                                <a:rPr lang="en-US" sz="23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3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𝜷</m:t>
                              </m:r>
                            </m:e>
                          </m:d>
                        </m:e>
                      </m:func>
                      <m:r>
                        <a:rPr lang="en-US" sz="23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𝒄𝒐𝒔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𝒄𝒐𝒔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𝜷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𝒔𝒊𝒏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𝒔𝒊𝒏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𝜷</m:t>
                      </m:r>
                    </m:oMath>
                  </m:oMathPara>
                </a14:m>
                <a:endParaRPr lang="ru-RU" sz="23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821336"/>
                <a:ext cx="8856984" cy="62760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71952" y="1286581"/>
                <a:ext cx="8856984" cy="6276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3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ru-RU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  <m:r>
                                <a:rPr lang="en-US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</m:e>
                          </m:d>
                        </m:e>
                      </m:func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</m:oMath>
                  </m:oMathPara>
                </a14:m>
                <a:endParaRPr lang="ru-RU" sz="23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952" y="1286581"/>
                <a:ext cx="8856984" cy="62760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24679" y="1805991"/>
                <a:ext cx="8856984" cy="4798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ru-RU" sz="23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en-US" sz="23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𝒄𝒐𝒔</m:t>
                        </m:r>
                      </m:fName>
                      <m:e>
                        <m:r>
                          <a:rPr lang="en-US" sz="23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sz="23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𝜶</m:t>
                        </m:r>
                      </m:e>
                    </m:func>
                    <m:r>
                      <a:rPr lang="en-US" sz="2300" b="1" i="1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ru-RU" sz="23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3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𝒄𝒐𝒔</m:t>
                        </m:r>
                      </m:e>
                      <m:sup>
                        <m:r>
                          <a:rPr lang="en-US" sz="23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  <m:r>
                      <a:rPr lang="en-US" sz="2300" b="1" i="1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𝜶</m:t>
                    </m:r>
                    <m:r>
                      <a:rPr lang="en-US" sz="2300" b="1" i="1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ru-RU" sz="23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3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𝒔𝒊𝒏</m:t>
                        </m:r>
                      </m:e>
                      <m:sup>
                        <m:r>
                          <a:rPr lang="en-US" sz="23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  <m:r>
                      <a:rPr lang="en-US" sz="2300" b="1" i="1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𝜶</m:t>
                    </m:r>
                  </m:oMath>
                </a14:m>
                <a:r>
                  <a:rPr lang="en-US" sz="2300" b="1" dirty="0" smtClean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300" b="1" dirty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300" b="1" dirty="0">
                    <a:solidFill>
                      <a:srgbClr val="00B05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(2</a:t>
                </a:r>
                <a:r>
                  <a:rPr lang="en-US" sz="2300" b="1" dirty="0" smtClean="0">
                    <a:solidFill>
                      <a:srgbClr val="00B05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lang="ru-RU" sz="2300" b="1" dirty="0">
                  <a:solidFill>
                    <a:srgbClr val="00B05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679" y="1805991"/>
                <a:ext cx="8856984" cy="479811"/>
              </a:xfrm>
              <a:prstGeom prst="rect">
                <a:avLst/>
              </a:prstGeom>
              <a:blipFill>
                <a:blip r:embed="rId4"/>
                <a:stretch>
                  <a:fillRect t="-3797" b="-25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24679" y="2345848"/>
                <a:ext cx="8856984" cy="5170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en-US" sz="2400" b="1" i="1" dirty="0" smtClean="0">
                    <a:solidFill>
                      <a:srgbClr val="00B05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2-misol</a:t>
                </a:r>
                <a:r>
                  <a:rPr lang="en-US" sz="2400" b="1" i="1" dirty="0">
                    <a:solidFill>
                      <a:srgbClr val="00B05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r>
                  <a:rPr lang="en-US" sz="2300" b="1" i="1" dirty="0">
                    <a:solidFill>
                      <a:srgbClr val="00B05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Agar  </a:t>
                </a:r>
                <a14:m>
                  <m:oMath xmlns:m="http://schemas.openxmlformats.org/officeDocument/2006/math">
                    <m:r>
                      <a:rPr lang="en-US" sz="2300" i="1" smtClean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300" i="1" smtClean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300" i="1" smtClean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=0,3</m:t>
                    </m:r>
                  </m:oMath>
                </a14:m>
                <a:r>
                  <a:rPr lang="en-US" sz="2300" dirty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bo‘lsa</a:t>
                </a:r>
                <a:r>
                  <a:rPr lang="en-US" sz="23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sz="23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ni</a:t>
                </a:r>
                <a:r>
                  <a:rPr lang="en-US" sz="23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hisoblang</a:t>
                </a:r>
                <a:r>
                  <a:rPr lang="en-US" sz="23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ru-RU" sz="23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679" y="2345848"/>
                <a:ext cx="8856984" cy="517065"/>
              </a:xfrm>
              <a:prstGeom prst="rect">
                <a:avLst/>
              </a:prstGeom>
              <a:blipFill>
                <a:blip r:embed="rId5"/>
                <a:stretch>
                  <a:fillRect l="-1032" t="-4706" b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24679" y="2776604"/>
                <a:ext cx="8856984" cy="11526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23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3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d>
                        <m:dPr>
                          <m:ctrlPr>
                            <a:rPr lang="ru-RU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ru-RU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300" i="1" smtClean="0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0,3</m:t>
                          </m:r>
                        </m:e>
                        <m:sup>
                          <m:r>
                            <a:rPr lang="en-US" sz="2300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−1+</m:t>
                      </m:r>
                      <m:sSup>
                        <m:sSupPr>
                          <m:ctrlPr>
                            <a:rPr lang="ru-RU" sz="2300" i="1" smtClean="0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0,3</m:t>
                          </m:r>
                        </m:e>
                        <m:sup>
                          <m:r>
                            <a:rPr lang="en-US" sz="2300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3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300" i="1" smtClean="0">
                          <a:solidFill>
                            <a:srgbClr val="0070C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0,09+0,09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−1=</m:t>
                      </m:r>
                      <m:r>
                        <a:rPr lang="en-US" sz="2300" i="1" smtClean="0">
                          <a:solidFill>
                            <a:srgbClr val="0070C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0,18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−1=−0,82</m:t>
                      </m:r>
                    </m:oMath>
                  </m:oMathPara>
                </a14:m>
                <a:endParaRPr lang="ru-RU" sz="23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679" y="2776604"/>
                <a:ext cx="8856984" cy="11526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43508" y="3816350"/>
                <a:ext cx="8623759" cy="4809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3-misol. </a:t>
                </a:r>
                <a:r>
                  <a:rPr lang="en-US" sz="23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Hisoblang</a:t>
                </a:r>
                <a:r>
                  <a:rPr lang="en-US" sz="23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ru-RU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75</m:t>
                        </m:r>
                      </m:e>
                      <m:sup>
                        <m:r>
                          <a:rPr lang="en-US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ru-RU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ru-RU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75</m:t>
                        </m:r>
                      </m:e>
                      <m:sup>
                        <m:r>
                          <a:rPr lang="en-US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en-US" sz="2300" dirty="0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08" y="3816350"/>
                <a:ext cx="8623759" cy="480901"/>
              </a:xfrm>
              <a:prstGeom prst="rect">
                <a:avLst/>
              </a:prstGeom>
              <a:blipFill>
                <a:blip r:embed="rId7"/>
                <a:stretch>
                  <a:fillRect l="-1132" t="-5063" b="-291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43508" y="4165277"/>
                <a:ext cx="8856984" cy="7398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ru-RU" sz="23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75</m:t>
                        </m:r>
                      </m:e>
                      <m:sup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ru-RU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ru-RU" sz="23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75</m:t>
                        </m:r>
                      </m:e>
                      <m:sup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ru-RU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3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ru-RU" sz="23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3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2∙</m:t>
                            </m:r>
                            <m:sSup>
                              <m:sSupPr>
                                <m:ctrlPr>
                                  <a:rPr lang="ru-RU" sz="230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3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75</m:t>
                                </m:r>
                              </m:e>
                              <m:sup>
                                <m:r>
                                  <a:rPr lang="en-US" sz="23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d>
                      </m:e>
                    </m:func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sSup>
                      <m:sSupPr>
                        <m:ctrlPr>
                          <a:rPr lang="ru-RU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150</m:t>
                        </m:r>
                      </m:e>
                      <m:sup>
                        <m:r>
                          <a:rPr lang="en-US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ru-RU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sz="23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3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ru-RU" sz="23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08" y="4165277"/>
                <a:ext cx="8856984" cy="73981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09063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  <p:bldP spid="12" grpId="0"/>
      <p:bldP spid="13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69579"/>
            <a:ext cx="9144000" cy="59068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61256" y="748892"/>
                <a:ext cx="8784976" cy="6844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4-misol. 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Ifodani</a:t>
                </a:r>
                <a:r>
                  <a:rPr lang="en-US" sz="23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soddalashtiring</a:t>
                </a:r>
                <a:r>
                  <a:rPr lang="en-US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𝑐𝑜𝑠</m:t>
                        </m:r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1−2</m:t>
                        </m:r>
                        <m:sSup>
                          <m:sSupPr>
                            <m:ctrlPr>
                              <a:rPr lang="ru-RU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den>
                    </m:f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3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ru-RU" sz="23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256" y="748892"/>
                <a:ext cx="8784976" cy="684483"/>
              </a:xfrm>
              <a:prstGeom prst="rect">
                <a:avLst/>
              </a:prstGeom>
              <a:blipFill>
                <a:blip r:embed="rId2"/>
                <a:stretch>
                  <a:fillRect l="-1040" b="-89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23629" y="1349711"/>
                <a:ext cx="8821488" cy="13460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230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𝑐𝑜𝑠</m:t>
                        </m:r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sz="2300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−2</m:t>
                        </m:r>
                        <m:sSup>
                          <m:sSupPr>
                            <m:ctrlPr>
                              <a:rPr lang="ru-RU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den>
                    </m:f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𝑐𝑜𝑠</m:t>
                        </m:r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sSup>
                          <m:sSupPr>
                            <m:ctrlPr>
                              <a:rPr lang="ru-RU" sz="2300" i="1" smtClean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300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300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2300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ru-RU" sz="2300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2300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300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−2</m:t>
                        </m:r>
                        <m:sSup>
                          <m:sSupPr>
                            <m:ctrlPr>
                              <a:rPr lang="ru-RU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den>
                    </m:f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𝑐𝑜𝑠</m:t>
                        </m:r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sSup>
                          <m:sSupPr>
                            <m:ctrlPr>
                              <a:rPr lang="ru-RU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den>
                    </m:f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ru-RU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𝑐𝑜𝑠</m:t>
                        </m:r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d>
                          <m:dPr>
                            <m:ctrlPr>
                              <a:rPr lang="ru-RU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23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3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𝑐𝑜𝑠</m:t>
                                </m:r>
                              </m:e>
                              <m:sup>
                                <m:r>
                                  <a:rPr lang="en-US" sz="23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  <m:r>
                              <a:rPr lang="en-US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ru-RU" sz="23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3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𝑠𝑖𝑛</m:t>
                                </m:r>
                              </m:e>
                              <m:sup>
                                <m:r>
                                  <a:rPr lang="en-US" sz="23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d>
                      </m:den>
                    </m:f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3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          =</m:t>
                    </m:r>
                    <m:f>
                      <m:fPr>
                        <m:ctrlPr>
                          <a:rPr lang="ru-RU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300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𝑐𝑜𝑠</m:t>
                        </m:r>
                        <m:r>
                          <a:rPr lang="en-US" sz="2300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300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den>
                    </m:f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300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3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3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2300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𝑡𝑔</m:t>
                    </m:r>
                    <m:r>
                      <a:rPr lang="en-US" sz="2300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300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sz="23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ru-RU" sz="2300" dirty="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629" y="1349711"/>
                <a:ext cx="8821488" cy="134607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61256" y="2704159"/>
                <a:ext cx="8748464" cy="6670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en-US" sz="23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5-misol. </a:t>
                </a:r>
                <a:r>
                  <a:rPr lang="en-US" sz="23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Agar </a:t>
                </a:r>
                <a14:m>
                  <m:oMath xmlns:m="http://schemas.openxmlformats.org/officeDocument/2006/math">
                    <m:r>
                      <a:rPr lang="en-US" sz="2300" i="1" smtClean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𝑡𝑔</m:t>
                    </m:r>
                    <m:r>
                      <a:rPr lang="en-US" sz="2300" i="1" smtClean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300" i="1" smtClean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300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300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300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3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bo‘lsa</a:t>
                </a:r>
                <a:r>
                  <a:rPr lang="en-US" sz="23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𝑡𝑔</m:t>
                    </m:r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sz="23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ni</a:t>
                </a:r>
                <a:r>
                  <a:rPr lang="en-US" sz="23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hisoblang</a:t>
                </a:r>
                <a:r>
                  <a:rPr lang="en-US" sz="23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endParaRPr lang="ru-RU" sz="23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256" y="2704159"/>
                <a:ext cx="8748464" cy="667042"/>
              </a:xfrm>
              <a:prstGeom prst="rect">
                <a:avLst/>
              </a:prstGeom>
              <a:blipFill>
                <a:blip r:embed="rId4"/>
                <a:stretch>
                  <a:fillRect l="-975" b="-73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81893" y="3296604"/>
                <a:ext cx="3721149" cy="9548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860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𝒕𝒈</m:t>
                      </m:r>
                      <m:d>
                        <m:d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𝜷</m:t>
                          </m:r>
                        </m:e>
                      </m:d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𝒕𝒈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𝒕𝒈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𝜷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𝒕𝒈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𝒕𝒈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𝜷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93" y="3296604"/>
                <a:ext cx="3721149" cy="95481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635896" y="3296604"/>
                <a:ext cx="5112568" cy="9475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860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𝒕𝒈</m:t>
                      </m:r>
                      <m:d>
                        <m:dPr>
                          <m:ctrlPr>
                            <a:rPr lang="ru-RU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𝜶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𝑡𝑔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𝑡𝑔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𝑡𝑔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𝑡𝑔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𝒕𝒈</m:t>
                          </m:r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𝜶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𝒕𝒈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𝜶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3296604"/>
                <a:ext cx="5112568" cy="94756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367644" y="3963646"/>
                <a:ext cx="6408712" cy="11862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𝑡𝑔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𝑡𝑔</m:t>
                          </m:r>
                          <m:r>
                            <a:rPr lang="en-US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ru-RU" sz="20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2∙</m:t>
                          </m:r>
                          <m:f>
                            <m:fPr>
                              <m:ctrlPr>
                                <a:rPr lang="ru-RU" sz="20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ru-RU" sz="20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2000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den>
                          </m:f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den>
                          </m:f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7644" y="3963646"/>
                <a:ext cx="6408712" cy="118622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607135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0" y="69579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5496" y="748892"/>
                <a:ext cx="9108504" cy="10796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860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293-mashq.  </a:t>
                </a:r>
                <a:r>
                  <a:rPr lang="en-US" sz="2300" dirty="0" err="1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Hisoblang</a:t>
                </a:r>
                <a:r>
                  <a:rPr lang="en-US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r>
                  <a:rPr lang="en-US" sz="23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marL="22860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1) 2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15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𝑐𝑜𝑠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15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3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       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2300" i="1">
                        <a:latin typeface="Cambria Math"/>
                      </a:rPr>
                      <m:t>3)</m:t>
                    </m:r>
                    <m:sSup>
                      <m:sSupPr>
                        <m:ctrlPr>
                          <a:rPr lang="ru-RU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23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3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𝑐𝑜𝑠</m:t>
                            </m:r>
                            <m:sSup>
                              <m:sSupPr>
                                <m:ctrlPr>
                                  <a:rPr lang="ru-RU" sz="23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3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75</m:t>
                                </m:r>
                              </m:e>
                              <m:sup>
                                <m:r>
                                  <a:rPr lang="en-US" sz="23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p>
                            </m:sSup>
                            <m:r>
                              <a:rPr lang="en-US" sz="23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3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𝑠𝑖𝑛</m:t>
                            </m:r>
                            <m:sSup>
                              <m:sSupPr>
                                <m:ctrlPr>
                                  <a:rPr lang="ru-RU" sz="23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3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75</m:t>
                                </m:r>
                              </m:e>
                              <m:sup>
                                <m:r>
                                  <a:rPr lang="en-US" sz="23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ru-RU" sz="23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748892"/>
                <a:ext cx="9108504" cy="1079655"/>
              </a:xfrm>
              <a:prstGeom prst="rect">
                <a:avLst/>
              </a:prstGeom>
              <a:blipFill>
                <a:blip r:embed="rId2"/>
                <a:stretch>
                  <a:fillRect t="-2260" b="-79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0" y="2364182"/>
                <a:ext cx="9108504" cy="9825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860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1) 2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ru-RU" sz="2300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15</m:t>
                          </m:r>
                        </m:e>
                        <m:sup>
                          <m:r>
                            <a:rPr lang="en-US" sz="23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sSup>
                        <m:sSupPr>
                          <m:ctrlPr>
                            <a:rPr lang="ru-RU" sz="2300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15</m:t>
                          </m:r>
                        </m:e>
                        <m:sup>
                          <m:r>
                            <a:rPr lang="en-US" sz="23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d>
                        <m:dPr>
                          <m:ctrlPr>
                            <a:rPr lang="ru-RU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2∙</m:t>
                          </m:r>
                          <m:sSup>
                            <m:sSupPr>
                              <m:ctrlPr>
                                <a:rPr lang="ru-RU" sz="2300" i="1" smtClean="0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300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15</m:t>
                              </m:r>
                            </m:e>
                            <m:sup>
                              <m:r>
                                <a:rPr lang="en-US" sz="2300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p>
                          </m:sSup>
                        </m:e>
                      </m:d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ru-RU" sz="2300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30</m:t>
                          </m:r>
                        </m:e>
                        <m:sup>
                          <m:r>
                            <a:rPr lang="en-US" sz="23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3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3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364182"/>
                <a:ext cx="9108504" cy="98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3347864" y="1902517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0" y="3285243"/>
                <a:ext cx="9108504" cy="12706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860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3) </m:t>
                      </m:r>
                      <m:sSup>
                        <m:sSupPr>
                          <m:ctrlPr>
                            <a:rPr lang="ru-RU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𝑐𝑜𝑠</m:t>
                              </m:r>
                              <m:sSup>
                                <m:sSupPr>
                                  <m:ctrlPr>
                                    <a:rPr lang="ru-RU" sz="2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75</m:t>
                                  </m:r>
                                </m:e>
                                <m:sup>
                                  <m:r>
                                    <a:rPr lang="en-US" sz="2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p>
                              </m:sSup>
                              <m:r>
                                <a:rPr lang="en-US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𝑠𝑖𝑛</m:t>
                              </m:r>
                              <m:sSup>
                                <m:sSupPr>
                                  <m:ctrlPr>
                                    <a:rPr lang="ru-RU" sz="2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75</m:t>
                                  </m:r>
                                </m:e>
                                <m:sup>
                                  <m:r>
                                    <a:rPr lang="en-US" sz="2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3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ru-RU" sz="23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𝟕𝟓</m:t>
                          </m:r>
                        </m:e>
                        <m:sup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−2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ru-RU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75</m:t>
                          </m:r>
                        </m:e>
                        <m:sup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sSup>
                        <m:sSupPr>
                          <m:ctrlPr>
                            <a:rPr lang="ru-RU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75</m:t>
                          </m:r>
                        </m:e>
                        <m:sup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3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𝒔𝒊𝒏</m:t>
                          </m:r>
                        </m:e>
                        <m:sup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ru-RU" sz="23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𝟕𝟓</m:t>
                          </m:r>
                        </m:e>
                        <m:sup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23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𝟏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d>
                        <m:dPr>
                          <m:ctrlPr>
                            <a:rPr lang="ru-RU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2∙</m:t>
                          </m:r>
                          <m:sSup>
                            <m:sSupPr>
                              <m:ctrlPr>
                                <a:rPr lang="ru-RU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75</m:t>
                              </m:r>
                            </m:e>
                            <m:sup>
                              <m:r>
                                <a:rPr lang="en-US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p>
                          </m:sSup>
                        </m:e>
                      </m:d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𝟏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300" i="1" smtClean="0">
                          <a:solidFill>
                            <a:srgbClr val="0070C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ru-RU" sz="2300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150</m:t>
                          </m:r>
                        </m:e>
                        <m:sup>
                          <m:r>
                            <a:rPr lang="en-US" sz="2300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300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2300" b="1" i="1" smtClean="0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300" b="1" i="1" smtClea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3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3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3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285243"/>
                <a:ext cx="9108504" cy="12706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348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0" y="69579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5496" y="748892"/>
                <a:ext cx="9108504" cy="12332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860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294-mashq.  </a:t>
                </a:r>
                <a:r>
                  <a:rPr lang="en-US" sz="2300" dirty="0" err="1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Hisoblang</a:t>
                </a:r>
                <a:r>
                  <a:rPr lang="en-US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r>
                  <a:rPr lang="en-US" sz="23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marL="22860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r>
                      <a:rPr lang="en-US" sz="2300" i="1">
                        <a:latin typeface="Cambria Math"/>
                      </a:rPr>
                      <m:t>1) 2</m:t>
                    </m:r>
                    <m:r>
                      <a:rPr lang="en-US" sz="2300" i="1">
                        <a:latin typeface="Cambria Math"/>
                      </a:rPr>
                      <m:t>𝑠𝑖𝑛</m:t>
                    </m:r>
                    <m:f>
                      <m:f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3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300" i="1">
                            <a:latin typeface="Cambria Math"/>
                          </a:rPr>
                          <m:t>8</m:t>
                        </m:r>
                      </m:den>
                    </m:f>
                    <m:r>
                      <a:rPr lang="en-US" sz="2300" i="1">
                        <a:latin typeface="Cambria Math"/>
                      </a:rPr>
                      <m:t>𝑐𝑜𝑠</m:t>
                    </m:r>
                    <m:f>
                      <m:f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3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300" i="1">
                            <a:latin typeface="Cambria Math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3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       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2300" i="1">
                        <a:latin typeface="Cambria Math"/>
                      </a:rPr>
                      <m:t>3) </m:t>
                    </m:r>
                    <m:r>
                      <a:rPr lang="en-US" sz="2300" i="1">
                        <a:latin typeface="Cambria Math"/>
                      </a:rPr>
                      <m:t>𝑠𝑖𝑛</m:t>
                    </m:r>
                    <m:f>
                      <m:f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3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300" i="1">
                            <a:latin typeface="Cambria Math"/>
                          </a:rPr>
                          <m:t>8</m:t>
                        </m:r>
                      </m:den>
                    </m:f>
                    <m:r>
                      <a:rPr lang="en-US" sz="2300" i="1">
                        <a:latin typeface="Cambria Math"/>
                      </a:rPr>
                      <m:t>𝑐𝑜𝑠</m:t>
                    </m:r>
                    <m:f>
                      <m:f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3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300" i="1">
                            <a:latin typeface="Cambria Math"/>
                          </a:rPr>
                          <m:t>8</m:t>
                        </m:r>
                      </m:den>
                    </m:f>
                    <m:r>
                      <a:rPr lang="en-US" sz="2300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3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300" i="1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endParaRPr lang="ru-RU" sz="23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748892"/>
                <a:ext cx="9108504" cy="1233223"/>
              </a:xfrm>
              <a:prstGeom prst="rect">
                <a:avLst/>
              </a:prstGeom>
              <a:blipFill>
                <a:blip r:embed="rId2"/>
                <a:stretch>
                  <a:fillRect t="-1980" b="-34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0" y="2405155"/>
                <a:ext cx="9108504" cy="10409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860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1) 2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𝛑</m:t>
                          </m:r>
                        </m:num>
                        <m:den>
                          <m:r>
                            <a:rPr lang="en-US" sz="2200" b="1" i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𝟖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𝟖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</m:fName>
                        <m:e>
                          <m:d>
                            <m:d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2∙</m:t>
                              </m:r>
                              <m:f>
                                <m:fPr>
                                  <m:ctrlPr>
                                    <a:rPr lang="ru-RU" sz="2200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1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US" sz="2200" b="1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𝟖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sz="2200" i="1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2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2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405155"/>
                <a:ext cx="9108504" cy="10409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3491880" y="2026382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-37581" y="3393912"/>
                <a:ext cx="8496944" cy="15007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30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ru-RU" sz="2300" i="0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ru-RU" sz="2300" i="1">
                          <a:latin typeface="Cambria Math" panose="02040503050406030204" pitchFamily="18" charset="0"/>
                        </a:rPr>
                        <m:t>𝑠𝑖𝑛</m:t>
                      </m:r>
                      <m:f>
                        <m:fPr>
                          <m:ctrlPr>
                            <a:rPr lang="ru-RU" sz="23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3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ru-RU" sz="23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ru-RU" sz="2300" i="1">
                          <a:latin typeface="Cambria Math" panose="02040503050406030204" pitchFamily="18" charset="0"/>
                        </a:rPr>
                        <m:t>𝑐𝑜𝑠</m:t>
                      </m:r>
                      <m:f>
                        <m:fPr>
                          <m:ctrlPr>
                            <a:rPr lang="ru-RU" sz="23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3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ru-RU" sz="23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ru-RU" sz="2300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ru-RU" sz="23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ru-RU" sz="2300" i="0">
                          <a:latin typeface="Cambria Math" panose="02040503050406030204" pitchFamily="18" charset="0"/>
                        </a:rPr>
                        <m:t>∙2</m:t>
                      </m:r>
                      <m:r>
                        <a:rPr lang="ru-RU" sz="2300" i="1">
                          <a:latin typeface="Cambria Math" panose="02040503050406030204" pitchFamily="18" charset="0"/>
                        </a:rPr>
                        <m:t>𝑠𝑖𝑛</m:t>
                      </m:r>
                      <m:f>
                        <m:fPr>
                          <m:ctrlPr>
                            <a:rPr lang="ru-RU" sz="23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3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ru-RU" sz="23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ru-RU" sz="2300" i="1">
                          <a:latin typeface="Cambria Math" panose="02040503050406030204" pitchFamily="18" charset="0"/>
                        </a:rPr>
                        <m:t>𝑐𝑜𝑠</m:t>
                      </m:r>
                      <m:f>
                        <m:fPr>
                          <m:ctrlPr>
                            <a:rPr lang="ru-RU" sz="23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3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ru-RU" sz="23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ru-RU" sz="230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3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30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ru-RU" sz="23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ru-RU" sz="2300" i="1">
                          <a:latin typeface="Cambria Math" panose="02040503050406030204" pitchFamily="18" charset="0"/>
                        </a:rPr>
                        <m:t>𝑠𝑖𝑛</m:t>
                      </m:r>
                      <m:d>
                        <m:d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2∙</m:t>
                          </m:r>
                          <m:f>
                            <m:fPr>
                              <m:ctrlPr>
                                <a:rPr lang="ru-RU" sz="23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3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ru-RU" sz="2300" b="1" i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den>
                          </m:f>
                        </m:e>
                      </m:d>
                      <m:r>
                        <a:rPr lang="ru-RU" sz="230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3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30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23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3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ru-RU" sz="2300" i="1">
                          <a:latin typeface="Cambria Math" panose="02040503050406030204" pitchFamily="18" charset="0"/>
                        </a:rPr>
                        <m:t>𝑠𝑖𝑛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30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ru-RU" sz="230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3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30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ru-RU" sz="23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3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23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ru-RU" sz="230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3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30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23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3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23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US" sz="2300" b="0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ru-RU" sz="23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30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sz="23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7581" y="3393912"/>
                <a:ext cx="8496944" cy="150079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6424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2" name="object 4"/>
          <p:cNvSpPr txBox="1">
            <a:spLocks/>
          </p:cNvSpPr>
          <p:nvPr/>
        </p:nvSpPr>
        <p:spPr>
          <a:xfrm>
            <a:off x="0" y="127308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0" y="771550"/>
                <a:ext cx="9144000" cy="6453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spcAft>
                    <a:spcPts val="0"/>
                  </a:spcAft>
                  <a:tabLst>
                    <a:tab pos="1980565" algn="l"/>
                  </a:tabLst>
                </a:pP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295-mashq.</a:t>
                </a:r>
                <a:r>
                  <a:rPr lang="en-US" sz="23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3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Agar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2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200" b="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200" b="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:r>
                  <a:rPr lang="en-US" sz="22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va</a:t>
                </a:r>
                <a:r>
                  <a:rPr lang="en-US" sz="2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2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bo‘lsa</a:t>
                </a:r>
                <a:r>
                  <a:rPr lang="en-US" sz="2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sz="2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ni</a:t>
                </a:r>
                <a:r>
                  <a:rPr lang="en-US" sz="2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hisoblang</a:t>
                </a:r>
                <a:r>
                  <a:rPr lang="en-US" sz="2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endParaRPr lang="ru-RU" sz="2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71550"/>
                <a:ext cx="9144000" cy="645369"/>
              </a:xfrm>
              <a:prstGeom prst="rect">
                <a:avLst/>
              </a:prstGeom>
              <a:blipFill>
                <a:blip r:embed="rId3"/>
                <a:stretch>
                  <a:fillRect r="-1533" b="-104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26020" y="1347614"/>
                <a:ext cx="8856985" cy="928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spcAft>
                    <a:spcPts val="0"/>
                  </a:spcAft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ru-RU" sz="2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ru-RU" sz="22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2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rad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ru-RU" sz="2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ru-RU" sz="22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RU" sz="22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ru-RU" sz="2200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2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ru-RU" sz="2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1−</m:t>
                        </m:r>
                        <m:f>
                          <m:fPr>
                            <m:ctrlPr>
                              <a:rPr lang="ru-RU" sz="22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2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US" sz="22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25</m:t>
                            </m:r>
                          </m:den>
                        </m:f>
                      </m:e>
                    </m:rad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ru-RU" sz="2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sz="22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2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16</m:t>
                            </m:r>
                          </m:num>
                          <m:den>
                            <m:r>
                              <a:rPr lang="en-US" sz="22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25</m:t>
                            </m:r>
                          </m:den>
                        </m:f>
                      </m:e>
                    </m:rad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ru-RU" sz="2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2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2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:endParaRPr lang="ru-RU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020" y="1347614"/>
                <a:ext cx="8856985" cy="9286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96279" y="2173514"/>
                <a:ext cx="6606480" cy="7014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spcAft>
                    <a:spcPts val="0"/>
                  </a:spcAft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=2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𝒔𝒊𝒏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𝜶</m:t>
                    </m:r>
                    <m:r>
                      <a:rPr lang="en-US" sz="23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𝒄𝒐𝒔</m:t>
                    </m:r>
                    <m:r>
                      <a:rPr lang="en-US" sz="23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𝜶</m:t>
                    </m:r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=2∙</m:t>
                    </m:r>
                    <m:f>
                      <m:fPr>
                        <m:ctrlPr>
                          <a:rPr lang="ru-RU" sz="23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∙</m:t>
                    </m:r>
                    <m:d>
                      <m:dPr>
                        <m:ctrlPr>
                          <a:rPr lang="ru-RU" sz="23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3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ru-RU" sz="23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3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23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𝟓</m:t>
                            </m:r>
                          </m:den>
                        </m:f>
                        <m:r>
                          <a:rPr lang="en-US" sz="2300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d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ru-RU" sz="23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3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𝟐𝟒</m:t>
                        </m:r>
                      </m:num>
                      <m:den>
                        <m:r>
                          <a:rPr lang="en-US" sz="23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:endParaRPr lang="ru-RU" sz="23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79" y="2173514"/>
                <a:ext cx="6606480" cy="70147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92137" y="2824474"/>
                <a:ext cx="9029712" cy="6792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296-mashq. 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Agar </a:t>
                </a:r>
                <a14:m>
                  <m:oMath xmlns:m="http://schemas.openxmlformats.org/officeDocument/2006/math">
                    <m:r>
                      <a:rPr lang="en-US" sz="23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𝒄𝒐𝒔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𝜶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3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3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23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3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:r>
                  <a:rPr lang="en-US" sz="23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bo‘lsa</a:t>
                </a:r>
                <a:r>
                  <a:rPr lang="en-US" sz="23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sz="23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ni</a:t>
                </a:r>
                <a:r>
                  <a:rPr lang="en-US" sz="23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hisoblang</a:t>
                </a:r>
                <a:r>
                  <a:rPr lang="en-US" sz="23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endParaRPr lang="ru-RU" sz="23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37" y="2824474"/>
                <a:ext cx="9029712" cy="679225"/>
              </a:xfrm>
              <a:prstGeom prst="rect">
                <a:avLst/>
              </a:prstGeom>
              <a:blipFill>
                <a:blip r:embed="rId6"/>
                <a:stretch>
                  <a:fillRect b="-80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0" y="3423196"/>
                <a:ext cx="9029712" cy="14373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cos</m:t>
                      </m:r>
                      <m:r>
                        <a:rPr lang="en-US" sz="220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sz="220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α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d>
                        <m:dPr>
                          <m:ctrlP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ru-RU" sz="2200" b="1" i="1" smtClean="0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𝜶</m:t>
                          </m:r>
                        </m:e>
                      </m:d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2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200" b="1" i="1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1" i="1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𝟒</m:t>
                                  </m:r>
                                </m:num>
                                <m:den>
                                  <m:r>
                                    <a:rPr lang="en-US" sz="2200" b="1" i="1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𝟓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−1+</m:t>
                      </m:r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2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200" b="1" i="1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1" i="1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𝟒</m:t>
                                  </m:r>
                                </m:num>
                                <m:den>
                                  <m:r>
                                    <a:rPr lang="en-US" sz="2200" b="1" i="1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𝟓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𝟏𝟔</m:t>
                          </m:r>
                        </m:num>
                        <m:den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𝟐𝟓</m:t>
                          </m:r>
                        </m:den>
                      </m:f>
                      <m:r>
                        <a:rPr lang="en-US" sz="22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22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𝟏𝟔</m:t>
                          </m:r>
                        </m:num>
                        <m:den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𝟐𝟓</m:t>
                          </m:r>
                        </m:den>
                      </m:f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−1=</m:t>
                      </m:r>
                      <m:f>
                        <m:fPr>
                          <m:ctrlP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32</m:t>
                          </m:r>
                        </m:num>
                        <m:den>
                          <m:r>
                            <a:rPr lang="en-US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25</m:t>
                          </m:r>
                        </m:den>
                      </m:f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−1=</m:t>
                      </m:r>
                      <m:f>
                        <m:fPr>
                          <m:ctrlPr>
                            <a:rPr lang="ru-RU" sz="2200" b="1" i="1" smtClea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22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ru-RU" sz="22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423196"/>
                <a:ext cx="9029712" cy="143731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942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17859</TotalTime>
  <Words>311</Words>
  <Application>Microsoft Office PowerPoint</Application>
  <PresentationFormat>Экран (16:9)</PresentationFormat>
  <Paragraphs>91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Teacher</cp:lastModifiedBy>
  <cp:revision>1479</cp:revision>
  <dcterms:created xsi:type="dcterms:W3CDTF">2020-04-09T07:32:19Z</dcterms:created>
  <dcterms:modified xsi:type="dcterms:W3CDTF">2021-01-22T12:37:56Z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