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50" r:id="rId3"/>
    <p:sldId id="1659" r:id="rId4"/>
    <p:sldId id="1662" r:id="rId5"/>
    <p:sldId id="1649" r:id="rId6"/>
    <p:sldId id="1647" r:id="rId7"/>
    <p:sldId id="1658" r:id="rId8"/>
    <p:sldId id="1661" r:id="rId9"/>
    <p:sldId id="1663" r:id="rId10"/>
    <p:sldId id="1664" r:id="rId11"/>
    <p:sldId id="1639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2895" autoAdjust="0"/>
  </p:normalViewPr>
  <p:slideViewPr>
    <p:cSldViewPr>
      <p:cViewPr varScale="1">
        <p:scale>
          <a:sx n="91" d="100"/>
          <a:sy n="91" d="100"/>
        </p:scale>
        <p:origin x="-840" y="-10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2.png"/><Relationship Id="rId7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2535500"/>
            <a:ext cx="5328592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9662"/>
            <a:ext cx="4147661" cy="281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353" y="746992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263-mashq.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09353" y="2143570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53" y="2143570"/>
                <a:ext cx="17572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1087868"/>
                <a:ext cx="4899427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𝑐𝑜𝑠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  </m:t>
                      </m:r>
                      <m:r>
                        <a:rPr lang="en-US" sz="2200" b="0" i="1" smtClean="0">
                          <a:latin typeface="Cambria Math"/>
                        </a:rPr>
                        <m:t>𝑒𝑘𝑎𝑛𝑙𝑖𝑔𝑖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𝑙𝑢𝑚</m:t>
                      </m:r>
                      <m:r>
                        <a:rPr lang="en-US" sz="2200" b="0" i="1" smtClean="0">
                          <a:latin typeface="Cambria Math"/>
                        </a:rPr>
                        <m:t>. 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87868"/>
                <a:ext cx="4899427" cy="7261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672272" y="2170180"/>
                <a:ext cx="286636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𝒊𝒏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72" y="2170180"/>
                <a:ext cx="2866362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572000" y="1220115"/>
                <a:ext cx="44913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1) </m:t>
                      </m:r>
                      <m:r>
                        <a:rPr lang="en-US" sz="2400" i="1">
                          <a:latin typeface="Cambria Math"/>
                        </a:rPr>
                        <m:t>𝑠𝑖𝑛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>
                          <a:latin typeface="Cambria Math"/>
                        </a:rPr>
                        <m:t>𝑐𝑜𝑠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; 2)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20115"/>
                <a:ext cx="449130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89939" y="168190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qiymatlarini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47675" y="2558795"/>
                <a:ext cx="3322081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1) </m:t>
                    </m:r>
                    <m:r>
                      <a:rPr lang="en-US" sz="2000" i="1" smtClean="0">
                        <a:latin typeface="Cambria Math"/>
                      </a:rPr>
                      <m:t>𝑠𝑖𝑛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𝑐𝑜𝑠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 /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↑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 2</m:t>
                    </m:r>
                  </m:oMath>
                </a14:m>
                <a:r>
                  <a:rPr lang="en-US" sz="2000" dirty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75" y="2558795"/>
                <a:ext cx="3322081" cy="526939"/>
              </a:xfrm>
              <a:prstGeom prst="rect">
                <a:avLst/>
              </a:prstGeom>
              <a:blipFill rotWithShape="1">
                <a:blip r:embed="rId6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71121" y="3192830"/>
                <a:ext cx="3322081" cy="613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𝑠𝑖𝑛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𝑐𝑜𝑠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1" y="3192830"/>
                <a:ext cx="3322081" cy="6137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268" y="3804700"/>
                <a:ext cx="4132707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" y="3804700"/>
                <a:ext cx="4132707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1834" y="4415735"/>
                <a:ext cx="3507691" cy="718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4" y="4415735"/>
                <a:ext cx="3507691" cy="7184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418324" y="2634451"/>
                <a:ext cx="45051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2) 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𝑎𝑏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324" y="2634451"/>
                <a:ext cx="4505139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283968" y="3026412"/>
                <a:ext cx="46085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026412"/>
                <a:ext cx="4608512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320480" y="3420820"/>
                <a:ext cx="4572000" cy="4049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80" y="3420820"/>
                <a:ext cx="4572000" cy="4049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303074" y="3723878"/>
                <a:ext cx="4608512" cy="848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9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9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9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9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19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9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9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19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900" b="0" i="1" smtClean="0"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74" y="3723878"/>
                <a:ext cx="4608512" cy="84805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142975" y="4359631"/>
                <a:ext cx="4608512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975" y="4359631"/>
                <a:ext cx="4608512" cy="78386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topshiriqlar</a:t>
            </a:r>
            <a:endParaRPr lang="ru-RU" sz="3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87574"/>
            <a:ext cx="8536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116-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256-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mashqning 2,4-tartibdagi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259-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mashqni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334" y="752386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255-mashq.  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08553" y="1200310"/>
                <a:ext cx="8926898" cy="991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Agar: </a:t>
                </a:r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1) 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𝑣𝑎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latin typeface="Cambria Math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𝑣𝑎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𝑡𝑔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ni;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3" y="1200310"/>
                <a:ext cx="8926898" cy="991105"/>
              </a:xfrm>
              <a:prstGeom prst="rect">
                <a:avLst/>
              </a:prstGeom>
              <a:blipFill>
                <a:blip r:embed="rId2"/>
                <a:stretch>
                  <a:fillRect l="-1093" t="-4321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8553" y="2211710"/>
                <a:ext cx="8802117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2) </m:t>
                    </m:r>
                    <m:r>
                      <a:rPr lang="en-US" sz="2400" b="0" i="1" smtClean="0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=0,8  </m:t>
                    </m:r>
                    <m:r>
                      <a:rPr lang="en-US" sz="2400" i="1">
                        <a:latin typeface="Cambria Math"/>
                      </a:rPr>
                      <m:t>𝑣𝑎</m:t>
                    </m:r>
                    <m:r>
                      <a:rPr lang="en-US" sz="2400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>
                        <a:latin typeface="Cambria Math"/>
                      </a:rPr>
                      <m:t>𝜶</m:t>
                    </m:r>
                    <m:r>
                      <a:rPr lang="en-US" sz="2400" b="1" i="1">
                        <a:latin typeface="Cambria Math"/>
                      </a:rPr>
                      <m:t>&lt;</m:t>
                    </m:r>
                    <m:r>
                      <a:rPr lang="en-US" sz="2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𝑣𝑎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ni;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3" y="2211710"/>
                <a:ext cx="8802117" cy="581378"/>
              </a:xfrm>
              <a:prstGeom prst="rect">
                <a:avLst/>
              </a:prstGeom>
              <a:blipFill>
                <a:blip r:embed="rId3"/>
                <a:stretch>
                  <a:fillRect t="-2105" b="-9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08553" y="2878103"/>
                <a:ext cx="8959355" cy="61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3) 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𝑣𝑎</m:t>
                    </m:r>
                    <m:r>
                      <a:rPr lang="en-US" sz="2400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>
                        <a:latin typeface="Cambria Math"/>
                      </a:rPr>
                      <m:t>𝜶</m:t>
                    </m:r>
                    <m:r>
                      <a:rPr lang="en-US" sz="2400" b="1" i="1">
                        <a:latin typeface="Cambria Math"/>
                      </a:rPr>
                      <m:t>&lt;</m:t>
                    </m:r>
                    <m:r>
                      <a:rPr lang="en-US" sz="2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2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𝑣𝑎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ni;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3" y="2878103"/>
                <a:ext cx="8959355" cy="616964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22147" y="3507854"/>
                <a:ext cx="8959355" cy="995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i="1" smtClean="0">
                        <a:latin typeface="Cambria Math"/>
                      </a:rPr>
                      <m:t>) </m:t>
                    </m:r>
                    <m:r>
                      <a:rPr lang="en-US" sz="2400" b="0" i="1" smtClean="0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𝑣𝑎</m:t>
                    </m:r>
                    <m:r>
                      <a:rPr lang="en-US" sz="2400" b="1" i="1" smtClean="0">
                        <a:latin typeface="Cambria Math"/>
                      </a:rPr>
                      <m:t>  </m:t>
                    </m:r>
                    <m:r>
                      <a:rPr lang="en-US" sz="2400" b="1" i="1">
                        <a:latin typeface="Cambria Math"/>
                      </a:rPr>
                      <m:t>𝝅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>
                        <a:latin typeface="Cambria Math"/>
                      </a:rPr>
                      <m:t>𝜶</m:t>
                    </m:r>
                    <m:r>
                      <a:rPr lang="en-US" sz="2400" b="1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bo‘lsa,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𝑣𝑎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47" y="3507854"/>
                <a:ext cx="8959355" cy="995722"/>
              </a:xfrm>
              <a:prstGeom prst="rect">
                <a:avLst/>
              </a:prstGeom>
              <a:blipFill>
                <a:blip r:embed="rId5"/>
                <a:stretch>
                  <a:fillRect l="-1020" b="-128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40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26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05014" y="2139702"/>
                <a:ext cx="5345759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1)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169</m:t>
                              </m:r>
                            </m:den>
                          </m:f>
                        </m:e>
                      </m:ra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4" y="2139702"/>
                <a:ext cx="5345759" cy="1001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13474" y="843558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4" y="843558"/>
                <a:ext cx="17572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5558057" y="2014796"/>
                <a:ext cx="3321230" cy="1126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13</m:t>
                              </m:r>
                            </m:den>
                          </m:f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 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13</m:t>
                              </m:r>
                            </m:den>
                          </m:f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057" y="2014796"/>
                <a:ext cx="3321230" cy="11265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26870" y="3579862"/>
                <a:ext cx="5460597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1−0,64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0" y="3579862"/>
                <a:ext cx="5460597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5582404" y="3394925"/>
                <a:ext cx="3166251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0,8</m:t>
                          </m:r>
                        </m:num>
                        <m:den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0,6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04" y="3394925"/>
                <a:ext cx="3166251" cy="7030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26870" y="1398742"/>
                <a:ext cx="3897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   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(2)</a:t>
                </a:r>
                <a:endParaRPr lang="ru-RU" sz="28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0" y="1398742"/>
                <a:ext cx="3897285" cy="523220"/>
              </a:xfrm>
              <a:prstGeom prst="rect">
                <a:avLst/>
              </a:prstGeom>
              <a:blipFill>
                <a:blip r:embed="rId7"/>
                <a:stretch>
                  <a:fillRect t="-10465" r="-2034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477466" y="1366778"/>
                <a:ext cx="41185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(3)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66" y="1366778"/>
                <a:ext cx="4118500" cy="523220"/>
              </a:xfrm>
              <a:prstGeom prst="rect">
                <a:avLst/>
              </a:prstGeom>
              <a:blipFill>
                <a:blip r:embed="rId8"/>
                <a:stretch>
                  <a:fillRect t="-11628" r="-192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0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-53823" y="2139702"/>
                <a:ext cx="4605683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823" y="2139702"/>
                <a:ext cx="4605683" cy="10016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113474" y="843558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4" y="843558"/>
                <a:ext cx="17572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477466" y="2157532"/>
                <a:ext cx="2210797" cy="1122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 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66" y="2157532"/>
                <a:ext cx="2210797" cy="1122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3" y="3260721"/>
                <a:ext cx="5363776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3260721"/>
                <a:ext cx="5363776" cy="10016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26870" y="1398742"/>
                <a:ext cx="3897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   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(2)</a:t>
                </a:r>
                <a:endParaRPr lang="ru-RU" sz="28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0" y="1398742"/>
                <a:ext cx="3897285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2034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477466" y="1366778"/>
                <a:ext cx="40607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    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(3)</a:t>
                </a:r>
                <a:endParaRPr lang="ru-RU" sz="2800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66" y="1366778"/>
                <a:ext cx="4060792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6664714" y="2356753"/>
                <a:ext cx="2315249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𝑐𝑡𝑔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𝑡𝑔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14" y="2356753"/>
                <a:ext cx="2315249" cy="7244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508104" y="3173682"/>
                <a:ext cx="2609111" cy="1194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173682"/>
                <a:ext cx="2609111" cy="11943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3869466" y="4155926"/>
                <a:ext cx="2402453" cy="794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𝑐𝑡𝑔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𝑡𝑔</m:t>
                          </m:r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466" y="4155926"/>
                <a:ext cx="2402453" cy="79476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5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29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3334" y="752386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255-mashq.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95240" y="2184881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0" y="2184881"/>
                <a:ext cx="17572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78002" y="1201580"/>
                <a:ext cx="8926898" cy="1018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Agar: </a:t>
                </a:r>
                <a:endParaRPr lang="en-US" sz="2400" i="1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5) </m:t>
                    </m:r>
                    <m:r>
                      <a:rPr lang="en-US" sz="2400" b="0" i="1" smtClean="0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𝑣𝑎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ru-RU" sz="24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bo‘lsa,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𝑣𝑎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" y="1201580"/>
                <a:ext cx="8926898" cy="1018549"/>
              </a:xfrm>
              <a:prstGeom prst="rect">
                <a:avLst/>
              </a:prstGeom>
              <a:blipFill rotWithShape="1">
                <a:blip r:embed="rId4"/>
                <a:stretch>
                  <a:fillRect l="-1093" t="-4192" b="-2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123728" y="2273816"/>
                <a:ext cx="286636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𝒊𝒏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73816"/>
                <a:ext cx="2866362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867289" y="2238101"/>
                <a:ext cx="3373744" cy="541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ea typeface="Cambria Math"/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89" y="2238101"/>
                <a:ext cx="3373744" cy="541430"/>
              </a:xfrm>
              <a:prstGeom prst="rect">
                <a:avLst/>
              </a:prstGeom>
              <a:blipFill rotWithShape="1">
                <a:blip r:embed="rId6"/>
                <a:stretch>
                  <a:fillRect l="-2166" b="-8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78002" y="2845293"/>
                <a:ext cx="2884316" cy="71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" y="2845293"/>
                <a:ext cx="2884316" cy="7100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00446" y="3555359"/>
                <a:ext cx="2312300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46" y="3555359"/>
                <a:ext cx="2312300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419872" y="2838529"/>
                <a:ext cx="4211602" cy="925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169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169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194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838529"/>
                <a:ext cx="4211602" cy="9251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206419" y="4218374"/>
                <a:ext cx="2312300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9" y="4218374"/>
                <a:ext cx="2312300" cy="7244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67078" y="3888107"/>
                <a:ext cx="2019527" cy="728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𝟏𝟗𝟒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8" y="3888107"/>
                <a:ext cx="2019527" cy="72808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413311" y="3698639"/>
                <a:ext cx="3648756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𝟏𝟔𝟗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𝟏𝟗𝟒</m:t>
                              </m:r>
                            </m:den>
                          </m:f>
                        </m:e>
                      </m:ra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𝟏𝟗𝟒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311" y="3698639"/>
                <a:ext cx="3648756" cy="100168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0" grpId="0"/>
      <p:bldP spid="37" grpId="0"/>
      <p:bldP spid="39" grpId="0"/>
      <p:bldP spid="40" grpId="0"/>
      <p:bldP spid="41" grpId="0"/>
      <p:bldP spid="42" grpId="0"/>
      <p:bldP spid="43" grpId="0"/>
      <p:bldP spid="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29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3334" y="752386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255-mashq.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95240" y="2130137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0" y="2130137"/>
                <a:ext cx="17572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8002" y="1201580"/>
                <a:ext cx="9065998" cy="98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Agar: </a:t>
                </a:r>
                <a:endParaRPr lang="en-US" sz="2400" i="1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6) </m:t>
                    </m:r>
                    <m:r>
                      <a:rPr lang="en-US" sz="2400" b="0" i="1" smtClean="0">
                        <a:latin typeface="Cambria Math"/>
                      </a:rPr>
                      <m:t>𝑐𝑡𝑔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=−3 </m:t>
                    </m:r>
                    <m:r>
                      <a:rPr lang="en-US" sz="2400" b="0" i="1" smtClean="0">
                        <a:latin typeface="Cambria Math"/>
                      </a:rPr>
                      <m:t>𝑣𝑎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&lt;2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bo‘lsa,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𝑣𝑎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" y="1201580"/>
                <a:ext cx="9065998" cy="983987"/>
              </a:xfrm>
              <a:prstGeom prst="rect">
                <a:avLst/>
              </a:prstGeom>
              <a:blipFill rotWithShape="1">
                <a:blip r:embed="rId3"/>
                <a:stretch>
                  <a:fillRect l="-1076" t="-4321" r="-202"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8002" y="2845293"/>
                <a:ext cx="2884316" cy="71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" y="2845293"/>
                <a:ext cx="2884316" cy="7100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195240" y="3129858"/>
                <a:ext cx="3450816" cy="851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𝑐𝑡𝑔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0" y="3129858"/>
                <a:ext cx="3450816" cy="8510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28873" y="4117660"/>
                <a:ext cx="1630511" cy="728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73" y="4117660"/>
                <a:ext cx="1630511" cy="7280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33632" y="2653357"/>
                <a:ext cx="2295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2" y="2653357"/>
                <a:ext cx="22958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190988" y="2458719"/>
                <a:ext cx="1899302" cy="850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𝒄𝒕𝒈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88" y="2458719"/>
                <a:ext cx="1899302" cy="8509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832606" y="3144480"/>
                <a:ext cx="4484754" cy="1084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606" y="3144480"/>
                <a:ext cx="4484754" cy="10841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195736" y="3980860"/>
                <a:ext cx="3340979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den>
                          </m:f>
                        </m:e>
                      </m:ra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980860"/>
                <a:ext cx="3340979" cy="100168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50" grpId="0"/>
      <p:bldP spid="55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3334" y="752386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256-mashq.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91700" y="2742188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00" y="2742188"/>
                <a:ext cx="17572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323528" y="1183960"/>
            <a:ext cx="8681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Asosiy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ayniyat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yordamida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tengliklar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vaqtda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bajarilishi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yoki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bajarilmasligini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305385" y="2988682"/>
                <a:ext cx="286636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𝒊𝒏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385" y="2988682"/>
                <a:ext cx="2866362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2297" y="2198672"/>
                <a:ext cx="3490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1) </m:t>
                      </m:r>
                      <m:r>
                        <a:rPr lang="en-US" sz="2400" i="1" smtClean="0">
                          <a:latin typeface="Cambria Math"/>
                        </a:rPr>
                        <m:t>𝑠𝑖𝑛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</a:rPr>
                        <m:t>=1 </m:t>
                      </m:r>
                      <m:r>
                        <a:rPr lang="en-US" sz="2400" b="0" i="1" smtClean="0">
                          <a:latin typeface="Cambria Math"/>
                        </a:rPr>
                        <m:t>𝑣𝑎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97" y="2198672"/>
                <a:ext cx="349095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139952" y="2014957"/>
                <a:ext cx="4170629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</a:rPr>
                        <m:t>) </m:t>
                      </m:r>
                      <m:r>
                        <a:rPr lang="en-US" sz="2400" i="1" smtClean="0">
                          <a:latin typeface="Cambria Math"/>
                        </a:rPr>
                        <m:t>𝑠𝑖𝑛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𝑣𝑎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14957"/>
                <a:ext cx="4170629" cy="7848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00436" y="3593072"/>
                <a:ext cx="42176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1)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𝑖𝑛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=1+1=2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6" y="3593072"/>
                <a:ext cx="421762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87205" y="4058526"/>
                <a:ext cx="529747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3)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𝑖𝑛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" y="4058526"/>
                <a:ext cx="5297476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481552" y="4224532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18065" y="3593071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" grpId="0"/>
      <p:bldP spid="28" grpId="0"/>
      <p:bldP spid="29" grpId="0"/>
      <p:bldP spid="30" grpId="0"/>
      <p:bldP spid="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31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3334" y="752386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257-mashq.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75179" y="1903685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9" y="1903685"/>
                <a:ext cx="17572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2120527" y="784927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Tengliklar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vaqtda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bajarilishi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mumkinmi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8162" y="3007195"/>
                <a:ext cx="4850239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2" y="3007195"/>
                <a:ext cx="4850239" cy="616964"/>
              </a:xfrm>
              <a:prstGeom prst="rect">
                <a:avLst/>
              </a:prstGeom>
              <a:blipFill rotWithShape="1">
                <a:blip r:embed="rId3"/>
                <a:stretch>
                  <a:fillRect l="-2013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94833" y="1222345"/>
                <a:ext cx="7679025" cy="681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1) </m:t>
                    </m:r>
                    <m:r>
                      <a:rPr lang="en-US" sz="2400" i="1" smtClean="0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𝑣𝑎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𝑡𝑔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2) </m:t>
                    </m:r>
                    <m:r>
                      <a:rPr lang="en-US" sz="2400" i="1">
                        <a:latin typeface="Cambria Math"/>
                      </a:rPr>
                      <m:t>𝑐𝑡𝑔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𝑣𝑎</m:t>
                    </m:r>
                    <m:r>
                      <a:rPr lang="en-US" sz="2400" i="1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33" y="1222345"/>
                <a:ext cx="7679025" cy="6813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44"/>
          <p:cNvSpPr/>
          <p:nvPr/>
        </p:nvSpPr>
        <p:spPr>
          <a:xfrm>
            <a:off x="8404006" y="3084844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284372" y="4002743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175179" y="2426905"/>
                <a:ext cx="286636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𝒊𝒏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9" y="2426905"/>
                <a:ext cx="2866362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396430" y="2302851"/>
                <a:ext cx="2312300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430" y="2302851"/>
                <a:ext cx="2312300" cy="6705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5120424" y="2934862"/>
                <a:ext cx="1678665" cy="93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24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424" y="2934862"/>
                <a:ext cx="1678665" cy="9389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7091611" y="2978277"/>
                <a:ext cx="1192762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𝟐𝟒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11" y="2978277"/>
                <a:ext cx="1192762" cy="6748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28162" y="3847444"/>
                <a:ext cx="4850239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ea typeface="Cambria Math"/>
                  </a:rPr>
                  <a:t>2</a:t>
                </a:r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𝑖𝑛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2" y="3847444"/>
                <a:ext cx="4850239" cy="616964"/>
              </a:xfrm>
              <a:prstGeom prst="rect">
                <a:avLst/>
              </a:prstGeom>
              <a:blipFill rotWithShape="1">
                <a:blip r:embed="rId10"/>
                <a:stretch>
                  <a:fillRect l="-2013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120423" y="3917270"/>
                <a:ext cx="1479892" cy="916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423" y="3917270"/>
                <a:ext cx="1479892" cy="9168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948264" y="3917270"/>
                <a:ext cx="1192762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917270"/>
                <a:ext cx="1192762" cy="6971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5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334" y="752386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261-mashq.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5179" y="1903685"/>
                <a:ext cx="1757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𝐘𝐞𝐜𝐡𝐢𝐬𝐡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9" y="1903685"/>
                <a:ext cx="17572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" y="2899698"/>
                <a:ext cx="6387326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c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𝑜𝑠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=±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899698"/>
                <a:ext cx="6387326" cy="843885"/>
              </a:xfrm>
              <a:prstGeom prst="rect">
                <a:avLst/>
              </a:prstGeom>
              <a:blipFill rotWithShape="1">
                <a:blip r:embed="rId3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2613" y="1173537"/>
                <a:ext cx="4323363" cy="804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1) </m:t>
                      </m:r>
                      <m:r>
                        <a:rPr lang="en-US" sz="2200" i="1" smtClean="0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  </m:t>
                      </m:r>
                      <m:r>
                        <a:rPr lang="en-US" sz="2200" b="0" i="1" smtClean="0">
                          <a:latin typeface="Cambria Math"/>
                        </a:rPr>
                        <m:t>𝑏𝑜</m:t>
                      </m:r>
                      <m:r>
                        <a:rPr lang="en-US" sz="2200" b="0" i="1" smtClean="0">
                          <a:latin typeface="Cambria Math"/>
                        </a:rPr>
                        <m:t>‘</m:t>
                      </m:r>
                      <m:r>
                        <a:rPr lang="en-US" sz="2200" b="0" i="1" smtClean="0">
                          <a:latin typeface="Cambria Math"/>
                        </a:rPr>
                        <m:t>𝑙𝑠𝑎</m:t>
                      </m:r>
                      <m:r>
                        <a:rPr lang="en-US" sz="2200" b="0" i="1" smtClean="0">
                          <a:latin typeface="Cambria Math"/>
                        </a:rPr>
                        <m:t>, </m:t>
                      </m:r>
                      <m:r>
                        <a:rPr lang="en-US" sz="2200" b="0" i="1" smtClean="0">
                          <a:latin typeface="Cambria Math"/>
                        </a:rPr>
                        <m:t>𝑐𝑜𝑠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𝑛𝑖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 ;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" y="1173537"/>
                <a:ext cx="4323363" cy="8046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5179" y="2499742"/>
                <a:ext cx="286636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𝒊𝒏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9" y="2499742"/>
                <a:ext cx="2866362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887417" y="1263853"/>
                <a:ext cx="5256584" cy="791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2) 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200" i="1">
                          <a:latin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</a:rPr>
                        <m:t>𝑏𝑜</m:t>
                      </m:r>
                      <m:r>
                        <a:rPr lang="en-US" sz="2200" i="1">
                          <a:latin typeface="Cambria Math"/>
                        </a:rPr>
                        <m:t>‘</m:t>
                      </m:r>
                      <m:r>
                        <a:rPr lang="en-US" sz="2200" i="1">
                          <a:latin typeface="Cambria Math"/>
                        </a:rPr>
                        <m:t>𝑙𝑠𝑎</m:t>
                      </m:r>
                      <m:r>
                        <a:rPr lang="en-US" sz="2200" i="1">
                          <a:latin typeface="Cambria Math"/>
                        </a:rPr>
                        <m:t>, 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𝑛𝑖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𝑡𝑜𝑝𝑖𝑛𝑔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417" y="1263853"/>
                <a:ext cx="5256584" cy="7917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13597" y="3728907"/>
                <a:ext cx="6427080" cy="84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ea typeface="Cambria Math"/>
                  </a:rPr>
                  <a:t>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sin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24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" y="3728907"/>
                <a:ext cx="6427080" cy="844270"/>
              </a:xfrm>
              <a:prstGeom prst="rect">
                <a:avLst/>
              </a:prstGeom>
              <a:blipFill rotWithShape="1">
                <a:blip r:embed="rId7"/>
                <a:stretch>
                  <a:fillRect l="-1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15647</TotalTime>
  <Words>1344</Words>
  <Application>Microsoft Office PowerPoint</Application>
  <PresentationFormat>Экран (16:9)</PresentationFormat>
  <Paragraphs>107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1383</cp:revision>
  <dcterms:created xsi:type="dcterms:W3CDTF">2020-04-09T07:32:19Z</dcterms:created>
  <dcterms:modified xsi:type="dcterms:W3CDTF">2021-01-07T04:39:20Z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