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1381" r:id="rId2"/>
    <p:sldId id="1564" r:id="rId3"/>
    <p:sldId id="1583" r:id="rId4"/>
    <p:sldId id="1552" r:id="rId5"/>
    <p:sldId id="1571" r:id="rId6"/>
    <p:sldId id="1588" r:id="rId7"/>
    <p:sldId id="1589" r:id="rId8"/>
    <p:sldId id="1590" r:id="rId9"/>
    <p:sldId id="1591" r:id="rId10"/>
    <p:sldId id="1592" r:id="rId11"/>
    <p:sldId id="1593" r:id="rId12"/>
    <p:sldId id="1594" r:id="rId13"/>
    <p:sldId id="1595" r:id="rId14"/>
    <p:sldId id="1596" r:id="rId15"/>
    <p:sldId id="1597" r:id="rId16"/>
    <p:sldId id="368" r:id="rId17"/>
  </p:sldIdLst>
  <p:sldSz cx="9144000" cy="5143500" type="screen16x9"/>
  <p:notesSz cx="5765800" cy="3244850"/>
  <p:custDataLst>
    <p:tags r:id="rId19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4" d="100"/>
          <a:sy n="94" d="100"/>
        </p:scale>
        <p:origin x="-666" y="72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13" Type="http://schemas.openxmlformats.org/officeDocument/2006/relationships/image" Target="../media/image123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12" Type="http://schemas.openxmlformats.org/officeDocument/2006/relationships/image" Target="../media/image1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png"/><Relationship Id="rId11" Type="http://schemas.openxmlformats.org/officeDocument/2006/relationships/image" Target="../media/image121.png"/><Relationship Id="rId5" Type="http://schemas.openxmlformats.org/officeDocument/2006/relationships/image" Target="../media/image115.png"/><Relationship Id="rId10" Type="http://schemas.openxmlformats.org/officeDocument/2006/relationships/image" Target="../media/image120.png"/><Relationship Id="rId4" Type="http://schemas.openxmlformats.org/officeDocument/2006/relationships/image" Target="../media/image114.png"/><Relationship Id="rId9" Type="http://schemas.openxmlformats.org/officeDocument/2006/relationships/image" Target="../media/image11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image" Target="../media/image124.png"/><Relationship Id="rId7" Type="http://schemas.openxmlformats.org/officeDocument/2006/relationships/image" Target="../media/image1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7.png"/><Relationship Id="rId11" Type="http://schemas.openxmlformats.org/officeDocument/2006/relationships/image" Target="../media/image132.png"/><Relationship Id="rId5" Type="http://schemas.openxmlformats.org/officeDocument/2006/relationships/image" Target="../media/image126.png"/><Relationship Id="rId10" Type="http://schemas.openxmlformats.org/officeDocument/2006/relationships/image" Target="../media/image131.png"/><Relationship Id="rId4" Type="http://schemas.openxmlformats.org/officeDocument/2006/relationships/image" Target="../media/image125.png"/><Relationship Id="rId9" Type="http://schemas.openxmlformats.org/officeDocument/2006/relationships/image" Target="../media/image1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image" Target="../media/image133.png"/><Relationship Id="rId7" Type="http://schemas.openxmlformats.org/officeDocument/2006/relationships/image" Target="../media/image1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4" Type="http://schemas.openxmlformats.org/officeDocument/2006/relationships/image" Target="../media/image13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3" Type="http://schemas.openxmlformats.org/officeDocument/2006/relationships/image" Target="../media/image139.png"/><Relationship Id="rId7" Type="http://schemas.openxmlformats.org/officeDocument/2006/relationships/image" Target="../media/image143.png"/><Relationship Id="rId12" Type="http://schemas.openxmlformats.org/officeDocument/2006/relationships/image" Target="../media/image1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2.png"/><Relationship Id="rId11" Type="http://schemas.openxmlformats.org/officeDocument/2006/relationships/image" Target="../media/image147.png"/><Relationship Id="rId5" Type="http://schemas.openxmlformats.org/officeDocument/2006/relationships/image" Target="../media/image141.png"/><Relationship Id="rId10" Type="http://schemas.openxmlformats.org/officeDocument/2006/relationships/image" Target="../media/image146.png"/><Relationship Id="rId4" Type="http://schemas.openxmlformats.org/officeDocument/2006/relationships/image" Target="../media/image140.png"/><Relationship Id="rId9" Type="http://schemas.openxmlformats.org/officeDocument/2006/relationships/image" Target="../media/image14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2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png"/><Relationship Id="rId3" Type="http://schemas.openxmlformats.org/officeDocument/2006/relationships/image" Target="../media/image73.png"/><Relationship Id="rId7" Type="http://schemas.openxmlformats.org/officeDocument/2006/relationships/image" Target="../media/image67.png"/><Relationship Id="rId12" Type="http://schemas.openxmlformats.org/officeDocument/2006/relationships/image" Target="../media/image8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11" Type="http://schemas.openxmlformats.org/officeDocument/2006/relationships/image" Target="../media/image80.png"/><Relationship Id="rId5" Type="http://schemas.openxmlformats.org/officeDocument/2006/relationships/image" Target="../media/image75.png"/><Relationship Id="rId10" Type="http://schemas.openxmlformats.org/officeDocument/2006/relationships/image" Target="../media/image79.png"/><Relationship Id="rId4" Type="http://schemas.openxmlformats.org/officeDocument/2006/relationships/image" Target="../media/image74.png"/><Relationship Id="rId9" Type="http://schemas.openxmlformats.org/officeDocument/2006/relationships/image" Target="../media/image7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5" Type="http://schemas.openxmlformats.org/officeDocument/2006/relationships/image" Target="../media/image95.png"/><Relationship Id="rId10" Type="http://schemas.openxmlformats.org/officeDocument/2006/relationships/image" Target="../media/image90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Relationship Id="rId14" Type="http://schemas.openxmlformats.org/officeDocument/2006/relationships/image" Target="../media/image9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755576" y="1995686"/>
            <a:ext cx="5688631" cy="1499687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sz="24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2400" b="1" dirty="0">
              <a:latin typeface="Arial"/>
              <a:cs typeface="Arial"/>
            </a:endParaRPr>
          </a:p>
          <a:p>
            <a:pPr marL="20131"/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Tenglamalar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tengsizliklar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sistemalari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bobiga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doir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mashqlar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(2-dars)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07504" y="2361431"/>
            <a:ext cx="545553" cy="198607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53647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53647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948264" y="485239"/>
            <a:ext cx="136815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79662"/>
            <a:ext cx="2851517" cy="2811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99592" y="3601635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bobga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testlar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79512" y="712316"/>
                <a:ext cx="8964488" cy="2169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5. </a:t>
                </a:r>
                <a14:m>
                  <m:oMath xmlns:m="http://schemas.openxmlformats.org/officeDocument/2006/math"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𝟔𝟎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masofani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velosipedchi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ikkinchisiga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qara-ganda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soat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kechroq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bosib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birinchi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velo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</a:p>
              <a:p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ipedchining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ikkinchisining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tezligidan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𝒌𝒎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/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𝒉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kam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velosipedchining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tezligini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712316"/>
                <a:ext cx="8964488" cy="2169825"/>
              </a:xfrm>
              <a:prstGeom prst="rect">
                <a:avLst/>
              </a:prstGeom>
              <a:blipFill rotWithShape="1">
                <a:blip r:embed="rId3"/>
                <a:stretch>
                  <a:fillRect l="-1224" t="-2247" b="-6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11560" y="2787775"/>
                <a:ext cx="394319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r>
                        <a:rPr lang="en-US" b="1" i="1" dirty="0" smtClean="0">
                          <a:latin typeface="Cambria Math"/>
                          <a:cs typeface="Arial" panose="020B0604020202020204" pitchFamily="34" charset="0"/>
                        </a:rPr>
                        <m:t>𝟐𝟎</m:t>
                      </m:r>
                      <m:r>
                        <a:rPr lang="en-US" b="1" i="1" dirty="0" smtClean="0"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b="1" i="0" dirty="0" smtClean="0">
                          <a:latin typeface="Cambria Math"/>
                          <a:cs typeface="Arial" panose="020B0604020202020204" pitchFamily="34" charset="0"/>
                        </a:rPr>
                        <m:t>𝐤𝐦</m:t>
                      </m:r>
                      <m:r>
                        <a:rPr lang="en-US" b="1" i="0" dirty="0" smtClean="0">
                          <a:latin typeface="Cambria Math"/>
                          <a:cs typeface="Arial" panose="020B0604020202020204" pitchFamily="34" charset="0"/>
                        </a:rPr>
                        <m:t>/</m:t>
                      </m:r>
                      <m:r>
                        <a:rPr lang="en-US" b="1" i="0" dirty="0" smtClean="0">
                          <a:latin typeface="Cambria Math"/>
                          <a:cs typeface="Arial" panose="020B0604020202020204" pitchFamily="34" charset="0"/>
                        </a:rPr>
                        <m:t>𝐡</m:t>
                      </m:r>
                      <m:r>
                        <a:rPr lang="en-US" b="1" i="1" dirty="0" smtClean="0">
                          <a:latin typeface="Cambria Math"/>
                          <a:cs typeface="Arial" panose="020B0604020202020204" pitchFamily="34" charset="0"/>
                        </a:rPr>
                        <m:t>, </m:t>
                      </m:r>
                      <m:r>
                        <a:rPr lang="en-US" b="1" i="1" dirty="0" smtClean="0">
                          <a:latin typeface="Cambria Math"/>
                          <a:cs typeface="Arial" panose="020B0604020202020204" pitchFamily="34" charset="0"/>
                        </a:rPr>
                        <m:t>𝟐𝟓</m:t>
                      </m:r>
                      <m:r>
                        <a:rPr lang="en-US" b="1" i="1" dirty="0" smtClean="0"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b="1" i="0" dirty="0" smtClean="0">
                          <a:latin typeface="Cambria Math"/>
                          <a:cs typeface="Arial" panose="020B0604020202020204" pitchFamily="34" charset="0"/>
                        </a:rPr>
                        <m:t>𝐤𝐦</m:t>
                      </m:r>
                      <m:r>
                        <a:rPr lang="en-US" b="1" i="0" dirty="0" smtClean="0">
                          <a:latin typeface="Cambria Math"/>
                          <a:cs typeface="Arial" panose="020B0604020202020204" pitchFamily="34" charset="0"/>
                        </a:rPr>
                        <m:t>/</m:t>
                      </m:r>
                      <m:r>
                        <a:rPr lang="en-US" b="1" i="0" dirty="0" smtClean="0">
                          <a:latin typeface="Cambria Math"/>
                          <a:cs typeface="Arial" panose="020B0604020202020204" pitchFamily="34" charset="0"/>
                        </a:rPr>
                        <m:t>𝐡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787775"/>
                <a:ext cx="3943195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583974" y="2787774"/>
                <a:ext cx="396724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r>
                        <a:rPr lang="en-US" b="1" i="1" dirty="0">
                          <a:latin typeface="Cambria Math"/>
                          <a:cs typeface="Arial" panose="020B0604020202020204" pitchFamily="34" charset="0"/>
                        </a:rPr>
                        <m:t>𝟐𝟎</m:t>
                      </m:r>
                      <m:r>
                        <a:rPr lang="en-US" b="1" i="1" dirty="0"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b="1" i="0" dirty="0">
                          <a:latin typeface="Cambria Math"/>
                          <a:cs typeface="Arial" panose="020B0604020202020204" pitchFamily="34" charset="0"/>
                        </a:rPr>
                        <m:t>𝐤𝐦</m:t>
                      </m:r>
                      <m:r>
                        <a:rPr lang="en-US" b="1" i="0" dirty="0">
                          <a:latin typeface="Cambria Math"/>
                          <a:cs typeface="Arial" panose="020B0604020202020204" pitchFamily="34" charset="0"/>
                        </a:rPr>
                        <m:t>/</m:t>
                      </m:r>
                      <m:r>
                        <a:rPr lang="en-US" b="1" i="0" dirty="0">
                          <a:latin typeface="Cambria Math"/>
                          <a:cs typeface="Arial" panose="020B0604020202020204" pitchFamily="34" charset="0"/>
                        </a:rPr>
                        <m:t>𝐡</m:t>
                      </m:r>
                      <m:r>
                        <a:rPr lang="en-US" b="1" i="1" dirty="0">
                          <a:latin typeface="Cambria Math"/>
                          <a:cs typeface="Arial" panose="020B0604020202020204" pitchFamily="34" charset="0"/>
                        </a:rPr>
                        <m:t>, </m:t>
                      </m:r>
                      <m:r>
                        <a:rPr lang="en-US" b="1" i="1" dirty="0">
                          <a:latin typeface="Cambria Math"/>
                          <a:cs typeface="Arial" panose="020B0604020202020204" pitchFamily="34" charset="0"/>
                        </a:rPr>
                        <m:t>𝟐𝟓</m:t>
                      </m:r>
                      <m:r>
                        <a:rPr lang="en-US" b="1" i="1" dirty="0"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b="1" i="0" dirty="0">
                          <a:latin typeface="Cambria Math"/>
                          <a:cs typeface="Arial" panose="020B0604020202020204" pitchFamily="34" charset="0"/>
                        </a:rPr>
                        <m:t>𝐤𝐦</m:t>
                      </m:r>
                      <m:r>
                        <a:rPr lang="en-US" b="1" i="0" dirty="0">
                          <a:latin typeface="Cambria Math"/>
                          <a:cs typeface="Arial" panose="020B0604020202020204" pitchFamily="34" charset="0"/>
                        </a:rPr>
                        <m:t>/</m:t>
                      </m:r>
                      <m:r>
                        <a:rPr lang="en-US" b="1" i="0" dirty="0">
                          <a:latin typeface="Cambria Math"/>
                          <a:cs typeface="Arial" panose="020B0604020202020204" pitchFamily="34" charset="0"/>
                        </a:rPr>
                        <m:t>𝐡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974" y="2787774"/>
                <a:ext cx="3967240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40026" y="3223847"/>
                <a:ext cx="393197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𝑪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r>
                        <a:rPr lang="en-US" b="1" i="1" dirty="0">
                          <a:latin typeface="Cambria Math"/>
                          <a:cs typeface="Arial" panose="020B0604020202020204" pitchFamily="34" charset="0"/>
                        </a:rPr>
                        <m:t>𝟐𝟎</m:t>
                      </m:r>
                      <m:r>
                        <a:rPr lang="en-US" b="1" i="1" dirty="0"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b="1" i="0" dirty="0">
                          <a:latin typeface="Cambria Math"/>
                          <a:cs typeface="Arial" panose="020B0604020202020204" pitchFamily="34" charset="0"/>
                        </a:rPr>
                        <m:t>𝐤𝐦</m:t>
                      </m:r>
                      <m:r>
                        <a:rPr lang="en-US" b="1" i="0" dirty="0">
                          <a:latin typeface="Cambria Math"/>
                          <a:cs typeface="Arial" panose="020B0604020202020204" pitchFamily="34" charset="0"/>
                        </a:rPr>
                        <m:t>/</m:t>
                      </m:r>
                      <m:r>
                        <a:rPr lang="en-US" b="1" i="0" dirty="0">
                          <a:latin typeface="Cambria Math"/>
                          <a:cs typeface="Arial" panose="020B0604020202020204" pitchFamily="34" charset="0"/>
                        </a:rPr>
                        <m:t>𝐡</m:t>
                      </m:r>
                      <m:r>
                        <a:rPr lang="en-US" b="1" i="1" dirty="0">
                          <a:latin typeface="Cambria Math"/>
                          <a:cs typeface="Arial" panose="020B0604020202020204" pitchFamily="34" charset="0"/>
                        </a:rPr>
                        <m:t>, </m:t>
                      </m:r>
                      <m:r>
                        <a:rPr lang="en-US" b="1" i="1" dirty="0">
                          <a:latin typeface="Cambria Math"/>
                          <a:cs typeface="Arial" panose="020B0604020202020204" pitchFamily="34" charset="0"/>
                        </a:rPr>
                        <m:t>𝟐𝟓</m:t>
                      </m:r>
                      <m:r>
                        <a:rPr lang="en-US" b="1" i="1" dirty="0"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b="1" i="0" dirty="0">
                          <a:latin typeface="Cambria Math"/>
                          <a:cs typeface="Arial" panose="020B0604020202020204" pitchFamily="34" charset="0"/>
                        </a:rPr>
                        <m:t>𝐤𝐦</m:t>
                      </m:r>
                      <m:r>
                        <a:rPr lang="en-US" b="1" i="0" dirty="0">
                          <a:latin typeface="Cambria Math"/>
                          <a:cs typeface="Arial" panose="020B0604020202020204" pitchFamily="34" charset="0"/>
                        </a:rPr>
                        <m:t>/</m:t>
                      </m:r>
                      <m:r>
                        <a:rPr lang="en-US" b="1" i="0" dirty="0">
                          <a:latin typeface="Cambria Math"/>
                          <a:cs typeface="Arial" panose="020B0604020202020204" pitchFamily="34" charset="0"/>
                        </a:rPr>
                        <m:t>𝐡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26" y="3223847"/>
                <a:ext cx="3931974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598574" y="3219822"/>
                <a:ext cx="39768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𝑫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r>
                        <a:rPr lang="en-US" b="1" i="1" dirty="0">
                          <a:latin typeface="Cambria Math"/>
                          <a:cs typeface="Arial" panose="020B0604020202020204" pitchFamily="34" charset="0"/>
                        </a:rPr>
                        <m:t>𝟐𝟎</m:t>
                      </m:r>
                      <m:r>
                        <a:rPr lang="en-US" b="1" i="1" dirty="0"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b="1" i="0" dirty="0">
                          <a:latin typeface="Cambria Math"/>
                          <a:cs typeface="Arial" panose="020B0604020202020204" pitchFamily="34" charset="0"/>
                        </a:rPr>
                        <m:t>𝐤𝐦</m:t>
                      </m:r>
                      <m:r>
                        <a:rPr lang="en-US" b="1" i="0" dirty="0">
                          <a:latin typeface="Cambria Math"/>
                          <a:cs typeface="Arial" panose="020B0604020202020204" pitchFamily="34" charset="0"/>
                        </a:rPr>
                        <m:t>/</m:t>
                      </m:r>
                      <m:r>
                        <a:rPr lang="en-US" b="1" i="0" dirty="0">
                          <a:latin typeface="Cambria Math"/>
                          <a:cs typeface="Arial" panose="020B0604020202020204" pitchFamily="34" charset="0"/>
                        </a:rPr>
                        <m:t>𝐡</m:t>
                      </m:r>
                      <m:r>
                        <a:rPr lang="en-US" b="1" i="1" dirty="0">
                          <a:latin typeface="Cambria Math"/>
                          <a:cs typeface="Arial" panose="020B0604020202020204" pitchFamily="34" charset="0"/>
                        </a:rPr>
                        <m:t>, </m:t>
                      </m:r>
                      <m:r>
                        <a:rPr lang="en-US" b="1" i="1" dirty="0">
                          <a:latin typeface="Cambria Math"/>
                          <a:cs typeface="Arial" panose="020B0604020202020204" pitchFamily="34" charset="0"/>
                        </a:rPr>
                        <m:t>𝟐𝟓</m:t>
                      </m:r>
                      <m:r>
                        <a:rPr lang="en-US" b="1" i="1" dirty="0"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b="1" i="0" dirty="0">
                          <a:latin typeface="Cambria Math"/>
                          <a:cs typeface="Arial" panose="020B0604020202020204" pitchFamily="34" charset="0"/>
                        </a:rPr>
                        <m:t>𝐤𝐦</m:t>
                      </m:r>
                      <m:r>
                        <a:rPr lang="en-US" b="1" i="0" dirty="0">
                          <a:latin typeface="Cambria Math"/>
                          <a:cs typeface="Arial" panose="020B0604020202020204" pitchFamily="34" charset="0"/>
                        </a:rPr>
                        <m:t>/</m:t>
                      </m:r>
                      <m:r>
                        <a:rPr lang="en-US" b="1" i="0" dirty="0">
                          <a:latin typeface="Cambria Math"/>
                          <a:cs typeface="Arial" panose="020B0604020202020204" pitchFamily="34" charset="0"/>
                        </a:rPr>
                        <m:t>𝐡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8574" y="3219822"/>
                <a:ext cx="3976858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79016" y="3869017"/>
                <a:ext cx="1876924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𝑰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𝒗𝒆𝒍</m:t>
                      </m:r>
                      <m:r>
                        <a:rPr lang="en-US" b="1" i="1" smtClean="0">
                          <a:latin typeface="Cambria Math"/>
                        </a:rPr>
                        <m:t>.− 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𝑰𝑰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𝒗𝒆𝒍</m:t>
                      </m:r>
                      <m:r>
                        <a:rPr lang="en-US" b="1" i="1" smtClean="0">
                          <a:latin typeface="Cambria Math"/>
                        </a:rPr>
                        <m:t>. −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016" y="3869017"/>
                <a:ext cx="1876924" cy="98488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47864" y="3579862"/>
                <a:ext cx="2529795" cy="15171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𝟔𝟎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den>
                              </m:f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𝟔𝟎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den>
                              </m:f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3579862"/>
                <a:ext cx="2529795" cy="151714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516787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" grpId="0"/>
      <p:bldP spid="15" grpId="0"/>
      <p:bldP spid="16" grpId="0"/>
      <p:bldP spid="18" grpId="0"/>
      <p:bldP spid="2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bobga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testlar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1520" y="748892"/>
                <a:ext cx="1876924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𝑰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𝒗𝒆𝒍</m:t>
                      </m:r>
                      <m:r>
                        <a:rPr lang="en-US" b="1" i="1" smtClean="0">
                          <a:latin typeface="Cambria Math"/>
                        </a:rPr>
                        <m:t>.− 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𝑰𝑰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𝒗𝒆𝒍</m:t>
                      </m:r>
                      <m:r>
                        <a:rPr lang="en-US" b="1" i="1" smtClean="0">
                          <a:latin typeface="Cambria Math"/>
                        </a:rPr>
                        <m:t>. −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748892"/>
                <a:ext cx="1876924" cy="98488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411760" y="748892"/>
                <a:ext cx="2529795" cy="15171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𝟔𝟎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den>
                              </m:f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𝟔𝟎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den>
                              </m:f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748892"/>
                <a:ext cx="2529795" cy="151714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004048" y="771550"/>
                <a:ext cx="23975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771550"/>
                <a:ext cx="2397515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004048" y="1457077"/>
                <a:ext cx="416421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1457077"/>
                <a:ext cx="4164217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11560" y="2283718"/>
                <a:ext cx="555690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)−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)=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283718"/>
                <a:ext cx="5556906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83568" y="2859782"/>
                <a:ext cx="5564344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𝟑𝟎𝟎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𝟔𝟎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𝟔𝟎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859782"/>
                <a:ext cx="5564344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83568" y="3329285"/>
                <a:ext cx="3358227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𝟑𝟎𝟎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329285"/>
                <a:ext cx="3358227" cy="5487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51876" y="3867894"/>
                <a:ext cx="351205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𝟐𝟎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876" y="3867894"/>
                <a:ext cx="3512052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585898" y="3867894"/>
                <a:ext cx="301537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𝟏𝟓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5898" y="3867894"/>
                <a:ext cx="3015377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1542948" y="4251161"/>
            <a:ext cx="677346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71600" y="4409405"/>
                <a:ext cx="7336070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I vel.- </a:t>
                </a:r>
                <a14:m>
                  <m:oMath xmlns:m="http://schemas.openxmlformats.org/officeDocument/2006/math">
                    <m:r>
                      <a:rPr lang="en-US" b="1" i="0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𝟏𝟓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𝒌𝒎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/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𝒉</m:t>
                    </m:r>
                  </m:oMath>
                </a14:m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II vel.-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𝟐𝟎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𝒌𝒎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/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𝒉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/>
                      </a:rPr>
                      <m:t>𝐀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4409405"/>
                <a:ext cx="7336070" cy="538609"/>
              </a:xfrm>
              <a:prstGeom prst="rect">
                <a:avLst/>
              </a:prstGeom>
              <a:blipFill rotWithShape="1">
                <a:blip r:embed="rId12"/>
                <a:stretch>
                  <a:fillRect l="-1744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64348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4" grpId="0"/>
      <p:bldP spid="5" grpId="0"/>
      <p:bldP spid="19" grpId="0"/>
      <p:bldP spid="20" grpId="0"/>
      <p:bldP spid="22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bobga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testlar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7016" y="712316"/>
            <a:ext cx="62306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39552" y="1995686"/>
                <a:ext cx="41598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;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𝒗𝒂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𝟏𝟐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;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995686"/>
                <a:ext cx="4159857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890332" y="1995686"/>
                <a:ext cx="418390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ctrlPr>
                            <a:rPr lang="en-US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</a:rPr>
                            <m:t>𝟎</m:t>
                          </m:r>
                          <m:r>
                            <a:rPr lang="en-US" b="1" i="1">
                              <a:latin typeface="Cambria Math"/>
                            </a:rPr>
                            <m:t>,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>
                              <a:latin typeface="Cambria Math"/>
                            </a:rPr>
                            <m:t>;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e>
                      </m:d>
                      <m:r>
                        <a:rPr lang="en-US" b="1" i="1">
                          <a:latin typeface="Cambria Math"/>
                        </a:rPr>
                        <m:t> </m:t>
                      </m:r>
                      <m:r>
                        <a:rPr lang="en-US" b="1" i="1">
                          <a:latin typeface="Cambria Math"/>
                        </a:rPr>
                        <m:t>𝒗𝒂</m:t>
                      </m:r>
                      <m:r>
                        <a:rPr lang="en-US" b="1" i="1"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1" i="1">
                              <a:latin typeface="Cambria Math"/>
                            </a:rPr>
                            <m:t>𝟏𝟐</m:t>
                          </m:r>
                          <m:r>
                            <a:rPr lang="en-US" b="1" i="1">
                              <a:latin typeface="Cambria Math"/>
                            </a:rPr>
                            <m:t>;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0332" y="1995686"/>
                <a:ext cx="4183902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11560" y="2499742"/>
                <a:ext cx="414863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𝑪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ctrlPr>
                            <a:rPr lang="en-US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;</m:t>
                          </m:r>
                          <m:r>
                            <a:rPr lang="en-US" b="1" i="1">
                              <a:latin typeface="Cambria Math"/>
                            </a:rPr>
                            <m:t>𝟎</m:t>
                          </m:r>
                          <m:r>
                            <a:rPr lang="en-US" b="1" i="1">
                              <a:latin typeface="Cambria Math"/>
                            </a:rPr>
                            <m:t>,</m:t>
                          </m:r>
                          <m:r>
                            <a:rPr lang="en-US" b="1" i="1">
                              <a:latin typeface="Cambria Math"/>
                            </a:rPr>
                            <m:t>𝟔</m:t>
                          </m:r>
                        </m:e>
                      </m:d>
                      <m:r>
                        <a:rPr lang="en-US" b="1" i="1">
                          <a:latin typeface="Cambria Math"/>
                        </a:rPr>
                        <m:t> </m:t>
                      </m:r>
                      <m:r>
                        <a:rPr lang="en-US" b="1" i="1">
                          <a:latin typeface="Cambria Math"/>
                        </a:rPr>
                        <m:t>𝒗𝒂</m:t>
                      </m:r>
                      <m:r>
                        <a:rPr lang="en-US" b="1" i="1"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</a:rPr>
                            <m:t>𝟏𝟐</m:t>
                          </m:r>
                          <m:r>
                            <a:rPr lang="en-US" b="1" i="1">
                              <a:latin typeface="Cambria Math"/>
                            </a:rPr>
                            <m:t>;</m:t>
                          </m:r>
                          <m:r>
                            <a:rPr lang="en-US" b="1" i="1">
                              <a:latin typeface="Cambria Math"/>
                            </a:rPr>
                            <m:t>𝟎</m:t>
                          </m:r>
                          <m:r>
                            <a:rPr lang="en-US" b="1" i="1">
                              <a:latin typeface="Cambria Math"/>
                            </a:rPr>
                            <m:t>,</m:t>
                          </m:r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499742"/>
                <a:ext cx="4148635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899127" y="2510408"/>
                <a:ext cx="419352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𝑫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ctrlPr>
                            <a:rPr lang="en-US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;</m:t>
                          </m:r>
                          <m:r>
                            <a:rPr lang="en-US" b="1" i="1">
                              <a:latin typeface="Cambria Math"/>
                            </a:rPr>
                            <m:t>𝟎</m:t>
                          </m:r>
                          <m:r>
                            <a:rPr lang="en-US" b="1" i="1">
                              <a:latin typeface="Cambria Math"/>
                            </a:rPr>
                            <m:t>,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</m:d>
                      <m:r>
                        <a:rPr lang="en-US" b="1" i="1">
                          <a:latin typeface="Cambria Math"/>
                        </a:rPr>
                        <m:t> </m:t>
                      </m:r>
                      <m:r>
                        <a:rPr lang="en-US" b="1" i="1">
                          <a:latin typeface="Cambria Math"/>
                        </a:rPr>
                        <m:t>𝒗𝒂</m:t>
                      </m:r>
                      <m:r>
                        <a:rPr lang="en-US" b="1" i="1"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</a:rPr>
                            <m:t>𝟏𝟐</m:t>
                          </m:r>
                          <m:r>
                            <a:rPr lang="en-US" b="1" i="1">
                              <a:latin typeface="Cambria Math"/>
                            </a:rPr>
                            <m:t>;</m:t>
                          </m:r>
                          <m:r>
                            <a:rPr lang="en-US" b="1" i="1">
                              <a:latin typeface="Cambria Math"/>
                            </a:rPr>
                            <m:t>𝟎</m:t>
                          </m:r>
                          <m:r>
                            <a:rPr lang="en-US" b="1" i="1">
                              <a:latin typeface="Cambria Math"/>
                            </a:rPr>
                            <m:t>,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e>
                      </m: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9127" y="2510408"/>
                <a:ext cx="4193520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043608" y="1131590"/>
                <a:ext cx="4047839" cy="925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𝟐𝟎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𝟏𝟎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𝟐𝟎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𝟏𝟎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𝟖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1131590"/>
                <a:ext cx="4047839" cy="92563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11560" y="3014264"/>
                <a:ext cx="4047839" cy="925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𝟐𝟎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𝟏𝟎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𝟐𝟎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𝟏𝟎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𝟖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014264"/>
                <a:ext cx="4047839" cy="92563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87016" y="3202526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016" y="3202526"/>
                <a:ext cx="54534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>
            <a:off x="395536" y="4155926"/>
            <a:ext cx="430387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95536" y="4227934"/>
                <a:ext cx="431451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𝟐𝟎</m:t>
                      </m:r>
                      <m:r>
                        <a:rPr lang="en-US" b="1" i="1" smtClean="0">
                          <a:latin typeface="Cambria Math"/>
                        </a:rPr>
                        <m:t>𝒙𝒚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𝟒𝟖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227934"/>
                <a:ext cx="4314514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020655" y="3003798"/>
                <a:ext cx="4047839" cy="925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𝟐𝟎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𝟏𝟎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𝟐𝟎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𝟏𝟎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𝟖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0655" y="3003798"/>
                <a:ext cx="4047839" cy="925638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696111" y="3192060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6111" y="3192060"/>
                <a:ext cx="545341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/>
          <p:nvPr/>
        </p:nvCxnSpPr>
        <p:spPr>
          <a:xfrm>
            <a:off x="4804631" y="4145460"/>
            <a:ext cx="430387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170290" y="4217468"/>
                <a:ext cx="274305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𝟒𝟎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𝟑𝟐</m:t>
                      </m:r>
                    </m:oMath>
                  </m:oMathPara>
                </a14:m>
                <a:endParaRPr lang="en-US" b="1" i="1" dirty="0" smtClean="0"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0290" y="4217468"/>
                <a:ext cx="2743059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652266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" grpId="0"/>
      <p:bldP spid="15" grpId="0"/>
      <p:bldP spid="16" grpId="0"/>
      <p:bldP spid="18" grpId="0"/>
      <p:bldP spid="28" grpId="0"/>
      <p:bldP spid="19" grpId="0"/>
      <p:bldP spid="3" grpId="0"/>
      <p:bldP spid="11" grpId="0"/>
      <p:bldP spid="24" grpId="0"/>
      <p:bldP spid="26" grpId="0"/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bobga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testlar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78556" y="843558"/>
                <a:ext cx="2667460" cy="925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𝟐𝟎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𝟏𝟔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556" y="843558"/>
                <a:ext cx="2667460" cy="92563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131840" y="843558"/>
                <a:ext cx="306596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843558"/>
                <a:ext cx="3065968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161144" y="1235540"/>
                <a:ext cx="342472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𝟏𝟔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𝟐𝟎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1144" y="1235540"/>
                <a:ext cx="3424720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7544" y="1851670"/>
                <a:ext cx="3958841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𝟐𝟎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851670"/>
                <a:ext cx="3958841" cy="5487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91654" y="2347024"/>
                <a:ext cx="3331681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𝟏𝟔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𝟖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𝟒𝟎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654" y="2347024"/>
                <a:ext cx="3331681" cy="93076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08103" y="3297166"/>
                <a:ext cx="3331681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𝟏𝟔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𝟖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𝟒𝟎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103" y="3297166"/>
                <a:ext cx="3331681" cy="93076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211640" y="2571750"/>
                <a:ext cx="424879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640" y="2571750"/>
                <a:ext cx="4248792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228089" y="3545309"/>
                <a:ext cx="402597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8089" y="3545309"/>
                <a:ext cx="4025974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971600" y="4371950"/>
                <a:ext cx="5364436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𝟏𝟐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𝒗𝒂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𝟔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   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4371950"/>
                <a:ext cx="5364436" cy="538609"/>
              </a:xfrm>
              <a:prstGeom prst="rect">
                <a:avLst/>
              </a:prstGeom>
              <a:blipFill rotWithShape="1">
                <a:blip r:embed="rId11"/>
                <a:stretch>
                  <a:fillRect l="-2386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77582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25" grpId="0"/>
      <p:bldP spid="29" grpId="0"/>
      <p:bldP spid="31" grpId="0"/>
      <p:bldP spid="3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bobga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testlar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7016" y="712316"/>
            <a:ext cx="62306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043608" y="1131590"/>
                <a:ext cx="4017254" cy="19023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f>
                                    <m:fPr>
                                      <m:ctrlPr>
                                        <a:rPr lang="en-US" b="1" i="1" smtClean="0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𝒙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num>
                                    <m:den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𝒚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𝟓</m:t>
                                      </m:r>
                                    </m:den>
                                  </m:f>
                                </m:e>
                              </m:rad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f>
                                    <m:fPr>
                                      <m:ctrlPr>
                                        <a:rPr lang="en-US" b="1" i="1" smtClean="0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𝒚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𝟓</m:t>
                                      </m:r>
                                    </m:num>
                                    <m:den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𝒙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den>
                                  </m:f>
                                </m:e>
                              </m:rad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𝟓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𝟔</m:t>
                                  </m:r>
                                </m:den>
                              </m:f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1131590"/>
                <a:ext cx="4017254" cy="190238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796136" y="1220147"/>
                <a:ext cx="2080057" cy="14108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𝟓</m:t>
                              </m:r>
                            </m:den>
                          </m:f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1220147"/>
                <a:ext cx="2080057" cy="141089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033944" y="3147814"/>
                <a:ext cx="1795684" cy="9399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944" y="3147814"/>
                <a:ext cx="1795684" cy="93993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66809" y="4332061"/>
                <a:ext cx="301678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809" y="4332061"/>
                <a:ext cx="3016788" cy="5487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538072" y="2859782"/>
                <a:ext cx="3071802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8072" y="2859782"/>
                <a:ext cx="3071802" cy="93076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796199" y="3723878"/>
                <a:ext cx="2129749" cy="14108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𝟓</m:t>
                              </m:r>
                            </m:den>
                          </m:f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6199" y="3723878"/>
                <a:ext cx="2129749" cy="141089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538917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8" grpId="0"/>
      <p:bldP spid="5" grpId="0"/>
      <p:bldP spid="6" grpId="0"/>
      <p:bldP spid="7" grpId="0"/>
      <p:bldP spid="8" grpId="0"/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bobga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testlar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23528" y="748892"/>
                <a:ext cx="4017254" cy="19023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f>
                                    <m:fPr>
                                      <m:ctrlPr>
                                        <a:rPr lang="en-US" b="1" i="1" smtClean="0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𝒙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num>
                                    <m:den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𝒚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𝟓</m:t>
                                      </m:r>
                                    </m:den>
                                  </m:f>
                                </m:e>
                              </m:rad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f>
                                    <m:fPr>
                                      <m:ctrlPr>
                                        <a:rPr lang="en-US" b="1" i="1" smtClean="0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𝒚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𝟓</m:t>
                                      </m:r>
                                    </m:num>
                                    <m:den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𝒙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den>
                                  </m:f>
                                </m:e>
                              </m:rad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𝟓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𝟔</m:t>
                                  </m:r>
                                </m:den>
                              </m:f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748892"/>
                <a:ext cx="4017254" cy="190238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484798" y="843558"/>
                <a:ext cx="2129749" cy="14108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𝟓</m:t>
                              </m:r>
                            </m:den>
                          </m:f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4798" y="843558"/>
                <a:ext cx="2129749" cy="141089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815885" y="1060495"/>
                <a:ext cx="1845377" cy="10071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𝒚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𝟓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5885" y="1060495"/>
                <a:ext cx="1845377" cy="100719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62092" y="2686961"/>
                <a:ext cx="318888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092" y="2686961"/>
                <a:ext cx="3188885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222010" y="2715766"/>
                <a:ext cx="252344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2010" y="2715766"/>
                <a:ext cx="2523448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93974" y="3221311"/>
                <a:ext cx="2750817" cy="9347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𝟗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𝟓𝟑</m:t>
                              </m:r>
                              <m:r>
                                <m:rPr>
                                  <m:nor/>
                                </m:rPr>
                                <a:rPr lang="ru-RU" b="1" dirty="0"/>
                                <m:t> 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974" y="3221311"/>
                <a:ext cx="2750817" cy="93474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706342" y="3219822"/>
                <a:ext cx="2890278" cy="9346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𝟗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𝟓𝟑</m:t>
                              </m:r>
                              <m:r>
                                <m:rPr>
                                  <m:nor/>
                                </m:rPr>
                                <a:rPr lang="ru-RU" b="1" dirty="0"/>
                                <m:t> 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𝟗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𝟗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𝟏𝟎𝟖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6342" y="3219822"/>
                <a:ext cx="2890278" cy="93461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58541" y="4155926"/>
                <a:ext cx="406175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𝟓𝟓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541" y="4155926"/>
                <a:ext cx="4061753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790435" y="4161135"/>
                <a:ext cx="329269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𝟏𝟏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0435" y="4161135"/>
                <a:ext cx="3292696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620294" y="4553421"/>
                <a:ext cx="2886542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𝟏𝟏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0294" y="4553421"/>
                <a:ext cx="2886542" cy="538609"/>
              </a:xfrm>
              <a:prstGeom prst="rect">
                <a:avLst/>
              </a:prstGeom>
              <a:blipFill rotWithShape="1">
                <a:blip r:embed="rId12"/>
                <a:stretch>
                  <a:fillRect l="-4651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475904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" grpId="0"/>
      <p:bldP spid="14" grpId="0"/>
      <p:bldP spid="15" grpId="0"/>
      <p:bldP spid="16" grpId="0"/>
      <p:bldP spid="4" grpId="0"/>
      <p:bldP spid="9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139702"/>
            <a:ext cx="439248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467544" y="771550"/>
            <a:ext cx="8568952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err="1" smtClean="0"/>
              <a:t>Darslikning</a:t>
            </a:r>
            <a:r>
              <a:rPr lang="en-US" sz="3200" b="1" smtClean="0"/>
              <a:t> </a:t>
            </a:r>
            <a:r>
              <a:rPr lang="en-US" sz="3200" b="1" smtClean="0">
                <a:solidFill>
                  <a:srgbClr val="7030A0"/>
                </a:solidFill>
              </a:rPr>
              <a:t>87-</a:t>
            </a:r>
            <a:r>
              <a:rPr lang="en-US" sz="3200" b="1" smtClean="0"/>
              <a:t>betidagi  </a:t>
            </a:r>
            <a:r>
              <a:rPr lang="en-US" sz="3200" b="1" smtClean="0">
                <a:solidFill>
                  <a:srgbClr val="7030A0"/>
                </a:solidFill>
              </a:rPr>
              <a:t>208, 209, 210, 211, 212-</a:t>
            </a:r>
            <a:r>
              <a:rPr lang="en-US" sz="3200" b="1" smtClean="0"/>
              <a:t>mashqlar.</a:t>
            </a:r>
            <a:endParaRPr lang="en-US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5516" y="699542"/>
            <a:ext cx="885698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197.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55553" y="1203598"/>
                <a:ext cx="2663229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𝟏𝟓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53" y="1203598"/>
                <a:ext cx="2663229" cy="108786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26259" y="1478224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259" y="1478224"/>
                <a:ext cx="545341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/>
          <p:cNvCxnSpPr/>
          <p:nvPr/>
        </p:nvCxnSpPr>
        <p:spPr>
          <a:xfrm>
            <a:off x="467544" y="2499742"/>
            <a:ext cx="3168352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84024" y="2571750"/>
                <a:ext cx="353558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𝒙𝒚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024" y="2571750"/>
                <a:ext cx="3535583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26259" y="3110359"/>
                <a:ext cx="256384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259" y="3110359"/>
                <a:ext cx="2563842" cy="5487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74674" y="3651870"/>
                <a:ext cx="412433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;   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674" y="3651870"/>
                <a:ext cx="4124334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67770" y="4193381"/>
                <a:ext cx="412433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;   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770" y="4193381"/>
                <a:ext cx="4124334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единительная линия 22"/>
          <p:cNvCxnSpPr>
            <a:stCxn id="12" idx="2"/>
          </p:cNvCxnSpPr>
          <p:nvPr/>
        </p:nvCxnSpPr>
        <p:spPr>
          <a:xfrm flipH="1">
            <a:off x="4608006" y="1238151"/>
            <a:ext cx="36002" cy="378187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788024" y="1059582"/>
                <a:ext cx="185499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1059582"/>
                <a:ext cx="1854995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788024" y="1419622"/>
                <a:ext cx="369274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1419622"/>
                <a:ext cx="3692742" cy="54874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766576" y="1923678"/>
                <a:ext cx="3304751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6576" y="1923678"/>
                <a:ext cx="3304751" cy="54874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857296" y="2288535"/>
                <a:ext cx="11895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7296" y="2288535"/>
                <a:ext cx="1189556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835209" y="2852658"/>
                <a:ext cx="21323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5209" y="2852658"/>
                <a:ext cx="2132315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835209" y="3219822"/>
                <a:ext cx="3970061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5209" y="3219822"/>
                <a:ext cx="3970061" cy="54874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813761" y="3723878"/>
                <a:ext cx="3582071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3761" y="3723878"/>
                <a:ext cx="3582071" cy="54874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904481" y="4116164"/>
                <a:ext cx="146687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0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4481" y="4116164"/>
                <a:ext cx="1466876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857296" y="4611201"/>
                <a:ext cx="4179199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𝟑</m:t>
                        </m:r>
                      </m:e>
                    </m:d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;−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𝟑</m:t>
                        </m:r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7296" y="4611201"/>
                <a:ext cx="4179199" cy="538609"/>
              </a:xfrm>
              <a:prstGeom prst="rect">
                <a:avLst/>
              </a:prstGeom>
              <a:blipFill rotWithShape="1">
                <a:blip r:embed="rId17"/>
                <a:stretch>
                  <a:fillRect l="-3212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561508" y="2283718"/>
                <a:ext cx="119757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1508" y="2283718"/>
                <a:ext cx="1197571" cy="53860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6588224" y="4083918"/>
                <a:ext cx="147489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4083918"/>
                <a:ext cx="1474891" cy="538609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я соединительная линия 34"/>
          <p:cNvCxnSpPr/>
          <p:nvPr/>
        </p:nvCxnSpPr>
        <p:spPr>
          <a:xfrm>
            <a:off x="4644008" y="2859782"/>
            <a:ext cx="3168352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644008" y="4659982"/>
            <a:ext cx="3168352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18226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6" grpId="0"/>
      <p:bldP spid="18" grpId="0"/>
      <p:bldP spid="19" grpId="0"/>
      <p:bldP spid="22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5516" y="699542"/>
            <a:ext cx="885698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198.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55576" y="1203598"/>
                <a:ext cx="3184911" cy="9941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𝟐𝟔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1203598"/>
                <a:ext cx="3184911" cy="99411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923928" y="1635646"/>
                <a:ext cx="239751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1635646"/>
                <a:ext cx="2397516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043608" y="2235896"/>
                <a:ext cx="341465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235896"/>
                <a:ext cx="3414653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043608" y="2789874"/>
                <a:ext cx="528266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789874"/>
                <a:ext cx="5282665" cy="5487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043608" y="3367465"/>
                <a:ext cx="3597074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𝟏𝟖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3367465"/>
                <a:ext cx="3597074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181627" y="3905349"/>
                <a:ext cx="292862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1627" y="3905349"/>
                <a:ext cx="2928622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309100" y="3420893"/>
                <a:ext cx="1956818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9100" y="3420893"/>
                <a:ext cx="1956818" cy="98488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164288" y="3387064"/>
                <a:ext cx="1725985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 ; 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4288" y="3387064"/>
                <a:ext cx="1725985" cy="98488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620338" y="4443958"/>
                <a:ext cx="4056118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;−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𝟑</m:t>
                        </m:r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0338" y="4443958"/>
                <a:ext cx="4056118" cy="538609"/>
              </a:xfrm>
              <a:prstGeom prst="rect">
                <a:avLst/>
              </a:prstGeom>
              <a:blipFill rotWithShape="1">
                <a:blip r:embed="rId11"/>
                <a:stretch>
                  <a:fillRect l="-3308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23418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5" grpId="0"/>
      <p:bldP spid="16" grpId="0"/>
      <p:bldP spid="18" grpId="0"/>
      <p:bldP spid="19" grpId="0"/>
      <p:bldP spid="22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5516" y="699542"/>
            <a:ext cx="885698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199.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51520" y="1235572"/>
                <a:ext cx="4020460" cy="15171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d>
                                <m:d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𝟏</m:t>
                                  </m:r>
                                </m:e>
                              </m:d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den>
                              </m:f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235572"/>
                <a:ext cx="4020460" cy="151714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116063" y="1451596"/>
                <a:ext cx="1866217" cy="9129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eqArr>
                        <m:eqArr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eqArr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b="1" i="1">
                              <a:latin typeface="Cambria Math"/>
                            </a:rPr>
                            <m:t>=</m:t>
                          </m:r>
                          <m:r>
                            <a:rPr lang="en-US" b="1" i="1">
                              <a:latin typeface="Cambria Math"/>
                            </a:rPr>
                            <m:t>𝒂</m:t>
                          </m:r>
                        </m:e>
                        <m:e>
                          <m:r>
                            <a:rPr lang="en-US" b="1" i="1">
                              <a:latin typeface="Cambria Math"/>
                            </a:rPr>
                            <m:t>𝒚</m:t>
                          </m:r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</a:rPr>
                            <m:t>𝟑</m:t>
                          </m:r>
                          <m:r>
                            <a:rPr lang="en-US" b="1" i="1">
                              <a:latin typeface="Cambria Math"/>
                            </a:rPr>
                            <m:t>=</m:t>
                          </m:r>
                          <m:r>
                            <a:rPr lang="en-US" b="1" i="1">
                              <a:latin typeface="Cambria Math"/>
                            </a:rPr>
                            <m:t>𝒃</m:t>
                          </m:r>
                        </m:e>
                      </m:eqAr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6063" y="1451596"/>
                <a:ext cx="1866217" cy="91294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012160" y="1285112"/>
                <a:ext cx="1579087" cy="12514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𝒂𝒃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𝒂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𝒃</m:t>
                                  </m:r>
                                </m:den>
                              </m:f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160" y="1285112"/>
                <a:ext cx="1579087" cy="125143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740352" y="1781122"/>
                <a:ext cx="120879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352" y="1781122"/>
                <a:ext cx="1208792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12793" y="2788408"/>
                <a:ext cx="138294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793" y="2788408"/>
                <a:ext cx="1382943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67544" y="3243049"/>
                <a:ext cx="1660263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243049"/>
                <a:ext cx="1660263" cy="98488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196467" y="3219822"/>
                <a:ext cx="1655453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6467" y="3219822"/>
                <a:ext cx="1655453" cy="98488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276717" y="2715766"/>
                <a:ext cx="2007024" cy="9129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6717" y="2715766"/>
                <a:ext cx="2007024" cy="91294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465520" y="2715766"/>
                <a:ext cx="1767984" cy="9129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Cambria Math"/>
                    <a:ea typeface="Cambria Math"/>
                  </a:rPr>
                  <a:t>⟹</a:t>
                </a:r>
                <a:r>
                  <a:rPr lang="en-US" b="1" dirty="0" smtClean="0"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b="1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US" b="1" i="1">
                                <a:latin typeface="Cambria Math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𝟎</m:t>
                            </m:r>
                          </m:e>
                          <m:e>
                            <m:r>
                              <a:rPr lang="en-US" b="1" i="1">
                                <a:latin typeface="Cambria Math"/>
                              </a:rPr>
                              <m:t>𝒚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𝟓</m:t>
                            </m:r>
                          </m:e>
                        </m:eqArr>
                      </m:e>
                    </m:d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5520" y="2715766"/>
                <a:ext cx="1767984" cy="912942"/>
              </a:xfrm>
              <a:prstGeom prst="rect">
                <a:avLst/>
              </a:prstGeom>
              <a:blipFill rotWithShape="1">
                <a:blip r:embed="rId11"/>
                <a:stretch>
                  <a:fillRect l="-75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139952" y="3723878"/>
                <a:ext cx="2284343" cy="9129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=−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=−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3723878"/>
                <a:ext cx="2284343" cy="91294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489502" y="3723878"/>
                <a:ext cx="2037289" cy="9113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Cambria Math"/>
                    <a:ea typeface="Cambria Math"/>
                  </a:rPr>
                  <a:t>⟹</a:t>
                </a:r>
                <a:r>
                  <a:rPr lang="en-US" b="1" dirty="0" smtClean="0"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b="1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US" b="1" i="1">
                                <a:latin typeface="Cambria Math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=−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𝟒</m:t>
                            </m:r>
                          </m:e>
                          <m:e>
                            <m:r>
                              <a:rPr lang="en-US" b="1" i="1">
                                <a:latin typeface="Cambria Math"/>
                              </a:rPr>
                              <m:t>𝒚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𝟏</m:t>
                            </m:r>
                          </m:e>
                        </m:eqArr>
                      </m:e>
                    </m:d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9502" y="3723878"/>
                <a:ext cx="2037289" cy="911340"/>
              </a:xfrm>
              <a:prstGeom prst="rect">
                <a:avLst/>
              </a:prstGeom>
              <a:blipFill rotWithShape="1">
                <a:blip r:embed="rId13"/>
                <a:stretch>
                  <a:fillRect l="-65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283968" y="4553421"/>
                <a:ext cx="4056118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𝟓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4553421"/>
                <a:ext cx="4056118" cy="538609"/>
              </a:xfrm>
              <a:prstGeom prst="rect">
                <a:avLst/>
              </a:prstGeom>
              <a:blipFill rotWithShape="1">
                <a:blip r:embed="rId14"/>
                <a:stretch>
                  <a:fillRect l="-3308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33651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8" grpId="0"/>
      <p:bldP spid="19" grpId="0"/>
      <p:bldP spid="20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15516" y="699542"/>
            <a:ext cx="885698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200.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251520" y="1203598"/>
                <a:ext cx="2676502" cy="14188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</a:rPr>
                        <m:t>)</m:t>
                      </m:r>
                      <m:d>
                        <m:dPr>
                          <m:begChr m:val="{"/>
                          <m:endChr m:val=""/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700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ru-RU" sz="2700" b="1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𝒙</m:t>
                                  </m:r>
                                </m:den>
                              </m:f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ru-RU" sz="2700" b="1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𝒚</m:t>
                                  </m:r>
                                </m:den>
                              </m:f>
                              <m:r>
                                <a:rPr lang="en-US" sz="2700" b="1" i="1" smtClean="0">
                                  <a:latin typeface="Cambria Math"/>
                                </a:rPr>
                                <m:t>=−</m:t>
                              </m:r>
                              <m:f>
                                <m:fPr>
                                  <m:ctrlPr>
                                    <a:rPr lang="ru-RU" sz="2700" b="1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𝟓</m:t>
                                  </m:r>
                                </m:num>
                                <m:den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𝟒</m:t>
                                  </m:r>
                                </m:den>
                              </m:f>
                            </m:e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203598"/>
                <a:ext cx="2676502" cy="141885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131840" y="1203598"/>
                <a:ext cx="2579552" cy="9525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 </m:t>
                      </m:r>
                      <m:f>
                        <m:f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𝒚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𝒙𝒚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1203598"/>
                <a:ext cx="2579552" cy="95250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5940152" y="1419622"/>
                <a:ext cx="3179075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𝟒</m:t>
                      </m:r>
                      <m:r>
                        <a:rPr lang="en-US" sz="2700" b="1" i="1" smtClean="0">
                          <a:latin typeface="Cambria Math"/>
                        </a:rPr>
                        <m:t>𝒚</m:t>
                      </m:r>
                      <m:r>
                        <a:rPr lang="en-US" sz="2700" b="1" i="1" smtClean="0">
                          <a:latin typeface="Cambria Math"/>
                        </a:rPr>
                        <m:t>−</m:t>
                      </m:r>
                      <m:r>
                        <a:rPr lang="en-US" sz="2700" b="1" i="1" smtClean="0">
                          <a:latin typeface="Cambria Math"/>
                        </a:rPr>
                        <m:t>𝟒</m:t>
                      </m:r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</a:rPr>
                        <m:t>𝒙𝒚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1419622"/>
                <a:ext cx="3179075" cy="5078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059832" y="2211710"/>
                <a:ext cx="3391698" cy="8765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700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700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𝟓</m:t>
                              </m:r>
                              <m:r>
                                <a:rPr lang="en-US" sz="2700" b="1" i="1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sz="2700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700" b="1" i="1">
                                  <a:latin typeface="Cambria Math"/>
                                </a:rPr>
                                <m:t>𝟎</m:t>
                              </m:r>
                              <m:r>
                                <m:rPr>
                                  <m:nor/>
                                </m:rPr>
                                <a:rPr lang="ru-RU" sz="2700" b="1" dirty="0"/>
                                <m:t> </m:t>
                              </m:r>
                            </m:e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2211710"/>
                <a:ext cx="3391698" cy="87658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6312027" y="2537197"/>
                <a:ext cx="23975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7" y="2537197"/>
                <a:ext cx="2397515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293994" y="3075806"/>
                <a:ext cx="5481885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𝟒</m:t>
                      </m:r>
                      <m:r>
                        <a:rPr lang="en-US" sz="2700" b="1" i="1" smtClean="0">
                          <a:latin typeface="Cambria Math"/>
                        </a:rPr>
                        <m:t>𝒚</m:t>
                      </m:r>
                      <m:r>
                        <a:rPr lang="en-US" sz="2700" b="1" i="1" smtClean="0">
                          <a:latin typeface="Cambria Math"/>
                        </a:rPr>
                        <m:t>−</m:t>
                      </m:r>
                      <m:r>
                        <a:rPr lang="en-US" sz="2700" b="1" i="1" smtClean="0">
                          <a:latin typeface="Cambria Math"/>
                        </a:rPr>
                        <m:t>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</a:rPr>
                        <m:t>𝒚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𝒚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994" y="3075806"/>
                <a:ext cx="5481885" cy="5078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251520" y="3710677"/>
                <a:ext cx="5008038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𝟒</m:t>
                      </m:r>
                      <m:r>
                        <a:rPr lang="en-US" sz="2700" b="1" i="1" smtClean="0">
                          <a:latin typeface="Cambria Math"/>
                        </a:rPr>
                        <m:t>𝒚</m:t>
                      </m:r>
                      <m:r>
                        <a:rPr lang="en-US" sz="2700" b="1" i="1" smtClean="0">
                          <a:latin typeface="Cambria Math"/>
                        </a:rPr>
                        <m:t>−</m:t>
                      </m:r>
                      <m:r>
                        <a:rPr lang="en-US" sz="2700" b="1" i="1" smtClean="0">
                          <a:latin typeface="Cambria Math"/>
                        </a:rPr>
                        <m:t>𝟏𝟐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𝟒</m:t>
                      </m:r>
                      <m:r>
                        <a:rPr lang="en-US" sz="2700" b="1" i="1" smtClean="0">
                          <a:latin typeface="Cambria Math"/>
                        </a:rPr>
                        <m:t>𝒚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𝟏𝟓</m:t>
                      </m:r>
                      <m:r>
                        <a:rPr lang="en-US" sz="2700" b="1" i="1" smtClean="0">
                          <a:latin typeface="Cambria Math"/>
                        </a:rPr>
                        <m:t>𝒚</m:t>
                      </m:r>
                      <m:r>
                        <a:rPr lang="en-US" sz="2700" b="1" i="1" smtClean="0">
                          <a:latin typeface="Cambria Math"/>
                        </a:rPr>
                        <m:t>−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sSup>
                        <m:sSup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710677"/>
                <a:ext cx="5008038" cy="51725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95536" y="4286741"/>
                <a:ext cx="3356945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sSup>
                        <m:sSup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−</m:t>
                      </m:r>
                      <m:r>
                        <a:rPr lang="en-US" sz="2700" b="1" i="1" smtClean="0">
                          <a:latin typeface="Cambria Math"/>
                        </a:rPr>
                        <m:t>𝟐𝟑</m:t>
                      </m:r>
                      <m:r>
                        <a:rPr lang="en-US" sz="2700" b="1" i="1" smtClean="0">
                          <a:latin typeface="Cambria Math"/>
                        </a:rPr>
                        <m:t>𝒚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𝟏𝟐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286741"/>
                <a:ext cx="3356945" cy="51725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5292080" y="3420893"/>
                <a:ext cx="1994777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3420893"/>
                <a:ext cx="1994777" cy="98488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7147268" y="3387064"/>
                <a:ext cx="1986762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 ; 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7268" y="3387064"/>
                <a:ext cx="1986762" cy="98488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635896" y="4443958"/>
                <a:ext cx="5040560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𝟔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𝟒</m:t>
                        </m:r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4443958"/>
                <a:ext cx="5040560" cy="538609"/>
              </a:xfrm>
              <a:prstGeom prst="rect">
                <a:avLst/>
              </a:prstGeom>
              <a:blipFill rotWithShape="1">
                <a:blip r:embed="rId13"/>
                <a:stretch>
                  <a:fillRect l="-2539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14444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bobga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testlar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5516" y="699542"/>
            <a:ext cx="88569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18898" y="1203598"/>
                <a:ext cx="1999009" cy="9331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898" y="1203598"/>
                <a:ext cx="1999009" cy="93314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167170" y="1212453"/>
                <a:ext cx="19403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;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7170" y="1212453"/>
                <a:ext cx="1940339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444524" y="1203598"/>
                <a:ext cx="196438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;−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4524" y="1203598"/>
                <a:ext cx="1964384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167170" y="1673101"/>
                <a:ext cx="192911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𝑪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;−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7170" y="1673101"/>
                <a:ext cx="1929118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409194" y="1673101"/>
                <a:ext cx="314618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𝑫</m:t>
                    </m:r>
                    <m:r>
                      <a:rPr lang="en-US" b="1" i="1" smtClean="0">
                        <a:latin typeface="Cambria Math"/>
                      </a:rPr>
                      <m:t>) 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𝟒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𝟒</m:t>
                        </m:r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e>
                    </m:d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9194" y="1673101"/>
                <a:ext cx="3146182" cy="538609"/>
              </a:xfrm>
              <a:prstGeom prst="rect">
                <a:avLst/>
              </a:prstGeom>
              <a:blipFill rotWithShape="1">
                <a:blip r:embed="rId7"/>
                <a:stretch>
                  <a:fillRect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43608" y="2427734"/>
                <a:ext cx="286770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427734"/>
                <a:ext cx="2867708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037522" y="2981712"/>
                <a:ext cx="274421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522" y="2981712"/>
                <a:ext cx="2744213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84290" y="3651870"/>
                <a:ext cx="279711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4290" y="3651870"/>
                <a:ext cx="2797111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115616" y="4121373"/>
                <a:ext cx="279711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4121373"/>
                <a:ext cx="2797112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444524" y="3382565"/>
                <a:ext cx="2439526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𝟒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4524" y="3382565"/>
                <a:ext cx="2439526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652120" y="4227661"/>
                <a:ext cx="2142748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/>
                      </a:rPr>
                      <m:t>𝐃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4227661"/>
                <a:ext cx="2142748" cy="538609"/>
              </a:xfrm>
              <a:prstGeom prst="rect">
                <a:avLst/>
              </a:prstGeom>
              <a:blipFill rotWithShape="1">
                <a:blip r:embed="rId13"/>
                <a:stretch>
                  <a:fillRect l="-5966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5292080" y="1742207"/>
            <a:ext cx="3263296" cy="46950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5243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/>
      <p:bldP spid="4" grpId="0"/>
      <p:bldP spid="15" grpId="0"/>
      <p:bldP spid="16" grpId="0"/>
      <p:bldP spid="18" grpId="0"/>
      <p:bldP spid="5" grpId="0"/>
      <p:bldP spid="6" grpId="0"/>
      <p:bldP spid="7" grpId="0"/>
      <p:bldP spid="23" grpId="0"/>
      <p:bldP spid="24" grpId="0"/>
      <p:bldP spid="25" grpId="0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bobga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testlar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5516" y="699542"/>
            <a:ext cx="88569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18898" y="1203598"/>
                <a:ext cx="2353721" cy="992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𝟖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898" y="1203598"/>
                <a:ext cx="2353721" cy="9925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95139" y="1212453"/>
                <a:ext cx="28367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, 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5139" y="1212453"/>
                <a:ext cx="2836739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247721" y="1203598"/>
                <a:ext cx="286078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, 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7721" y="1203598"/>
                <a:ext cx="2860783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295139" y="1673101"/>
                <a:ext cx="300505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𝑪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, 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5139" y="1673101"/>
                <a:ext cx="3005053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322362" y="1673101"/>
                <a:ext cx="279185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𝑫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, 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2362" y="1673101"/>
                <a:ext cx="2791854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652120" y="4227661"/>
                <a:ext cx="2142748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/>
                      </a:rPr>
                      <m:t>𝐀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4227661"/>
                <a:ext cx="2142748" cy="538609"/>
              </a:xfrm>
              <a:prstGeom prst="rect">
                <a:avLst/>
              </a:prstGeom>
              <a:blipFill rotWithShape="1">
                <a:blip r:embed="rId8"/>
                <a:stretch>
                  <a:fillRect l="-5966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3439831" y="1281559"/>
            <a:ext cx="2520280" cy="46950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08567" y="2283718"/>
                <a:ext cx="335258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d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567" y="2283718"/>
                <a:ext cx="3352584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авая фигурная скобка 19"/>
          <p:cNvSpPr/>
          <p:nvPr/>
        </p:nvSpPr>
        <p:spPr>
          <a:xfrm rot="5400000">
            <a:off x="1169735" y="2255842"/>
            <a:ext cx="504054" cy="1224136"/>
          </a:xfrm>
          <a:prstGeom prst="rightBrace">
            <a:avLst>
              <a:gd name="adj1" fmla="val 36552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авая фигурная скобка 21"/>
          <p:cNvSpPr/>
          <p:nvPr/>
        </p:nvSpPr>
        <p:spPr>
          <a:xfrm rot="5400000">
            <a:off x="2393871" y="2255842"/>
            <a:ext cx="504054" cy="1224136"/>
          </a:xfrm>
          <a:prstGeom prst="rightBrace">
            <a:avLst>
              <a:gd name="adj1" fmla="val 36552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185159" y="2975922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5159" y="2975922"/>
                <a:ext cx="490839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424720" y="3013378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4720" y="3013378"/>
                <a:ext cx="490839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00783" y="3651870"/>
                <a:ext cx="1999009" cy="9240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783" y="3651870"/>
                <a:ext cx="1999009" cy="92403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932375" y="3473301"/>
                <a:ext cx="236436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   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2375" y="3473301"/>
                <a:ext cx="2364365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908848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/>
      <p:bldP spid="4" grpId="0"/>
      <p:bldP spid="15" grpId="0"/>
      <p:bldP spid="16" grpId="0"/>
      <p:bldP spid="18" grpId="0"/>
      <p:bldP spid="25" grpId="0"/>
      <p:bldP spid="8" grpId="0" animBg="1"/>
      <p:bldP spid="19" grpId="0"/>
      <p:bldP spid="20" grpId="0" animBg="1"/>
      <p:bldP spid="22" grpId="0" animBg="1"/>
      <p:bldP spid="26" grpId="0"/>
      <p:bldP spid="27" grpId="0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bobga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testlar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7016" y="712316"/>
            <a:ext cx="88569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ayirmasi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ko‘paytmasi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28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39552" y="1572493"/>
                <a:ext cx="169790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𝑨</m:t>
                    </m:r>
                    <m:r>
                      <a:rPr lang="en-US" b="1" i="1" smtClean="0">
                        <a:latin typeface="Cambria Math"/>
                      </a:rPr>
                      <m:t>) 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4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572493"/>
                <a:ext cx="1697901" cy="538609"/>
              </a:xfrm>
              <a:prstGeom prst="rect">
                <a:avLst/>
              </a:prstGeom>
              <a:blipFill rotWithShape="1">
                <a:blip r:embed="rId3"/>
                <a:stretch>
                  <a:fillRect t="-11364" r="-6475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653481" y="1622872"/>
                <a:ext cx="172194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𝑩</m:t>
                    </m:r>
                    <m:r>
                      <a:rPr lang="en-US" b="1" i="1" smtClean="0">
                        <a:latin typeface="Cambria Math"/>
                      </a:rPr>
                      <m:t>) 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3481" y="1622872"/>
                <a:ext cx="1721946" cy="538609"/>
              </a:xfrm>
              <a:prstGeom prst="rect">
                <a:avLst/>
              </a:prstGeom>
              <a:blipFill rotWithShape="1">
                <a:blip r:embed="rId4"/>
                <a:stretch>
                  <a:fillRect t="-11236" r="-6360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867147" y="1612206"/>
                <a:ext cx="18934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𝑪</m:t>
                    </m:r>
                    <m:r>
                      <a:rPr lang="en-US" b="1" i="1" smtClean="0">
                        <a:latin typeface="Cambria Math"/>
                      </a:rPr>
                      <m:t>) 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14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7147" y="1612206"/>
                <a:ext cx="1893467" cy="538609"/>
              </a:xfrm>
              <a:prstGeom prst="rect">
                <a:avLst/>
              </a:prstGeom>
              <a:blipFill rotWithShape="1">
                <a:blip r:embed="rId5"/>
                <a:stretch>
                  <a:fillRect t="-11236" r="-5788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019099" y="1622872"/>
                <a:ext cx="191783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𝑫</m:t>
                    </m:r>
                    <m:r>
                      <a:rPr lang="en-US" b="1" i="1" smtClean="0">
                        <a:latin typeface="Cambria Math"/>
                      </a:rPr>
                      <m:t>) 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11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8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9099" y="1622872"/>
                <a:ext cx="1917833" cy="538609"/>
              </a:xfrm>
              <a:prstGeom prst="rect">
                <a:avLst/>
              </a:prstGeom>
              <a:blipFill rotWithShape="1">
                <a:blip r:embed="rId6"/>
                <a:stretch>
                  <a:fillRect t="-11236" r="-5714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652120" y="4227661"/>
                <a:ext cx="2142748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/>
                      </a:rPr>
                      <m:t>𝐀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4227661"/>
                <a:ext cx="2142748" cy="538609"/>
              </a:xfrm>
              <a:prstGeom prst="rect">
                <a:avLst/>
              </a:prstGeom>
              <a:blipFill rotWithShape="1">
                <a:blip r:embed="rId7"/>
                <a:stretch>
                  <a:fillRect l="-5966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556134" y="1607045"/>
            <a:ext cx="1631971" cy="46950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20728" y="2283718"/>
                <a:ext cx="1999009" cy="925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𝟐𝟖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728" y="2283718"/>
                <a:ext cx="1999009" cy="92563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193244" y="2283718"/>
                <a:ext cx="239751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3244" y="2283718"/>
                <a:ext cx="2397516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51876" y="3209356"/>
                <a:ext cx="261731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876" y="3209356"/>
                <a:ext cx="2617319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20728" y="3732854"/>
                <a:ext cx="3151439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𝟐𝟖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728" y="3732854"/>
                <a:ext cx="3151439" cy="54874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51876" y="4371950"/>
                <a:ext cx="308244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876" y="4371950"/>
                <a:ext cx="3082446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550748" y="3185269"/>
                <a:ext cx="393389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0748" y="3185269"/>
                <a:ext cx="3933897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5249544" y="3752228"/>
            <a:ext cx="1217000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93106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" grpId="0"/>
      <p:bldP spid="15" grpId="0"/>
      <p:bldP spid="16" grpId="0"/>
      <p:bldP spid="18" grpId="0"/>
      <p:bldP spid="25" grpId="0"/>
      <p:bldP spid="8" grpId="0" animBg="1"/>
      <p:bldP spid="28" grpId="0"/>
      <p:bldP spid="29" grpId="0"/>
      <p:bldP spid="2" grpId="0"/>
      <p:bldP spid="5" grpId="0"/>
      <p:bldP spid="6" grpId="0"/>
      <p:bldP spid="23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bobga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testlar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87016" y="712316"/>
                <a:ext cx="8856984" cy="1348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4.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to‘rtburchakning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perimetri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𝟑𝟎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56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700" b="1" i="1" smtClean="0">
                            <a:latin typeface="Cambria Math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2700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bo‘yi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enidan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necha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metr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016" y="712316"/>
                <a:ext cx="8856984" cy="1348254"/>
              </a:xfrm>
              <a:prstGeom prst="rect">
                <a:avLst/>
              </a:prstGeom>
              <a:blipFill rotWithShape="1">
                <a:blip r:embed="rId3"/>
                <a:stretch>
                  <a:fillRect l="-1239" t="-3620" b="-108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19236" y="1635646"/>
                <a:ext cx="186089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</a:rPr>
                        <m:t>)  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𝒎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9236" y="1635646"/>
                <a:ext cx="1860894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833165" y="1686025"/>
                <a:ext cx="144142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𝒎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3165" y="1686025"/>
                <a:ext cx="1441420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508104" y="1675359"/>
                <a:ext cx="140615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𝑪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𝒎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1675359"/>
                <a:ext cx="1406154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236296" y="1686025"/>
                <a:ext cx="181280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𝑫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𝒎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6296" y="1686025"/>
                <a:ext cx="1812804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164922" y="4409405"/>
                <a:ext cx="2142748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/>
                      </a:rPr>
                      <m:t>𝐁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4922" y="4409405"/>
                <a:ext cx="2142748" cy="538609"/>
              </a:xfrm>
              <a:prstGeom prst="rect">
                <a:avLst/>
              </a:prstGeom>
              <a:blipFill rotWithShape="1">
                <a:blip r:embed="rId8"/>
                <a:stretch>
                  <a:fillRect l="-5966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3756014" y="1704752"/>
            <a:ext cx="1631971" cy="46950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483768" y="2283718"/>
                <a:ext cx="2752420" cy="9400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)=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𝟓𝟔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2283718"/>
                <a:ext cx="2752420" cy="94000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987824" y="3291830"/>
                <a:ext cx="331334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𝟏𝟓</m:t>
                      </m:r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𝟓𝟔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3291830"/>
                <a:ext cx="3313343" cy="54874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030779" y="3843720"/>
                <a:ext cx="274421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0779" y="3843720"/>
                <a:ext cx="2744213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523352" y="3795886"/>
                <a:ext cx="188224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3352" y="3795886"/>
                <a:ext cx="1882247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539552" y="2553022"/>
            <a:ext cx="1440160" cy="1943943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496888" y="3194245"/>
                <a:ext cx="48282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6888" y="3194245"/>
                <a:ext cx="482824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93960" y="2067694"/>
                <a:ext cx="49084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960" y="2067694"/>
                <a:ext cx="490840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563996" y="2283718"/>
                <a:ext cx="2221827" cy="9438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𝟏𝟓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𝟓𝟔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3996" y="2283718"/>
                <a:ext cx="2221827" cy="943848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993986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" grpId="0"/>
      <p:bldP spid="15" grpId="0"/>
      <p:bldP spid="16" grpId="0"/>
      <p:bldP spid="18" grpId="0"/>
      <p:bldP spid="25" grpId="0"/>
      <p:bldP spid="8" grpId="0" animBg="1"/>
      <p:bldP spid="28" grpId="0"/>
      <p:bldP spid="5" grpId="0"/>
      <p:bldP spid="6" grpId="0"/>
      <p:bldP spid="7" grpId="0"/>
      <p:bldP spid="3" grpId="0" animBg="1"/>
      <p:bldP spid="9" grpId="0"/>
      <p:bldP spid="22" grpId="0"/>
      <p:bldP spid="2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9a3e9b56e3fb963a152b955b29fa18a784e8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12437</TotalTime>
  <Words>1888</Words>
  <Application>Microsoft Office PowerPoint</Application>
  <PresentationFormat>Экран (16:9)</PresentationFormat>
  <Paragraphs>203</Paragraphs>
  <Slides>16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1149</cp:revision>
  <dcterms:created xsi:type="dcterms:W3CDTF">2020-04-09T07:32:19Z</dcterms:created>
  <dcterms:modified xsi:type="dcterms:W3CDTF">2021-03-04T04:09:32Z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