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500" r:id="rId3"/>
    <p:sldId id="487" r:id="rId4"/>
    <p:sldId id="486" r:id="rId5"/>
    <p:sldId id="488" r:id="rId6"/>
    <p:sldId id="489" r:id="rId7"/>
    <p:sldId id="483" r:id="rId8"/>
    <p:sldId id="490" r:id="rId9"/>
    <p:sldId id="491" r:id="rId10"/>
    <p:sldId id="492" r:id="rId11"/>
    <p:sldId id="493" r:id="rId12"/>
    <p:sldId id="494" r:id="rId13"/>
    <p:sldId id="495" r:id="rId14"/>
    <p:sldId id="496" r:id="rId15"/>
    <p:sldId id="497" r:id="rId16"/>
    <p:sldId id="498" r:id="rId17"/>
    <p:sldId id="499" r:id="rId18"/>
    <p:sldId id="485" r:id="rId19"/>
    <p:sldId id="503" r:id="rId20"/>
    <p:sldId id="504" r:id="rId21"/>
  </p:sldIdLst>
  <p:sldSz cx="9144000" cy="5143500" type="screen16x9"/>
  <p:notesSz cx="5765800" cy="3244850"/>
  <p:custDataLst>
    <p:tags r:id="rId23"/>
  </p:custDataLst>
  <p:defaultTextStyle>
    <a:defPPr>
      <a:defRPr lang="ru-RU"/>
    </a:defPPr>
    <a:lvl1pPr marL="0" algn="l" defTabSz="1449873" rtl="0" eaLnBrk="1" latinLnBrk="0" hangingPunct="1">
      <a:defRPr sz="2900" kern="1200">
        <a:solidFill>
          <a:schemeClr val="tx1"/>
        </a:solidFill>
        <a:latin typeface="+mn-lt"/>
        <a:ea typeface="+mn-ea"/>
        <a:cs typeface="+mn-cs"/>
      </a:defRPr>
    </a:lvl1pPr>
    <a:lvl2pPr marL="724936" algn="l" defTabSz="1449873" rtl="0" eaLnBrk="1" latinLnBrk="0" hangingPunct="1">
      <a:defRPr sz="2900" kern="1200">
        <a:solidFill>
          <a:schemeClr val="tx1"/>
        </a:solidFill>
        <a:latin typeface="+mn-lt"/>
        <a:ea typeface="+mn-ea"/>
        <a:cs typeface="+mn-cs"/>
      </a:defRPr>
    </a:lvl2pPr>
    <a:lvl3pPr marL="1449873" algn="l" defTabSz="1449873" rtl="0" eaLnBrk="1" latinLnBrk="0" hangingPunct="1">
      <a:defRPr sz="2900" kern="1200">
        <a:solidFill>
          <a:schemeClr val="tx1"/>
        </a:solidFill>
        <a:latin typeface="+mn-lt"/>
        <a:ea typeface="+mn-ea"/>
        <a:cs typeface="+mn-cs"/>
      </a:defRPr>
    </a:lvl3pPr>
    <a:lvl4pPr marL="2174809" algn="l" defTabSz="1449873" rtl="0" eaLnBrk="1" latinLnBrk="0" hangingPunct="1">
      <a:defRPr sz="2900" kern="1200">
        <a:solidFill>
          <a:schemeClr val="tx1"/>
        </a:solidFill>
        <a:latin typeface="+mn-lt"/>
        <a:ea typeface="+mn-ea"/>
        <a:cs typeface="+mn-cs"/>
      </a:defRPr>
    </a:lvl4pPr>
    <a:lvl5pPr marL="2899745" algn="l" defTabSz="1449873" rtl="0" eaLnBrk="1" latinLnBrk="0" hangingPunct="1">
      <a:defRPr sz="2900" kern="1200">
        <a:solidFill>
          <a:schemeClr val="tx1"/>
        </a:solidFill>
        <a:latin typeface="+mn-lt"/>
        <a:ea typeface="+mn-ea"/>
        <a:cs typeface="+mn-cs"/>
      </a:defRPr>
    </a:lvl5pPr>
    <a:lvl6pPr marL="3624682" algn="l" defTabSz="1449873" rtl="0" eaLnBrk="1" latinLnBrk="0" hangingPunct="1">
      <a:defRPr sz="2900" kern="1200">
        <a:solidFill>
          <a:schemeClr val="tx1"/>
        </a:solidFill>
        <a:latin typeface="+mn-lt"/>
        <a:ea typeface="+mn-ea"/>
        <a:cs typeface="+mn-cs"/>
      </a:defRPr>
    </a:lvl6pPr>
    <a:lvl7pPr marL="4349618" algn="l" defTabSz="1449873" rtl="0" eaLnBrk="1" latinLnBrk="0" hangingPunct="1">
      <a:defRPr sz="2900" kern="1200">
        <a:solidFill>
          <a:schemeClr val="tx1"/>
        </a:solidFill>
        <a:latin typeface="+mn-lt"/>
        <a:ea typeface="+mn-ea"/>
        <a:cs typeface="+mn-cs"/>
      </a:defRPr>
    </a:lvl7pPr>
    <a:lvl8pPr marL="5074554" algn="l" defTabSz="1449873" rtl="0" eaLnBrk="1" latinLnBrk="0" hangingPunct="1">
      <a:defRPr sz="2900" kern="1200">
        <a:solidFill>
          <a:schemeClr val="tx1"/>
        </a:solidFill>
        <a:latin typeface="+mn-lt"/>
        <a:ea typeface="+mn-ea"/>
        <a:cs typeface="+mn-cs"/>
      </a:defRPr>
    </a:lvl8pPr>
    <a:lvl9pPr marL="5799491" algn="l" defTabSz="1449873" rtl="0" eaLnBrk="1" latinLnBrk="0" hangingPunct="1">
      <a:defRPr sz="29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CC6415F-34BE-4E26-8CA2-166F21DF9C46}">
          <p14:sldIdLst>
            <p14:sldId id="256"/>
            <p14:sldId id="500"/>
            <p14:sldId id="487"/>
            <p14:sldId id="486"/>
            <p14:sldId id="488"/>
            <p14:sldId id="489"/>
            <p14:sldId id="483"/>
            <p14:sldId id="490"/>
            <p14:sldId id="491"/>
            <p14:sldId id="492"/>
            <p14:sldId id="493"/>
            <p14:sldId id="494"/>
            <p14:sldId id="495"/>
            <p14:sldId id="496"/>
            <p14:sldId id="497"/>
            <p14:sldId id="498"/>
            <p14:sldId id="499"/>
            <p14:sldId id="485"/>
            <p14:sldId id="503"/>
            <p14:sldId id="504"/>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guide id="3" orient="horz" pos="4565">
          <p15:clr>
            <a:srgbClr val="A4A3A4"/>
          </p15:clr>
        </p15:guide>
        <p15:guide id="4" pos="34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0239"/>
    <a:srgbClr val="800080"/>
    <a:srgbClr val="FF696D"/>
    <a:srgbClr val="00E266"/>
    <a:srgbClr val="FFFF66"/>
    <a:srgbClr val="FF3F44"/>
    <a:srgbClr val="FF575B"/>
    <a:srgbClr val="FFFF15"/>
    <a:srgbClr val="F4EE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3601" autoAdjust="0"/>
  </p:normalViewPr>
  <p:slideViewPr>
    <p:cSldViewPr>
      <p:cViewPr varScale="1">
        <p:scale>
          <a:sx n="138" d="100"/>
          <a:sy n="138" d="100"/>
        </p:scale>
        <p:origin x="816" y="102"/>
      </p:cViewPr>
      <p:guideLst>
        <p:guide orient="horz" pos="2880"/>
        <p:guide pos="2160"/>
        <p:guide orient="horz" pos="4565"/>
        <p:guide pos="342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498725" cy="1619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265488" y="0"/>
            <a:ext cx="2498725" cy="161925"/>
          </a:xfrm>
          <a:prstGeom prst="rect">
            <a:avLst/>
          </a:prstGeom>
        </p:spPr>
        <p:txBody>
          <a:bodyPr vert="horz" lIns="91440" tIns="45720" rIns="91440" bIns="45720" rtlCol="0"/>
          <a:lstStyle>
            <a:lvl1pPr algn="r">
              <a:defRPr sz="1200"/>
            </a:lvl1pPr>
          </a:lstStyle>
          <a:p>
            <a:fld id="{BABC7B9F-CF58-4E55-B55B-710E01FEC8D9}" type="datetimeFigureOut">
              <a:rPr lang="ru-RU" smtClean="0"/>
              <a:t>13.01.2021</a:t>
            </a:fld>
            <a:endParaRPr lang="ru-RU"/>
          </a:p>
        </p:txBody>
      </p:sp>
      <p:sp>
        <p:nvSpPr>
          <p:cNvPr id="4" name="Образ слайда 3"/>
          <p:cNvSpPr>
            <a:spLocks noGrp="1" noRot="1" noChangeAspect="1"/>
          </p:cNvSpPr>
          <p:nvPr>
            <p:ph type="sldImg" idx="2"/>
          </p:nvPr>
        </p:nvSpPr>
        <p:spPr>
          <a:xfrm>
            <a:off x="1911350" y="406400"/>
            <a:ext cx="1943100" cy="10937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576263" y="1562100"/>
            <a:ext cx="4613275" cy="12779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3082925"/>
            <a:ext cx="2498725" cy="16192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265488" y="3082925"/>
            <a:ext cx="2498725" cy="161925"/>
          </a:xfrm>
          <a:prstGeom prst="rect">
            <a:avLst/>
          </a:prstGeom>
        </p:spPr>
        <p:txBody>
          <a:bodyPr vert="horz" lIns="91440" tIns="45720" rIns="91440" bIns="45720" rtlCol="0" anchor="b"/>
          <a:lstStyle>
            <a:lvl1pPr algn="r">
              <a:defRPr sz="1200"/>
            </a:lvl1pPr>
          </a:lstStyle>
          <a:p>
            <a:fld id="{B9474D3D-D129-4517-98CF-316D724B133F}" type="slidenum">
              <a:rPr lang="ru-RU" smtClean="0"/>
              <a:t>‹#›</a:t>
            </a:fld>
            <a:endParaRPr lang="ru-RU"/>
          </a:p>
        </p:txBody>
      </p:sp>
    </p:spTree>
    <p:extLst>
      <p:ext uri="{BB962C8B-B14F-4D97-AF65-F5344CB8AC3E}">
        <p14:creationId xmlns:p14="http://schemas.microsoft.com/office/powerpoint/2010/main" val="548864818"/>
      </p:ext>
    </p:extLst>
  </p:cSld>
  <p:clrMap bg1="lt1" tx1="dk1" bg2="lt2" tx2="dk2" accent1="accent1" accent2="accent2" accent3="accent3" accent4="accent4" accent5="accent5" accent6="accent6" hlink="hlink" folHlink="folHlink"/>
  <p:notesStyle>
    <a:lvl1pPr marL="0" algn="l" defTabSz="1449873" rtl="0" eaLnBrk="1" latinLnBrk="0" hangingPunct="1">
      <a:defRPr sz="1900" kern="1200">
        <a:solidFill>
          <a:schemeClr val="tx1"/>
        </a:solidFill>
        <a:latin typeface="+mn-lt"/>
        <a:ea typeface="+mn-ea"/>
        <a:cs typeface="+mn-cs"/>
      </a:defRPr>
    </a:lvl1pPr>
    <a:lvl2pPr marL="724936" algn="l" defTabSz="1449873" rtl="0" eaLnBrk="1" latinLnBrk="0" hangingPunct="1">
      <a:defRPr sz="1900" kern="1200">
        <a:solidFill>
          <a:schemeClr val="tx1"/>
        </a:solidFill>
        <a:latin typeface="+mn-lt"/>
        <a:ea typeface="+mn-ea"/>
        <a:cs typeface="+mn-cs"/>
      </a:defRPr>
    </a:lvl2pPr>
    <a:lvl3pPr marL="1449873" algn="l" defTabSz="1449873" rtl="0" eaLnBrk="1" latinLnBrk="0" hangingPunct="1">
      <a:defRPr sz="1900" kern="1200">
        <a:solidFill>
          <a:schemeClr val="tx1"/>
        </a:solidFill>
        <a:latin typeface="+mn-lt"/>
        <a:ea typeface="+mn-ea"/>
        <a:cs typeface="+mn-cs"/>
      </a:defRPr>
    </a:lvl3pPr>
    <a:lvl4pPr marL="2174809" algn="l" defTabSz="1449873" rtl="0" eaLnBrk="1" latinLnBrk="0" hangingPunct="1">
      <a:defRPr sz="1900" kern="1200">
        <a:solidFill>
          <a:schemeClr val="tx1"/>
        </a:solidFill>
        <a:latin typeface="+mn-lt"/>
        <a:ea typeface="+mn-ea"/>
        <a:cs typeface="+mn-cs"/>
      </a:defRPr>
    </a:lvl4pPr>
    <a:lvl5pPr marL="2899745" algn="l" defTabSz="1449873" rtl="0" eaLnBrk="1" latinLnBrk="0" hangingPunct="1">
      <a:defRPr sz="1900" kern="1200">
        <a:solidFill>
          <a:schemeClr val="tx1"/>
        </a:solidFill>
        <a:latin typeface="+mn-lt"/>
        <a:ea typeface="+mn-ea"/>
        <a:cs typeface="+mn-cs"/>
      </a:defRPr>
    </a:lvl5pPr>
    <a:lvl6pPr marL="3624682" algn="l" defTabSz="1449873" rtl="0" eaLnBrk="1" latinLnBrk="0" hangingPunct="1">
      <a:defRPr sz="1900" kern="1200">
        <a:solidFill>
          <a:schemeClr val="tx1"/>
        </a:solidFill>
        <a:latin typeface="+mn-lt"/>
        <a:ea typeface="+mn-ea"/>
        <a:cs typeface="+mn-cs"/>
      </a:defRPr>
    </a:lvl6pPr>
    <a:lvl7pPr marL="4349618" algn="l" defTabSz="1449873" rtl="0" eaLnBrk="1" latinLnBrk="0" hangingPunct="1">
      <a:defRPr sz="1900" kern="1200">
        <a:solidFill>
          <a:schemeClr val="tx1"/>
        </a:solidFill>
        <a:latin typeface="+mn-lt"/>
        <a:ea typeface="+mn-ea"/>
        <a:cs typeface="+mn-cs"/>
      </a:defRPr>
    </a:lvl7pPr>
    <a:lvl8pPr marL="5074554" algn="l" defTabSz="1449873" rtl="0" eaLnBrk="1" latinLnBrk="0" hangingPunct="1">
      <a:defRPr sz="1900" kern="1200">
        <a:solidFill>
          <a:schemeClr val="tx1"/>
        </a:solidFill>
        <a:latin typeface="+mn-lt"/>
        <a:ea typeface="+mn-ea"/>
        <a:cs typeface="+mn-cs"/>
      </a:defRPr>
    </a:lvl8pPr>
    <a:lvl9pPr marL="5799491" algn="l" defTabSz="1449873"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4"/>
            <a:ext cx="7772400"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76965" y="162355"/>
            <a:ext cx="8190071" cy="507831"/>
          </a:xfrm>
        </p:spPr>
        <p:txBody>
          <a:bodyPr lIns="0" tIns="0" rIns="0" bIns="0"/>
          <a:lstStyle>
            <a:lvl1pPr>
              <a:defRPr sz="3300" b="1" i="0">
                <a:solidFill>
                  <a:schemeClr val="bg1"/>
                </a:solidFill>
                <a:latin typeface="Arial"/>
                <a:cs typeface="Arial"/>
              </a:defRPr>
            </a:lvl1pPr>
          </a:lstStyle>
          <a:p>
            <a:endParaRPr/>
          </a:p>
        </p:txBody>
      </p:sp>
      <p:sp>
        <p:nvSpPr>
          <p:cNvPr id="3" name="Holder 3"/>
          <p:cNvSpPr>
            <a:spLocks noGrp="1"/>
          </p:cNvSpPr>
          <p:nvPr>
            <p:ph type="body" idx="1"/>
          </p:nvPr>
        </p:nvSpPr>
        <p:spPr>
          <a:xfrm>
            <a:off x="658592" y="1717492"/>
            <a:ext cx="7826817" cy="292388"/>
          </a:xfrm>
        </p:spPr>
        <p:txBody>
          <a:bodyPr lIns="0" tIns="0" rIns="0" bIns="0"/>
          <a:lstStyle>
            <a:lvl1pPr>
              <a:defRPr sz="1900" b="0" i="0">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6965" y="162355"/>
            <a:ext cx="8190071" cy="507831"/>
          </a:xfrm>
        </p:spPr>
        <p:txBody>
          <a:bodyPr lIns="0" tIns="0" rIns="0" bIns="0"/>
          <a:lstStyle>
            <a:lvl1pPr>
              <a:defRPr sz="3300" b="1" i="0">
                <a:solidFill>
                  <a:schemeClr val="bg1"/>
                </a:solidFill>
                <a:latin typeface="Arial"/>
                <a:cs typeface="Arial"/>
              </a:defRPr>
            </a:lvl1pPr>
          </a:lstStyle>
          <a:p>
            <a:endParaRPr/>
          </a:p>
        </p:txBody>
      </p:sp>
      <p:sp>
        <p:nvSpPr>
          <p:cNvPr id="3" name="Holder 3"/>
          <p:cNvSpPr>
            <a:spLocks noGrp="1"/>
          </p:cNvSpPr>
          <p:nvPr>
            <p:ph sz="half" idx="2"/>
          </p:nvPr>
        </p:nvSpPr>
        <p:spPr>
          <a:xfrm>
            <a:off x="457201" y="1183005"/>
            <a:ext cx="397764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1" y="1183005"/>
            <a:ext cx="3977640"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76965" y="162355"/>
            <a:ext cx="8190071" cy="507831"/>
          </a:xfrm>
        </p:spPr>
        <p:txBody>
          <a:bodyPr lIns="0" tIns="0" rIns="0" bIns="0"/>
          <a:lstStyle>
            <a:lvl1pPr>
              <a:defRPr sz="33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6003" y="849894"/>
            <a:ext cx="8961724" cy="4199351"/>
          </a:xfrm>
          <a:custGeom>
            <a:avLst/>
            <a:gdLst/>
            <a:ahLst/>
            <a:cxnLst/>
            <a:rect l="l" t="t" r="r" b="b"/>
            <a:pathLst>
              <a:path w="5650865" h="2649220">
                <a:moveTo>
                  <a:pt x="5650712" y="24434"/>
                </a:moveTo>
                <a:lnTo>
                  <a:pt x="5626328" y="24434"/>
                </a:lnTo>
                <a:lnTo>
                  <a:pt x="5626328"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650"/>
          </a:solidFill>
        </p:spPr>
        <p:txBody>
          <a:bodyPr wrap="square" lIns="0" tIns="0" rIns="0" bIns="0" rtlCol="0"/>
          <a:lstStyle/>
          <a:p>
            <a:endParaRPr/>
          </a:p>
        </p:txBody>
      </p:sp>
      <p:sp>
        <p:nvSpPr>
          <p:cNvPr id="17" name="bg object 17"/>
          <p:cNvSpPr/>
          <p:nvPr/>
        </p:nvSpPr>
        <p:spPr>
          <a:xfrm>
            <a:off x="106015" y="112803"/>
            <a:ext cx="8961724" cy="680430"/>
          </a:xfrm>
          <a:custGeom>
            <a:avLst/>
            <a:gdLst/>
            <a:ahLst/>
            <a:cxnLst/>
            <a:rect l="l" t="t" r="r" b="b"/>
            <a:pathLst>
              <a:path w="5650865" h="429259">
                <a:moveTo>
                  <a:pt x="5650710" y="0"/>
                </a:moveTo>
                <a:lnTo>
                  <a:pt x="0" y="0"/>
                </a:lnTo>
                <a:lnTo>
                  <a:pt x="0" y="428871"/>
                </a:lnTo>
                <a:lnTo>
                  <a:pt x="5650710" y="428871"/>
                </a:lnTo>
                <a:lnTo>
                  <a:pt x="5650710" y="0"/>
                </a:lnTo>
                <a:close/>
              </a:path>
            </a:pathLst>
          </a:custGeom>
          <a:solidFill>
            <a:srgbClr val="2365C7"/>
          </a:solidFill>
        </p:spPr>
        <p:txBody>
          <a:bodyPr wrap="square" lIns="0" tIns="0" rIns="0" bIns="0" rtlCol="0"/>
          <a:lstStyle/>
          <a:p>
            <a:endParaRPr/>
          </a:p>
        </p:txBody>
      </p:sp>
      <p:sp>
        <p:nvSpPr>
          <p:cNvPr id="2" name="Holder 2"/>
          <p:cNvSpPr>
            <a:spLocks noGrp="1"/>
          </p:cNvSpPr>
          <p:nvPr>
            <p:ph type="title"/>
          </p:nvPr>
        </p:nvSpPr>
        <p:spPr>
          <a:xfrm>
            <a:off x="476965" y="162355"/>
            <a:ext cx="8190071" cy="315471"/>
          </a:xfrm>
          <a:prstGeom prst="rect">
            <a:avLst/>
          </a:prstGeom>
        </p:spPr>
        <p:txBody>
          <a:bodyPr wrap="square" lIns="0" tIns="0" rIns="0" bIns="0">
            <a:spAutoFit/>
          </a:bodyPr>
          <a:lstStyle>
            <a:lvl1pPr>
              <a:defRPr sz="2050" b="1" i="0">
                <a:solidFill>
                  <a:schemeClr val="bg1"/>
                </a:solidFill>
                <a:latin typeface="Arial"/>
                <a:cs typeface="Arial"/>
              </a:defRPr>
            </a:lvl1pPr>
          </a:lstStyle>
          <a:p>
            <a:endParaRPr/>
          </a:p>
        </p:txBody>
      </p:sp>
      <p:sp>
        <p:nvSpPr>
          <p:cNvPr id="3" name="Holder 3"/>
          <p:cNvSpPr>
            <a:spLocks noGrp="1"/>
          </p:cNvSpPr>
          <p:nvPr>
            <p:ph type="body" idx="1"/>
          </p:nvPr>
        </p:nvSpPr>
        <p:spPr>
          <a:xfrm>
            <a:off x="658592" y="1717492"/>
            <a:ext cx="7826817" cy="184666"/>
          </a:xfrm>
          <a:prstGeom prst="rect">
            <a:avLst/>
          </a:prstGeom>
        </p:spPr>
        <p:txBody>
          <a:bodyPr wrap="square" lIns="0" tIns="0" rIns="0" bIns="0">
            <a:spAutoFit/>
          </a:bodyPr>
          <a:lstStyle>
            <a:lvl1pPr>
              <a:defRPr sz="1200" b="0" i="0">
                <a:solidFill>
                  <a:srgbClr val="231F20"/>
                </a:solidFill>
                <a:latin typeface="Arial"/>
                <a:cs typeface="Arial"/>
              </a:defRPr>
            </a:lvl1pPr>
          </a:lstStyle>
          <a:p>
            <a:endParaRPr/>
          </a:p>
        </p:txBody>
      </p:sp>
      <p:sp>
        <p:nvSpPr>
          <p:cNvPr id="4" name="Holder 4"/>
          <p:cNvSpPr>
            <a:spLocks noGrp="1"/>
          </p:cNvSpPr>
          <p:nvPr>
            <p:ph type="ftr" sz="quarter" idx="5"/>
          </p:nvPr>
        </p:nvSpPr>
        <p:spPr>
          <a:xfrm>
            <a:off x="3108960" y="4783454"/>
            <a:ext cx="2926080" cy="446276"/>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4"/>
            <a:ext cx="2103120" cy="446276"/>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1/13/2021</a:t>
            </a:fld>
            <a:endParaRPr lang="en-US"/>
          </a:p>
        </p:txBody>
      </p:sp>
      <p:sp>
        <p:nvSpPr>
          <p:cNvPr id="6" name="Holder 6"/>
          <p:cNvSpPr>
            <a:spLocks noGrp="1"/>
          </p:cNvSpPr>
          <p:nvPr>
            <p:ph type="sldNum" sz="quarter" idx="7"/>
          </p:nvPr>
        </p:nvSpPr>
        <p:spPr>
          <a:xfrm>
            <a:off x="6583680" y="4783454"/>
            <a:ext cx="2103120" cy="446276"/>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724936">
        <a:defRPr>
          <a:latin typeface="+mn-lt"/>
          <a:ea typeface="+mn-ea"/>
          <a:cs typeface="+mn-cs"/>
        </a:defRPr>
      </a:lvl2pPr>
      <a:lvl3pPr marL="1449873">
        <a:defRPr>
          <a:latin typeface="+mn-lt"/>
          <a:ea typeface="+mn-ea"/>
          <a:cs typeface="+mn-cs"/>
        </a:defRPr>
      </a:lvl3pPr>
      <a:lvl4pPr marL="2174809">
        <a:defRPr>
          <a:latin typeface="+mn-lt"/>
          <a:ea typeface="+mn-ea"/>
          <a:cs typeface="+mn-cs"/>
        </a:defRPr>
      </a:lvl4pPr>
      <a:lvl5pPr marL="2899745">
        <a:defRPr>
          <a:latin typeface="+mn-lt"/>
          <a:ea typeface="+mn-ea"/>
          <a:cs typeface="+mn-cs"/>
        </a:defRPr>
      </a:lvl5pPr>
      <a:lvl6pPr marL="3624682">
        <a:defRPr>
          <a:latin typeface="+mn-lt"/>
          <a:ea typeface="+mn-ea"/>
          <a:cs typeface="+mn-cs"/>
        </a:defRPr>
      </a:lvl6pPr>
      <a:lvl7pPr marL="4349618">
        <a:defRPr>
          <a:latin typeface="+mn-lt"/>
          <a:ea typeface="+mn-ea"/>
          <a:cs typeface="+mn-cs"/>
        </a:defRPr>
      </a:lvl7pPr>
      <a:lvl8pPr marL="5074554">
        <a:defRPr>
          <a:latin typeface="+mn-lt"/>
          <a:ea typeface="+mn-ea"/>
          <a:cs typeface="+mn-cs"/>
        </a:defRPr>
      </a:lvl8pPr>
      <a:lvl9pPr marL="5799491">
        <a:defRPr>
          <a:latin typeface="+mn-lt"/>
          <a:ea typeface="+mn-ea"/>
          <a:cs typeface="+mn-cs"/>
        </a:defRPr>
      </a:lvl9pPr>
    </p:bodyStyle>
    <p:otherStyle>
      <a:lvl1pPr marL="0">
        <a:defRPr>
          <a:latin typeface="+mn-lt"/>
          <a:ea typeface="+mn-ea"/>
          <a:cs typeface="+mn-cs"/>
        </a:defRPr>
      </a:lvl1pPr>
      <a:lvl2pPr marL="724936">
        <a:defRPr>
          <a:latin typeface="+mn-lt"/>
          <a:ea typeface="+mn-ea"/>
          <a:cs typeface="+mn-cs"/>
        </a:defRPr>
      </a:lvl2pPr>
      <a:lvl3pPr marL="1449873">
        <a:defRPr>
          <a:latin typeface="+mn-lt"/>
          <a:ea typeface="+mn-ea"/>
          <a:cs typeface="+mn-cs"/>
        </a:defRPr>
      </a:lvl3pPr>
      <a:lvl4pPr marL="2174809">
        <a:defRPr>
          <a:latin typeface="+mn-lt"/>
          <a:ea typeface="+mn-ea"/>
          <a:cs typeface="+mn-cs"/>
        </a:defRPr>
      </a:lvl4pPr>
      <a:lvl5pPr marL="2899745">
        <a:defRPr>
          <a:latin typeface="+mn-lt"/>
          <a:ea typeface="+mn-ea"/>
          <a:cs typeface="+mn-cs"/>
        </a:defRPr>
      </a:lvl5pPr>
      <a:lvl6pPr marL="3624682">
        <a:defRPr>
          <a:latin typeface="+mn-lt"/>
          <a:ea typeface="+mn-ea"/>
          <a:cs typeface="+mn-cs"/>
        </a:defRPr>
      </a:lvl6pPr>
      <a:lvl7pPr marL="4349618">
        <a:defRPr>
          <a:latin typeface="+mn-lt"/>
          <a:ea typeface="+mn-ea"/>
          <a:cs typeface="+mn-cs"/>
        </a:defRPr>
      </a:lvl7pPr>
      <a:lvl8pPr marL="5074554">
        <a:defRPr>
          <a:latin typeface="+mn-lt"/>
          <a:ea typeface="+mn-ea"/>
          <a:cs typeface="+mn-cs"/>
        </a:defRPr>
      </a:lvl8pPr>
      <a:lvl9pPr marL="579949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70" t="10852" r="16259" b="24287"/>
          <a:stretch/>
        </p:blipFill>
        <p:spPr bwMode="auto">
          <a:xfrm>
            <a:off x="6726896" y="3326943"/>
            <a:ext cx="2327792" cy="173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ject 2"/>
          <p:cNvSpPr/>
          <p:nvPr/>
        </p:nvSpPr>
        <p:spPr>
          <a:xfrm>
            <a:off x="1" y="2433"/>
            <a:ext cx="9134937" cy="1618542"/>
          </a:xfrm>
          <a:custGeom>
            <a:avLst/>
            <a:gdLst/>
            <a:ahLst/>
            <a:cxnLst/>
            <a:rect l="l" t="t" r="r" b="b"/>
            <a:pathLst>
              <a:path w="5760085" h="1021080">
                <a:moveTo>
                  <a:pt x="5759640" y="0"/>
                </a:moveTo>
                <a:lnTo>
                  <a:pt x="0" y="0"/>
                </a:lnTo>
                <a:lnTo>
                  <a:pt x="0" y="1020952"/>
                </a:lnTo>
                <a:lnTo>
                  <a:pt x="5759640" y="1020952"/>
                </a:lnTo>
                <a:lnTo>
                  <a:pt x="5759640" y="0"/>
                </a:lnTo>
                <a:close/>
              </a:path>
            </a:pathLst>
          </a:custGeom>
          <a:solidFill>
            <a:srgbClr val="2365C7"/>
          </a:solidFill>
        </p:spPr>
        <p:txBody>
          <a:bodyPr wrap="square" lIns="0" tIns="0" rIns="0" bIns="0" rtlCol="0"/>
          <a:lstStyle/>
          <a:p>
            <a:endParaRPr/>
          </a:p>
        </p:txBody>
      </p:sp>
      <p:sp>
        <p:nvSpPr>
          <p:cNvPr id="3" name="object 3"/>
          <p:cNvSpPr txBox="1">
            <a:spLocks noGrp="1"/>
          </p:cNvSpPr>
          <p:nvPr>
            <p:ph type="title"/>
          </p:nvPr>
        </p:nvSpPr>
        <p:spPr>
          <a:xfrm>
            <a:off x="584089" y="353372"/>
            <a:ext cx="5635324" cy="999106"/>
          </a:xfrm>
          <a:prstGeom prst="rect">
            <a:avLst/>
          </a:prstGeom>
        </p:spPr>
        <p:txBody>
          <a:bodyPr vert="horz" wrap="square" lIns="0" tIns="23156" rIns="0" bIns="0" rtlCol="0">
            <a:spAutoFit/>
          </a:bodyPr>
          <a:lstStyle/>
          <a:p>
            <a:pPr marL="20137" algn="ctr">
              <a:spcBef>
                <a:spcPts val="181"/>
              </a:spcBef>
            </a:pPr>
            <a:r>
              <a:rPr lang="en-US" sz="6300" spc="16" dirty="0" err="1">
                <a:latin typeface="Arial Black" pitchFamily="34" charset="0"/>
                <a:cs typeface="Times New Roman" pitchFamily="18" charset="0"/>
              </a:rPr>
              <a:t>Adabiyot</a:t>
            </a:r>
            <a:endParaRPr sz="6300" dirty="0">
              <a:latin typeface="Arial Black" pitchFamily="34" charset="0"/>
              <a:cs typeface="Times New Roman" pitchFamily="18" charset="0"/>
            </a:endParaRPr>
          </a:p>
        </p:txBody>
      </p:sp>
      <p:sp>
        <p:nvSpPr>
          <p:cNvPr id="4" name="object 4"/>
          <p:cNvSpPr txBox="1"/>
          <p:nvPr/>
        </p:nvSpPr>
        <p:spPr>
          <a:xfrm>
            <a:off x="959717" y="1949490"/>
            <a:ext cx="6627943" cy="2207581"/>
          </a:xfrm>
          <a:prstGeom prst="rect">
            <a:avLst/>
          </a:prstGeom>
        </p:spPr>
        <p:txBody>
          <a:bodyPr vert="horz" wrap="square" lIns="0" tIns="22151" rIns="0" bIns="0" rtlCol="0">
            <a:spAutoFit/>
          </a:bodyPr>
          <a:lstStyle/>
          <a:p>
            <a:pPr marL="29199">
              <a:spcAft>
                <a:spcPts val="1200"/>
              </a:spcAft>
            </a:pPr>
            <a:r>
              <a:rPr sz="4400" dirty="0" err="1">
                <a:solidFill>
                  <a:srgbClr val="400239"/>
                </a:solidFill>
                <a:latin typeface="Arial" pitchFamily="34" charset="0"/>
                <a:cs typeface="Arial" pitchFamily="34" charset="0"/>
              </a:rPr>
              <a:t>Mavzu</a:t>
            </a:r>
            <a:r>
              <a:rPr sz="4400" dirty="0">
                <a:solidFill>
                  <a:srgbClr val="400239"/>
                </a:solidFill>
                <a:latin typeface="Arial" pitchFamily="34" charset="0"/>
                <a:cs typeface="Arial" pitchFamily="34" charset="0"/>
              </a:rPr>
              <a:t>:</a:t>
            </a:r>
            <a:endParaRPr lang="en-US" sz="4400" dirty="0">
              <a:solidFill>
                <a:srgbClr val="400239"/>
              </a:solidFill>
              <a:latin typeface="Arial" pitchFamily="34" charset="0"/>
              <a:cs typeface="Arial" pitchFamily="34" charset="0"/>
            </a:endParaRPr>
          </a:p>
          <a:p>
            <a:pPr marL="29199"/>
            <a:r>
              <a:rPr lang="en-US" sz="4400" b="1" dirty="0">
                <a:solidFill>
                  <a:srgbClr val="400239"/>
                </a:solidFill>
                <a:latin typeface="Arial" pitchFamily="34" charset="0"/>
                <a:cs typeface="Arial" pitchFamily="34" charset="0"/>
              </a:rPr>
              <a:t>Halima </a:t>
            </a:r>
            <a:r>
              <a:rPr lang="en-US" sz="4400" b="1" dirty="0" err="1" smtClean="0">
                <a:solidFill>
                  <a:srgbClr val="400239"/>
                </a:solidFill>
                <a:latin typeface="Arial" pitchFamily="34" charset="0"/>
                <a:cs typeface="Arial" pitchFamily="34" charset="0"/>
              </a:rPr>
              <a:t>Xudoyberdiyeva</a:t>
            </a:r>
            <a:endParaRPr lang="en-US" sz="4400" b="1" dirty="0">
              <a:solidFill>
                <a:srgbClr val="400239"/>
              </a:solidFill>
              <a:latin typeface="Arial" pitchFamily="34" charset="0"/>
              <a:cs typeface="Arial" pitchFamily="34" charset="0"/>
            </a:endParaRPr>
          </a:p>
          <a:p>
            <a:pPr marL="29199"/>
            <a:r>
              <a:rPr lang="en-US" sz="4400" b="1" dirty="0" err="1">
                <a:solidFill>
                  <a:srgbClr val="400239"/>
                </a:solidFill>
                <a:latin typeface="Arial" pitchFamily="34" charset="0"/>
                <a:cs typeface="Arial" pitchFamily="34" charset="0"/>
              </a:rPr>
              <a:t>hayoti</a:t>
            </a:r>
            <a:r>
              <a:rPr lang="en-US" sz="4400" b="1" dirty="0">
                <a:solidFill>
                  <a:srgbClr val="400239"/>
                </a:solidFill>
                <a:latin typeface="Arial" pitchFamily="34" charset="0"/>
                <a:cs typeface="Arial" pitchFamily="34" charset="0"/>
              </a:rPr>
              <a:t> </a:t>
            </a:r>
            <a:r>
              <a:rPr lang="en-US" sz="4400" b="1" dirty="0" err="1">
                <a:solidFill>
                  <a:srgbClr val="400239"/>
                </a:solidFill>
                <a:latin typeface="Arial" pitchFamily="34" charset="0"/>
                <a:cs typeface="Arial" pitchFamily="34" charset="0"/>
              </a:rPr>
              <a:t>va</a:t>
            </a:r>
            <a:r>
              <a:rPr lang="en-US" sz="4400" b="1" dirty="0">
                <a:solidFill>
                  <a:srgbClr val="400239"/>
                </a:solidFill>
                <a:latin typeface="Arial" pitchFamily="34" charset="0"/>
                <a:cs typeface="Arial" pitchFamily="34" charset="0"/>
              </a:rPr>
              <a:t> </a:t>
            </a:r>
            <a:r>
              <a:rPr lang="en-US" sz="4400" b="1" dirty="0" err="1" smtClean="0">
                <a:solidFill>
                  <a:srgbClr val="400239"/>
                </a:solidFill>
                <a:latin typeface="Arial" pitchFamily="34" charset="0"/>
                <a:cs typeface="Arial" pitchFamily="34" charset="0"/>
              </a:rPr>
              <a:t>ijodi</a:t>
            </a:r>
            <a:endParaRPr lang="en-US" sz="3800" b="1" dirty="0">
              <a:solidFill>
                <a:srgbClr val="400239"/>
              </a:solidFill>
              <a:latin typeface="Arial" pitchFamily="34" charset="0"/>
              <a:cs typeface="Arial" pitchFamily="34" charset="0"/>
            </a:endParaRPr>
          </a:p>
        </p:txBody>
      </p:sp>
      <p:grpSp>
        <p:nvGrpSpPr>
          <p:cNvPr id="27" name="object 27"/>
          <p:cNvGrpSpPr/>
          <p:nvPr/>
        </p:nvGrpSpPr>
        <p:grpSpPr>
          <a:xfrm>
            <a:off x="6904013" y="397591"/>
            <a:ext cx="1534774" cy="845507"/>
            <a:chOff x="4686759" y="212868"/>
            <a:chExt cx="634365" cy="634365"/>
          </a:xfrm>
        </p:grpSpPr>
        <p:sp>
          <p:nvSpPr>
            <p:cNvPr id="28" name="object 28"/>
            <p:cNvSpPr/>
            <p:nvPr/>
          </p:nvSpPr>
          <p:spPr>
            <a:xfrm>
              <a:off x="4701999" y="228108"/>
              <a:ext cx="603885" cy="603885"/>
            </a:xfrm>
            <a:custGeom>
              <a:avLst/>
              <a:gdLst/>
              <a:ahLst/>
              <a:cxnLst/>
              <a:rect l="l" t="t" r="r" b="b"/>
              <a:pathLst>
                <a:path w="603885" h="603885">
                  <a:moveTo>
                    <a:pt x="603608" y="0"/>
                  </a:moveTo>
                  <a:lnTo>
                    <a:pt x="0" y="0"/>
                  </a:lnTo>
                  <a:lnTo>
                    <a:pt x="0" y="603609"/>
                  </a:lnTo>
                  <a:lnTo>
                    <a:pt x="603608" y="603609"/>
                  </a:lnTo>
                  <a:lnTo>
                    <a:pt x="603608" y="0"/>
                  </a:lnTo>
                  <a:close/>
                </a:path>
              </a:pathLst>
            </a:custGeom>
            <a:solidFill>
              <a:srgbClr val="00A650"/>
            </a:solidFill>
          </p:spPr>
          <p:txBody>
            <a:bodyPr wrap="square" lIns="0" tIns="0" rIns="0" bIns="0" rtlCol="0"/>
            <a:lstStyle/>
            <a:p>
              <a:endParaRPr/>
            </a:p>
          </p:txBody>
        </p:sp>
        <p:sp>
          <p:nvSpPr>
            <p:cNvPr id="29" name="object 29"/>
            <p:cNvSpPr/>
            <p:nvPr/>
          </p:nvSpPr>
          <p:spPr>
            <a:xfrm>
              <a:off x="4701999" y="228108"/>
              <a:ext cx="603885" cy="603885"/>
            </a:xfrm>
            <a:custGeom>
              <a:avLst/>
              <a:gdLst/>
              <a:ahLst/>
              <a:cxnLst/>
              <a:rect l="l" t="t" r="r" b="b"/>
              <a:pathLst>
                <a:path w="603885" h="603885">
                  <a:moveTo>
                    <a:pt x="0" y="0"/>
                  </a:moveTo>
                  <a:lnTo>
                    <a:pt x="603608" y="0"/>
                  </a:lnTo>
                  <a:lnTo>
                    <a:pt x="603608" y="603609"/>
                  </a:lnTo>
                  <a:lnTo>
                    <a:pt x="0" y="603609"/>
                  </a:lnTo>
                  <a:lnTo>
                    <a:pt x="0" y="0"/>
                  </a:lnTo>
                  <a:close/>
                </a:path>
              </a:pathLst>
            </a:custGeom>
            <a:ln w="30481">
              <a:solidFill>
                <a:srgbClr val="FFFFFF"/>
              </a:solidFill>
            </a:ln>
          </p:spPr>
          <p:txBody>
            <a:bodyPr wrap="square" lIns="0" tIns="0" rIns="0" bIns="0" rtlCol="0"/>
            <a:lstStyle/>
            <a:p>
              <a:endParaRPr/>
            </a:p>
          </p:txBody>
        </p:sp>
      </p:grpSp>
      <p:sp>
        <p:nvSpPr>
          <p:cNvPr id="30" name="object 30"/>
          <p:cNvSpPr txBox="1"/>
          <p:nvPr/>
        </p:nvSpPr>
        <p:spPr>
          <a:xfrm>
            <a:off x="7108476" y="543777"/>
            <a:ext cx="1413224" cy="517859"/>
          </a:xfrm>
          <a:prstGeom prst="rect">
            <a:avLst/>
          </a:prstGeom>
        </p:spPr>
        <p:txBody>
          <a:bodyPr vert="horz" wrap="square" lIns="0" tIns="25171" rIns="0" bIns="0" rtlCol="0">
            <a:spAutoFit/>
          </a:bodyPr>
          <a:lstStyle/>
          <a:p>
            <a:pPr>
              <a:spcBef>
                <a:spcPts val="198"/>
              </a:spcBef>
            </a:pPr>
            <a:r>
              <a:rPr lang="en-US" sz="3200" b="1" spc="16" dirty="0" smtClean="0">
                <a:solidFill>
                  <a:srgbClr val="FFFFFF"/>
                </a:solidFill>
                <a:latin typeface="Arial" pitchFamily="34" charset="0"/>
                <a:cs typeface="Arial" pitchFamily="34" charset="0"/>
              </a:rPr>
              <a:t>9-sinf</a:t>
            </a:r>
            <a:endParaRPr sz="3200" dirty="0">
              <a:latin typeface="Arial" pitchFamily="34" charset="0"/>
              <a:cs typeface="Arial" pitchFamily="34" charset="0"/>
            </a:endParaRPr>
          </a:p>
        </p:txBody>
      </p:sp>
      <p:sp>
        <p:nvSpPr>
          <p:cNvPr id="12" name="object 5">
            <a:extLst>
              <a:ext uri="{FF2B5EF4-FFF2-40B4-BE49-F238E27FC236}">
                <a16:creationId xmlns:a16="http://schemas.microsoft.com/office/drawing/2014/main" id="{A8BAE388-D6D2-40E9-8208-E39C1E0E7029}"/>
              </a:ext>
            </a:extLst>
          </p:cNvPr>
          <p:cNvSpPr/>
          <p:nvPr/>
        </p:nvSpPr>
        <p:spPr>
          <a:xfrm>
            <a:off x="486299" y="2000290"/>
            <a:ext cx="406530" cy="1161862"/>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1132" dirty="0"/>
          </a:p>
        </p:txBody>
      </p:sp>
      <p:sp>
        <p:nvSpPr>
          <p:cNvPr id="13" name="object 6">
            <a:extLst>
              <a:ext uri="{FF2B5EF4-FFF2-40B4-BE49-F238E27FC236}">
                <a16:creationId xmlns:a16="http://schemas.microsoft.com/office/drawing/2014/main" id="{ACB4B4C4-B96E-4D3D-A3B1-019ECDA735A1}"/>
              </a:ext>
            </a:extLst>
          </p:cNvPr>
          <p:cNvSpPr/>
          <p:nvPr/>
        </p:nvSpPr>
        <p:spPr>
          <a:xfrm>
            <a:off x="486299" y="3269756"/>
            <a:ext cx="406530" cy="1124893"/>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1132"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39442" y="39792"/>
            <a:ext cx="8237656" cy="780585"/>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5100" dirty="0" err="1">
                <a:latin typeface="Arial" pitchFamily="34" charset="0"/>
                <a:cs typeface="Arial" pitchFamily="34" charset="0"/>
              </a:rPr>
              <a:t>Asarlari</a:t>
            </a:r>
            <a:r>
              <a:rPr lang="az-Latn-AZ" sz="5100" dirty="0">
                <a:latin typeface="Arial" pitchFamily="34" charset="0"/>
                <a:cs typeface="Arial" pitchFamily="34" charset="0"/>
              </a:rPr>
              <a:t> </a:t>
            </a:r>
            <a:endParaRPr lang="uz-Cyrl-UZ" sz="5100" dirty="0"/>
          </a:p>
        </p:txBody>
      </p:sp>
      <p:sp>
        <p:nvSpPr>
          <p:cNvPr id="2" name="Прямоугольник 1"/>
          <p:cNvSpPr/>
          <p:nvPr/>
        </p:nvSpPr>
        <p:spPr>
          <a:xfrm>
            <a:off x="5055383" y="1001524"/>
            <a:ext cx="4068476" cy="4049279"/>
          </a:xfrm>
          <a:prstGeom prst="rect">
            <a:avLst/>
          </a:prstGeom>
        </p:spPr>
        <p:txBody>
          <a:bodyPr wrap="square" lIns="144987" tIns="72494" rIns="144987" bIns="72494">
            <a:spAutoFit/>
          </a:bodyPr>
          <a:lstStyle/>
          <a:p>
            <a:r>
              <a:rPr lang="en-US" sz="2500" dirty="0">
                <a:latin typeface="Arial" pitchFamily="34" charset="0"/>
                <a:cs typeface="Arial" pitchFamily="34" charset="0"/>
              </a:rPr>
              <a:t>  </a:t>
            </a:r>
            <a:r>
              <a:rPr lang="az-Latn-AZ" sz="2500" dirty="0">
                <a:latin typeface="Arial" pitchFamily="34" charset="0"/>
                <a:cs typeface="Arial" pitchFamily="34" charset="0"/>
              </a:rPr>
              <a:t>Shoiraning “Oq olmalar”, “Chaman” kitoblari ketma-ket chop etildi. “Suyanch tog‘larim”, “Bobo quyosh”, “Issiq qor”, “Sadoqat”, “Muqaddas ayol”, “Yuragimning og‘riq nuqtalari” singari she’riy to‘plamlari birin-ketin nashr etildi</a:t>
            </a:r>
            <a:r>
              <a:rPr lang="az-Latn-AZ" sz="2500" dirty="0" smtClean="0">
                <a:latin typeface="Arial" pitchFamily="34" charset="0"/>
                <a:cs typeface="Arial" pitchFamily="34" charset="0"/>
              </a:rPr>
              <a:t>.</a:t>
            </a:r>
            <a:endParaRPr lang="uz-Cyrl-UZ" sz="2500" dirty="0">
              <a:latin typeface="Arial" pitchFamily="34" charset="0"/>
              <a:cs typeface="Arial" pitchFamily="34" charset="0"/>
            </a:endParaRPr>
          </a:p>
        </p:txBody>
      </p:sp>
      <p:pic>
        <p:nvPicPr>
          <p:cNvPr id="5" name="Рисунок 4" descr="Вырезка экрана"/>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9313" y="1001523"/>
            <a:ext cx="2391237" cy="3909910"/>
          </a:xfrm>
          <a:prstGeom prst="rect">
            <a:avLst/>
          </a:prstGeom>
        </p:spPr>
      </p:pic>
      <p:pic>
        <p:nvPicPr>
          <p:cNvPr id="6" name="Рисунок 5" descr="Вырезка экрана"/>
          <p:cNvPicPr>
            <a:picLocks noChangeAspect="1"/>
          </p:cNvPicPr>
          <p:nvPr/>
        </p:nvPicPr>
        <p:blipFill rotWithShape="1">
          <a:blip r:embed="rId3">
            <a:extLst>
              <a:ext uri="{28A0092B-C50C-407E-A947-70E740481C1C}">
                <a14:useLocalDpi xmlns:a14="http://schemas.microsoft.com/office/drawing/2010/main" val="0"/>
              </a:ext>
            </a:extLst>
          </a:blip>
          <a:srcRect l="11409" t="3033" r="8440" b="7730"/>
          <a:stretch/>
        </p:blipFill>
        <p:spPr>
          <a:xfrm>
            <a:off x="221551" y="1001523"/>
            <a:ext cx="2416916" cy="3909910"/>
          </a:xfrm>
          <a:prstGeom prst="rect">
            <a:avLst/>
          </a:prstGeom>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2000">
        <p14:warp/>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97105" y="57150"/>
            <a:ext cx="8190071" cy="738664"/>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800" dirty="0" err="1">
                <a:latin typeface="Arial" pitchFamily="34" charset="0"/>
                <a:cs typeface="Arial" pitchFamily="34" charset="0"/>
              </a:rPr>
              <a:t>Tarjima</a:t>
            </a:r>
            <a:r>
              <a:rPr lang="en-US" sz="4800" dirty="0">
                <a:latin typeface="Arial" pitchFamily="34" charset="0"/>
                <a:cs typeface="Arial" pitchFamily="34" charset="0"/>
              </a:rPr>
              <a:t> </a:t>
            </a:r>
            <a:r>
              <a:rPr lang="en-US" sz="4800" dirty="0" err="1">
                <a:latin typeface="Arial" pitchFamily="34" charset="0"/>
                <a:cs typeface="Arial" pitchFamily="34" charset="0"/>
              </a:rPr>
              <a:t>qilingan</a:t>
            </a:r>
            <a:r>
              <a:rPr lang="en-US" sz="4800" dirty="0">
                <a:latin typeface="Arial" pitchFamily="34" charset="0"/>
                <a:cs typeface="Arial" pitchFamily="34" charset="0"/>
              </a:rPr>
              <a:t> </a:t>
            </a:r>
            <a:r>
              <a:rPr lang="en-US" sz="4800" dirty="0" err="1">
                <a:latin typeface="Arial" pitchFamily="34" charset="0"/>
                <a:cs typeface="Arial" pitchFamily="34" charset="0"/>
              </a:rPr>
              <a:t>asarlar</a:t>
            </a:r>
            <a:r>
              <a:rPr lang="az-Latn-AZ" sz="4800" dirty="0">
                <a:latin typeface="Arial" pitchFamily="34" charset="0"/>
                <a:cs typeface="Arial" pitchFamily="34" charset="0"/>
              </a:rPr>
              <a:t> </a:t>
            </a:r>
            <a:endParaRPr lang="uz-Cyrl-UZ" sz="4800" dirty="0"/>
          </a:p>
        </p:txBody>
      </p:sp>
      <p:sp>
        <p:nvSpPr>
          <p:cNvPr id="2" name="Прямоугольник 1"/>
          <p:cNvSpPr/>
          <p:nvPr/>
        </p:nvSpPr>
        <p:spPr>
          <a:xfrm>
            <a:off x="221550" y="1122310"/>
            <a:ext cx="6144501" cy="3270336"/>
          </a:xfrm>
          <a:prstGeom prst="rect">
            <a:avLst/>
          </a:prstGeom>
        </p:spPr>
        <p:txBody>
          <a:bodyPr wrap="square" lIns="144987" tIns="72494" rIns="144987" bIns="72494">
            <a:spAutoFit/>
          </a:bodyPr>
          <a:lstStyle/>
          <a:p>
            <a:r>
              <a:rPr lang="az-Latn-AZ" dirty="0" smtClean="0">
                <a:latin typeface="Arial" pitchFamily="34" charset="0"/>
                <a:cs typeface="Arial" pitchFamily="34" charset="0"/>
              </a:rPr>
              <a:t>Shoiraning </a:t>
            </a:r>
            <a:r>
              <a:rPr lang="az-Latn-AZ" dirty="0">
                <a:latin typeface="Arial" pitchFamily="34" charset="0"/>
                <a:cs typeface="Arial" pitchFamily="34" charset="0"/>
              </a:rPr>
              <a:t>she’rlari qator chet tillariga tarjima qilingan. </a:t>
            </a:r>
            <a:endParaRPr lang="en-US" dirty="0" smtClean="0">
              <a:latin typeface="Arial" pitchFamily="34" charset="0"/>
              <a:cs typeface="Arial" pitchFamily="34" charset="0"/>
            </a:endParaRPr>
          </a:p>
          <a:p>
            <a:r>
              <a:rPr lang="az-Latn-AZ" dirty="0" smtClean="0">
                <a:latin typeface="Arial" pitchFamily="34" charset="0"/>
                <a:cs typeface="Arial" pitchFamily="34" charset="0"/>
              </a:rPr>
              <a:t>Uning </a:t>
            </a:r>
            <a:r>
              <a:rPr lang="az-Latn-AZ" dirty="0">
                <a:latin typeface="Arial" pitchFamily="34" charset="0"/>
                <a:cs typeface="Arial" pitchFamily="34" charset="0"/>
              </a:rPr>
              <a:t>ruschaga o‘girilgan she’rlari “Gordost” (1976), “Beliye yabloki” (1979), “Reshimost” (1985) nomlarida Moskva va Toshkentda bosildi. </a:t>
            </a:r>
            <a:endParaRPr lang="uz-Cyrl-UZ" dirty="0">
              <a:latin typeface="Arial" pitchFamily="34" charset="0"/>
              <a:cs typeface="Arial" pitchFamily="34" charset="0"/>
            </a:endParaRPr>
          </a:p>
        </p:txBody>
      </p:sp>
      <p:pic>
        <p:nvPicPr>
          <p:cNvPr id="3" name="Рисунок 2" descr="Вырезка экрана"/>
          <p:cNvPicPr>
            <a:picLocks noChangeAspect="1"/>
          </p:cNvPicPr>
          <p:nvPr/>
        </p:nvPicPr>
        <p:blipFill>
          <a:blip r:embed="rId2">
            <a:extLst>
              <a:ext uri="{BEBA8EAE-BF5A-486C-A8C5-ECC9F3942E4B}">
                <a14:imgProps xmlns:a14="http://schemas.microsoft.com/office/drawing/2010/main">
                  <a14:imgLayer r:embed="rId3">
                    <a14:imgEffect>
                      <a14:backgroundRemoval t="2814" b="98485" l="2493" r="96921">
                        <a14:foregroundMark x1="25220" y1="10823" x2="49413" y2="14719"/>
                        <a14:foregroundMark x1="49120" y1="14935" x2="62023" y2="9957"/>
                        <a14:foregroundMark x1="62757" y1="10173" x2="73754" y2="14502"/>
                        <a14:foregroundMark x1="74047" y1="13853" x2="74047" y2="13853"/>
                        <a14:foregroundMark x1="74194" y1="15152" x2="74194" y2="15152"/>
                        <a14:foregroundMark x1="74927" y1="15584" x2="74927" y2="15584"/>
                      </a14:backgroundRemoval>
                    </a14:imgEffect>
                  </a14:imgLayer>
                </a14:imgProps>
              </a:ext>
              <a:ext uri="{28A0092B-C50C-407E-A947-70E740481C1C}">
                <a14:useLocalDpi xmlns:a14="http://schemas.microsoft.com/office/drawing/2010/main" val="0"/>
              </a:ext>
            </a:extLst>
          </a:blip>
          <a:stretch>
            <a:fillRect/>
          </a:stretch>
        </p:blipFill>
        <p:spPr>
          <a:xfrm>
            <a:off x="6366052" y="2571750"/>
            <a:ext cx="2777949" cy="2065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3243" y="133350"/>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err="1">
                <a:latin typeface="Arial" pitchFamily="34" charset="0"/>
                <a:cs typeface="Arial" pitchFamily="34" charset="0"/>
              </a:rPr>
              <a:t>Qardosh</a:t>
            </a:r>
            <a:r>
              <a:rPr lang="en-US" sz="4400" dirty="0">
                <a:latin typeface="Arial" pitchFamily="34" charset="0"/>
                <a:cs typeface="Arial" pitchFamily="34" charset="0"/>
              </a:rPr>
              <a:t> </a:t>
            </a:r>
            <a:r>
              <a:rPr lang="en-US" sz="4400" dirty="0" err="1">
                <a:latin typeface="Arial" pitchFamily="34" charset="0"/>
                <a:cs typeface="Arial" pitchFamily="34" charset="0"/>
              </a:rPr>
              <a:t>tillardagi</a:t>
            </a:r>
            <a:r>
              <a:rPr lang="en-US" sz="4400" dirty="0">
                <a:latin typeface="Arial" pitchFamily="34" charset="0"/>
                <a:cs typeface="Arial" pitchFamily="34" charset="0"/>
              </a:rPr>
              <a:t> </a:t>
            </a:r>
            <a:r>
              <a:rPr lang="en-US" sz="4400" dirty="0" err="1">
                <a:latin typeface="Arial" pitchFamily="34" charset="0"/>
                <a:cs typeface="Arial" pitchFamily="34" charset="0"/>
              </a:rPr>
              <a:t>she’rlar</a:t>
            </a:r>
            <a:r>
              <a:rPr lang="az-Latn-AZ" sz="4400" dirty="0">
                <a:latin typeface="Arial" pitchFamily="34" charset="0"/>
                <a:cs typeface="Arial" pitchFamily="34" charset="0"/>
              </a:rPr>
              <a:t> </a:t>
            </a:r>
            <a:endParaRPr lang="uz-Cyrl-UZ" sz="4400" dirty="0"/>
          </a:p>
        </p:txBody>
      </p:sp>
      <p:sp>
        <p:nvSpPr>
          <p:cNvPr id="2" name="Прямоугольник 1"/>
          <p:cNvSpPr/>
          <p:nvPr/>
        </p:nvSpPr>
        <p:spPr>
          <a:xfrm>
            <a:off x="3657600" y="1001524"/>
            <a:ext cx="5385695" cy="3224170"/>
          </a:xfrm>
          <a:prstGeom prst="rect">
            <a:avLst/>
          </a:prstGeom>
        </p:spPr>
        <p:txBody>
          <a:bodyPr wrap="square" lIns="144987" tIns="72494" rIns="144987" bIns="72494">
            <a:spAutoFit/>
          </a:bodyPr>
          <a:lstStyle/>
          <a:p>
            <a:r>
              <a:rPr lang="en-US" sz="2500" dirty="0">
                <a:latin typeface="Arial" pitchFamily="34" charset="0"/>
                <a:cs typeface="Arial" pitchFamily="34" charset="0"/>
              </a:rPr>
              <a:t>   </a:t>
            </a:r>
            <a:r>
              <a:rPr lang="az-Latn-AZ" sz="2500" dirty="0">
                <a:latin typeface="Arial" pitchFamily="34" charset="0"/>
                <a:cs typeface="Arial" pitchFamily="34" charset="0"/>
              </a:rPr>
              <a:t>Halima Xudoyberdiyevaning “Bu kunlarga yetganlar bor” va “Turkiston onasi” she’riy kitoblari xalqimiz mustaqillikka erishgandan keyin chop etilgan. Shoira qirg‘iz, tojik, rus, yapon, tatar shoirlari va dramaturglarining bir qancha asarlarini o‘zbek tiliga tarjima qilgan. </a:t>
            </a:r>
            <a:endParaRPr lang="uz-Cyrl-UZ" sz="2500" dirty="0">
              <a:latin typeface="Arial" pitchFamily="34" charset="0"/>
              <a:cs typeface="Arial" pitchFamily="34" charset="0"/>
            </a:endParaRPr>
          </a:p>
        </p:txBody>
      </p:sp>
      <p:pic>
        <p:nvPicPr>
          <p:cNvPr id="3" name="Рисунок 2" descr="Вырезка экрана"/>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300" y="2651944"/>
            <a:ext cx="2450485" cy="1977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Вырезка экрана"/>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51" y="1001524"/>
            <a:ext cx="1683449" cy="2002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9624053"/>
      </p:ext>
    </p:extLst>
  </p:cSld>
  <p:clrMapOvr>
    <a:masterClrMapping/>
  </p:clrMapOvr>
  <p:transition spd="slow">
    <p:randomBa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3243" y="50295"/>
            <a:ext cx="8162128" cy="780585"/>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5100" dirty="0" err="1">
                <a:latin typeface="Arial" pitchFamily="34" charset="0"/>
                <a:cs typeface="Arial" pitchFamily="34" charset="0"/>
              </a:rPr>
              <a:t>E’tirof</a:t>
            </a:r>
            <a:r>
              <a:rPr lang="az-Latn-AZ" sz="5100" dirty="0">
                <a:latin typeface="Arial" pitchFamily="34" charset="0"/>
                <a:cs typeface="Arial" pitchFamily="34" charset="0"/>
              </a:rPr>
              <a:t> </a:t>
            </a:r>
            <a:endParaRPr lang="uz-Cyrl-UZ" sz="5100" dirty="0"/>
          </a:p>
        </p:txBody>
      </p:sp>
      <p:sp>
        <p:nvSpPr>
          <p:cNvPr id="2" name="Прямоугольник 1"/>
          <p:cNvSpPr/>
          <p:nvPr/>
        </p:nvSpPr>
        <p:spPr>
          <a:xfrm>
            <a:off x="3708401" y="938206"/>
            <a:ext cx="5455740" cy="4049279"/>
          </a:xfrm>
          <a:prstGeom prst="rect">
            <a:avLst/>
          </a:prstGeom>
        </p:spPr>
        <p:txBody>
          <a:bodyPr wrap="square" lIns="144987" tIns="72494" rIns="144987" bIns="72494">
            <a:spAutoFit/>
          </a:bodyPr>
          <a:lstStyle/>
          <a:p>
            <a:r>
              <a:rPr lang="az-Latn-AZ" sz="2500" dirty="0">
                <a:latin typeface="Arial" pitchFamily="34" charset="0"/>
                <a:cs typeface="Arial" pitchFamily="34" charset="0"/>
              </a:rPr>
              <a:t>Halima Xudoyberdiyeva 1990-yili “Muqaddas ayol” to‘plami uchun Respublika Davlat mukofotiga sazovor bo‘lgan. U </a:t>
            </a:r>
            <a:r>
              <a:rPr lang="az-Latn-AZ" sz="2500" dirty="0" smtClean="0">
                <a:latin typeface="Arial" pitchFamily="34" charset="0"/>
                <a:cs typeface="Arial" pitchFamily="34" charset="0"/>
              </a:rPr>
              <a:t>1985-yildan </a:t>
            </a:r>
            <a:r>
              <a:rPr lang="az-Latn-AZ" sz="2500" dirty="0">
                <a:latin typeface="Arial" pitchFamily="34" charset="0"/>
                <a:cs typeface="Arial" pitchFamily="34" charset="0"/>
              </a:rPr>
              <a:t>boshlab salkam o‘n yil</a:t>
            </a:r>
            <a:r>
              <a:rPr lang="en-US" sz="2500" dirty="0">
                <a:latin typeface="Arial" pitchFamily="34" charset="0"/>
                <a:cs typeface="Arial" pitchFamily="34" charset="0"/>
              </a:rPr>
              <a:t> </a:t>
            </a:r>
            <a:r>
              <a:rPr lang="az-Latn-AZ" sz="2500" dirty="0">
                <a:latin typeface="Arial" pitchFamily="34" charset="0"/>
                <a:cs typeface="Arial" pitchFamily="34" charset="0"/>
              </a:rPr>
              <a:t>mobaynida “Saodat” jurnalining bosh muharriri lavozimida ishladi. </a:t>
            </a:r>
            <a:r>
              <a:rPr lang="az-Latn-AZ" sz="2500" dirty="0" smtClean="0">
                <a:latin typeface="Arial" pitchFamily="34" charset="0"/>
                <a:cs typeface="Arial" pitchFamily="34" charset="0"/>
              </a:rPr>
              <a:t>1991-yilda </a:t>
            </a:r>
            <a:r>
              <a:rPr lang="az-Latn-AZ" sz="2500" dirty="0">
                <a:latin typeface="Arial" pitchFamily="34" charset="0"/>
                <a:cs typeface="Arial" pitchFamily="34" charset="0"/>
              </a:rPr>
              <a:t>Halima Xudoyberdiyevaga “O‘zbekiston xalq shoirasi” unvoni berildi. </a:t>
            </a:r>
            <a:endParaRPr lang="uz-Cyrl-UZ" sz="2500" dirty="0"/>
          </a:p>
        </p:txBody>
      </p:sp>
      <p:pic>
        <p:nvPicPr>
          <p:cNvPr id="3" name="Рисунок 2"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67" y="1031659"/>
            <a:ext cx="3529034" cy="3775292"/>
          </a:xfrm>
          <a:prstGeom prst="rect">
            <a:avLst/>
          </a:prstGeom>
          <a:ln>
            <a:noFill/>
          </a:ln>
          <a:effectLst>
            <a:softEdge rad="112500"/>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Вырезка экрана"/>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3842" y="875108"/>
            <a:ext cx="2674101" cy="2582099"/>
          </a:xfrm>
          <a:prstGeom prst="rect">
            <a:avLst/>
          </a:prstGeom>
          <a:ln>
            <a:noFill/>
          </a:ln>
          <a:effectLst>
            <a:softEdge rad="112500"/>
          </a:effectLst>
        </p:spPr>
      </p:pic>
      <p:sp>
        <p:nvSpPr>
          <p:cNvPr id="4" name="Заголовок 1"/>
          <p:cNvSpPr txBox="1">
            <a:spLocks/>
          </p:cNvSpPr>
          <p:nvPr/>
        </p:nvSpPr>
        <p:spPr>
          <a:xfrm>
            <a:off x="463243" y="156017"/>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err="1">
                <a:latin typeface="Arial" pitchFamily="34" charset="0"/>
                <a:cs typeface="Arial" pitchFamily="34" charset="0"/>
              </a:rPr>
              <a:t>E’tirof</a:t>
            </a:r>
            <a:r>
              <a:rPr lang="az-Latn-AZ" sz="4400" dirty="0">
                <a:latin typeface="Arial" pitchFamily="34" charset="0"/>
                <a:cs typeface="Arial" pitchFamily="34" charset="0"/>
              </a:rPr>
              <a:t> </a:t>
            </a:r>
            <a:endParaRPr lang="uz-Cyrl-UZ" sz="4400" dirty="0"/>
          </a:p>
        </p:txBody>
      </p:sp>
      <p:sp>
        <p:nvSpPr>
          <p:cNvPr id="2" name="Прямоугольник 1"/>
          <p:cNvSpPr/>
          <p:nvPr/>
        </p:nvSpPr>
        <p:spPr>
          <a:xfrm>
            <a:off x="100705" y="1876944"/>
            <a:ext cx="3157032" cy="1931508"/>
          </a:xfrm>
          <a:prstGeom prst="rect">
            <a:avLst/>
          </a:prstGeom>
        </p:spPr>
        <p:txBody>
          <a:bodyPr wrap="square" lIns="144987" tIns="72494" rIns="144987" bIns="72494">
            <a:spAutoFit/>
          </a:bodyPr>
          <a:lstStyle/>
          <a:p>
            <a:pPr algn="ctr"/>
            <a:r>
              <a:rPr lang="az-Latn-AZ" dirty="0" smtClean="0">
                <a:latin typeface="Arial" pitchFamily="34" charset="0"/>
                <a:cs typeface="Arial" pitchFamily="34" charset="0"/>
              </a:rPr>
              <a:t>Halima Xudoyberdiyeva</a:t>
            </a:r>
            <a:r>
              <a:rPr lang="en-US" dirty="0" smtClean="0">
                <a:latin typeface="Arial" pitchFamily="34" charset="0"/>
                <a:cs typeface="Arial" pitchFamily="34" charset="0"/>
              </a:rPr>
              <a:t> </a:t>
            </a:r>
            <a:r>
              <a:rPr lang="en-US" dirty="0" err="1" smtClean="0">
                <a:latin typeface="Arial" pitchFamily="34" charset="0"/>
                <a:cs typeface="Arial" pitchFamily="34" charset="0"/>
              </a:rPr>
              <a:t>Xalq</a:t>
            </a:r>
            <a:r>
              <a:rPr lang="en-US" dirty="0" smtClean="0">
                <a:latin typeface="Arial" pitchFamily="34" charset="0"/>
                <a:cs typeface="Arial" pitchFamily="34" charset="0"/>
              </a:rPr>
              <a:t> </a:t>
            </a:r>
            <a:r>
              <a:rPr lang="en-US" dirty="0" err="1" smtClean="0">
                <a:latin typeface="Arial" pitchFamily="34" charset="0"/>
                <a:cs typeface="Arial" pitchFamily="34" charset="0"/>
              </a:rPr>
              <a:t>va</a:t>
            </a:r>
            <a:r>
              <a:rPr lang="en-US" dirty="0" smtClean="0">
                <a:latin typeface="Arial" pitchFamily="34" charset="0"/>
                <a:cs typeface="Arial" pitchFamily="34" charset="0"/>
              </a:rPr>
              <a:t> </a:t>
            </a:r>
            <a:r>
              <a:rPr lang="en-US" dirty="0" err="1">
                <a:latin typeface="Arial" pitchFamily="34" charset="0"/>
                <a:cs typeface="Arial" pitchFamily="34" charset="0"/>
              </a:rPr>
              <a:t>D</a:t>
            </a:r>
            <a:r>
              <a:rPr lang="en-US" dirty="0" err="1" smtClean="0">
                <a:latin typeface="Arial" pitchFamily="34" charset="0"/>
                <a:cs typeface="Arial" pitchFamily="34" charset="0"/>
              </a:rPr>
              <a:t>avlat</a:t>
            </a:r>
            <a:r>
              <a:rPr lang="en-US" dirty="0" smtClean="0">
                <a:latin typeface="Arial" pitchFamily="34" charset="0"/>
                <a:cs typeface="Arial" pitchFamily="34" charset="0"/>
              </a:rPr>
              <a:t> </a:t>
            </a:r>
            <a:r>
              <a:rPr lang="en-US" dirty="0" err="1" smtClean="0">
                <a:latin typeface="Arial" pitchFamily="34" charset="0"/>
                <a:cs typeface="Arial" pitchFamily="34" charset="0"/>
              </a:rPr>
              <a:t>e’tiborida</a:t>
            </a:r>
            <a:r>
              <a:rPr lang="az-Latn-AZ" dirty="0" smtClean="0">
                <a:latin typeface="Arial" pitchFamily="34" charset="0"/>
                <a:cs typeface="Arial" pitchFamily="34" charset="0"/>
              </a:rPr>
              <a:t>. </a:t>
            </a:r>
            <a:endParaRPr lang="uz-Cyrl-UZ" dirty="0"/>
          </a:p>
        </p:txBody>
      </p:sp>
      <p:pic>
        <p:nvPicPr>
          <p:cNvPr id="5" name="Рисунок 4" descr="Вырезка экрана"/>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1850" y="880736"/>
            <a:ext cx="3188691" cy="2458643"/>
          </a:xfrm>
          <a:prstGeom prst="rect">
            <a:avLst/>
          </a:prstGeom>
          <a:effectLst>
            <a:softEdge rad="63500"/>
          </a:effectLst>
        </p:spPr>
      </p:pic>
      <p:pic>
        <p:nvPicPr>
          <p:cNvPr id="7" name="Рисунок 6" descr="Вырезка экрана"/>
          <p:cNvPicPr>
            <a:picLocks noChangeAspect="1"/>
          </p:cNvPicPr>
          <p:nvPr/>
        </p:nvPicPr>
        <p:blipFill rotWithShape="1">
          <a:blip r:embed="rId4" cstate="print">
            <a:extLst>
              <a:ext uri="{28A0092B-C50C-407E-A947-70E740481C1C}">
                <a14:useLocalDpi xmlns:a14="http://schemas.microsoft.com/office/drawing/2010/main" val="0"/>
              </a:ext>
            </a:extLst>
          </a:blip>
          <a:srcRect l="6514"/>
          <a:stretch/>
        </p:blipFill>
        <p:spPr>
          <a:xfrm>
            <a:off x="3049088" y="3179973"/>
            <a:ext cx="2368833" cy="1963526"/>
          </a:xfrm>
          <a:prstGeom prst="rect">
            <a:avLst/>
          </a:prstGeom>
          <a:ln>
            <a:noFill/>
          </a:ln>
          <a:effectLst>
            <a:softEdge rad="112500"/>
          </a:effectLst>
        </p:spPr>
      </p:pic>
      <p:pic>
        <p:nvPicPr>
          <p:cNvPr id="8" name="Рисунок 7" descr="Вырезка экрана"/>
          <p:cNvPicPr>
            <a:picLocks noChangeAspect="1"/>
          </p:cNvPicPr>
          <p:nvPr/>
        </p:nvPicPr>
        <p:blipFill rotWithShape="1">
          <a:blip r:embed="rId5" cstate="print">
            <a:extLst>
              <a:ext uri="{28A0092B-C50C-407E-A947-70E740481C1C}">
                <a14:useLocalDpi xmlns:a14="http://schemas.microsoft.com/office/drawing/2010/main" val="0"/>
              </a:ext>
            </a:extLst>
          </a:blip>
          <a:srcRect l="7979" t="3033" r="6299"/>
          <a:stretch/>
        </p:blipFill>
        <p:spPr>
          <a:xfrm>
            <a:off x="5287620" y="3179972"/>
            <a:ext cx="2426371" cy="1963527"/>
          </a:xfrm>
          <a:prstGeom prst="rect">
            <a:avLst/>
          </a:prstGeom>
          <a:ln>
            <a:noFill/>
          </a:ln>
          <a:effectLst>
            <a:softEdge rad="112500"/>
          </a:effectLst>
        </p:spPr>
      </p:pic>
      <p:pic>
        <p:nvPicPr>
          <p:cNvPr id="9" name="Рисунок 8" descr="Вырезка экрана"/>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3991" y="3296470"/>
            <a:ext cx="1306511" cy="1724368"/>
          </a:xfrm>
          <a:prstGeom prst="rect">
            <a:avLst/>
          </a:prstGeom>
          <a:ln>
            <a:noFill/>
          </a:ln>
          <a:effectLst>
            <a:softEdge rad="112500"/>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1500">
        <p:pull dir="d"/>
      </p:transition>
    </mc:Choice>
    <mc:Fallback xmlns="">
      <p:transition spd="slow">
        <p:pull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3243" y="156017"/>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err="1">
                <a:latin typeface="Arial" pitchFamily="34" charset="0"/>
                <a:cs typeface="Arial" pitchFamily="34" charset="0"/>
              </a:rPr>
              <a:t>She’r</a:t>
            </a:r>
            <a:r>
              <a:rPr lang="en-US" sz="4400" dirty="0">
                <a:latin typeface="Arial" pitchFamily="34" charset="0"/>
                <a:cs typeface="Arial" pitchFamily="34" charset="0"/>
              </a:rPr>
              <a:t> </a:t>
            </a:r>
            <a:r>
              <a:rPr lang="en-US" sz="4400" dirty="0" err="1" smtClean="0">
                <a:latin typeface="Arial" pitchFamily="34" charset="0"/>
                <a:cs typeface="Arial" pitchFamily="34" charset="0"/>
              </a:rPr>
              <a:t>haqida</a:t>
            </a:r>
            <a:r>
              <a:rPr lang="az-Latn-AZ" sz="4400" dirty="0" smtClean="0">
                <a:latin typeface="Arial" pitchFamily="34" charset="0"/>
                <a:cs typeface="Arial" pitchFamily="34" charset="0"/>
              </a:rPr>
              <a:t> </a:t>
            </a:r>
            <a:endParaRPr lang="uz-Cyrl-UZ" sz="4400" dirty="0"/>
          </a:p>
        </p:txBody>
      </p:sp>
      <p:sp>
        <p:nvSpPr>
          <p:cNvPr id="2" name="Прямоугольник 1"/>
          <p:cNvSpPr/>
          <p:nvPr/>
        </p:nvSpPr>
        <p:spPr>
          <a:xfrm>
            <a:off x="3810001" y="1042228"/>
            <a:ext cx="5343400" cy="3270336"/>
          </a:xfrm>
          <a:prstGeom prst="rect">
            <a:avLst/>
          </a:prstGeom>
        </p:spPr>
        <p:txBody>
          <a:bodyPr wrap="square" lIns="144987" tIns="72494" rIns="144987" bIns="72494">
            <a:spAutoFit/>
          </a:bodyPr>
          <a:lstStyle/>
          <a:p>
            <a:r>
              <a:rPr lang="az-Latn-AZ" dirty="0">
                <a:latin typeface="Arial" pitchFamily="34" charset="0"/>
                <a:cs typeface="Arial" pitchFamily="34" charset="0"/>
              </a:rPr>
              <a:t>Shoira “Begim, sizni tabiat…” she’rining yaratilishi haqida shunday deb yozadi: “Shunday rivoyat ko‘nglimda yurardi. Buni bir joydan eshitganmanmi, o‘zim o‘ylab topganmanmi, aniq bilmasdim. </a:t>
            </a:r>
            <a:endParaRPr lang="uz-Cyrl-UZ"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609" y="1071511"/>
            <a:ext cx="3722991" cy="3623601"/>
          </a:xfrm>
          <a:prstGeom prst="rect">
            <a:avLst/>
          </a:prstGeom>
          <a:ln>
            <a:noFill/>
          </a:ln>
          <a:effectLst>
            <a:softEdge rad="112500"/>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2500">
        <p:strips dir="ld"/>
      </p:transition>
    </mc:Choice>
    <mc:Fallback xmlns="">
      <p:transition spd="slow">
        <p:strips dir="l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3243" y="156017"/>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err="1">
                <a:latin typeface="Arial" pitchFamily="34" charset="0"/>
                <a:cs typeface="Arial" pitchFamily="34" charset="0"/>
              </a:rPr>
              <a:t>Rivoyat</a:t>
            </a:r>
            <a:r>
              <a:rPr lang="az-Latn-AZ" sz="4400" dirty="0">
                <a:latin typeface="Arial" pitchFamily="34" charset="0"/>
                <a:cs typeface="Arial" pitchFamily="34" charset="0"/>
              </a:rPr>
              <a:t> </a:t>
            </a:r>
            <a:endParaRPr lang="uz-Cyrl-UZ" sz="4400" dirty="0"/>
          </a:p>
        </p:txBody>
      </p:sp>
      <p:sp>
        <p:nvSpPr>
          <p:cNvPr id="2" name="Прямоугольник 1"/>
          <p:cNvSpPr/>
          <p:nvPr/>
        </p:nvSpPr>
        <p:spPr>
          <a:xfrm>
            <a:off x="100705" y="938206"/>
            <a:ext cx="5461895" cy="3224170"/>
          </a:xfrm>
          <a:prstGeom prst="rect">
            <a:avLst/>
          </a:prstGeom>
        </p:spPr>
        <p:txBody>
          <a:bodyPr wrap="square" lIns="144987" tIns="72494" rIns="144987" bIns="72494">
            <a:spAutoFit/>
          </a:bodyPr>
          <a:lstStyle/>
          <a:p>
            <a:r>
              <a:rPr lang="az-Latn-AZ" sz="2500" dirty="0">
                <a:latin typeface="Arial" pitchFamily="34" charset="0"/>
                <a:cs typeface="Arial" pitchFamily="34" charset="0"/>
              </a:rPr>
              <a:t>Bir-biriga o‘ta ko‘ngil qo‘ygan, mehr-u sadoqatda tengi yo‘q er-u xotin uzoq yillar yashab, farzand ko‘rishmabdi. Uchramagan tabibi, sirlashmagan habibi qolmabdi. Turli ta’sirlar, uzoq maslahatlardan keyin xotin erining uylanmog‘iga rozi bo‘libdi. </a:t>
            </a:r>
            <a:endParaRPr lang="uz-Cyrl-UZ" sz="2500" dirty="0"/>
          </a:p>
        </p:txBody>
      </p:sp>
      <p:pic>
        <p:nvPicPr>
          <p:cNvPr id="3" name="Рисунок 2"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3336" y="1051495"/>
            <a:ext cx="3240281" cy="2643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2500">
        <p:strips dir="ru"/>
      </p:transition>
    </mc:Choice>
    <mc:Fallback xmlns="">
      <p:transition spd="slow">
        <p:strips dir="ru"/>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3243" y="133350"/>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a:latin typeface="Arial" pitchFamily="34" charset="0"/>
                <a:cs typeface="Arial" pitchFamily="34" charset="0"/>
              </a:rPr>
              <a:t>Mix </a:t>
            </a:r>
            <a:r>
              <a:rPr lang="en-US" sz="4400" dirty="0" err="1">
                <a:latin typeface="Arial" pitchFamily="34" charset="0"/>
                <a:cs typeface="Arial" pitchFamily="34" charset="0"/>
              </a:rPr>
              <a:t>qoqilgan</a:t>
            </a:r>
            <a:r>
              <a:rPr lang="en-US" sz="4400" dirty="0">
                <a:latin typeface="Arial" pitchFamily="34" charset="0"/>
                <a:cs typeface="Arial" pitchFamily="34" charset="0"/>
              </a:rPr>
              <a:t> </a:t>
            </a:r>
            <a:r>
              <a:rPr lang="en-US" sz="4400" dirty="0" err="1">
                <a:latin typeface="Arial" pitchFamily="34" charset="0"/>
                <a:cs typeface="Arial" pitchFamily="34" charset="0"/>
              </a:rPr>
              <a:t>hovli</a:t>
            </a:r>
            <a:r>
              <a:rPr lang="en-US" sz="4400" dirty="0">
                <a:latin typeface="Arial" pitchFamily="34" charset="0"/>
                <a:cs typeface="Arial" pitchFamily="34" charset="0"/>
              </a:rPr>
              <a:t>  </a:t>
            </a:r>
            <a:r>
              <a:rPr lang="az-Latn-AZ" sz="4400" dirty="0">
                <a:latin typeface="Arial" pitchFamily="34" charset="0"/>
                <a:cs typeface="Arial" pitchFamily="34" charset="0"/>
              </a:rPr>
              <a:t> </a:t>
            </a:r>
            <a:endParaRPr lang="uz-Cyrl-UZ" sz="4400" dirty="0"/>
          </a:p>
        </p:txBody>
      </p:sp>
      <p:sp>
        <p:nvSpPr>
          <p:cNvPr id="2" name="Прямоугольник 1"/>
          <p:cNvSpPr/>
          <p:nvPr/>
        </p:nvSpPr>
        <p:spPr>
          <a:xfrm>
            <a:off x="3352800" y="1192205"/>
            <a:ext cx="5811342" cy="2839449"/>
          </a:xfrm>
          <a:prstGeom prst="rect">
            <a:avLst/>
          </a:prstGeom>
        </p:spPr>
        <p:txBody>
          <a:bodyPr wrap="square" lIns="144987" tIns="72494" rIns="144987" bIns="72494">
            <a:spAutoFit/>
          </a:bodyPr>
          <a:lstStyle/>
          <a:p>
            <a:r>
              <a:rPr lang="az-Latn-AZ" sz="2500" dirty="0">
                <a:latin typeface="Arial" pitchFamily="34" charset="0"/>
                <a:cs typeface="Arial" pitchFamily="34" charset="0"/>
              </a:rPr>
              <a:t>Xotin o‘z uyining to‘g‘risidagi yangi uyga kelin kelib tushgach, shom aralash, odamlarning ko‘zini xato qilib, ikki uy oralig‘idagi katta masofada butun hovli yuziga mix qoqib chiqibdi. Zora, oyog‘iga mix kirib qiynalib, hovlida yurolmasa... </a:t>
            </a:r>
            <a:endParaRPr lang="uz-Cyrl-UZ" sz="2500" dirty="0"/>
          </a:p>
        </p:txBody>
      </p:sp>
      <p:pic>
        <p:nvPicPr>
          <p:cNvPr id="3" name="Рисунок 2" descr="Вырезка экрана"/>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543" y="1612287"/>
            <a:ext cx="3698779" cy="26586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463243" y="156017"/>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err="1"/>
              <a:t>Lolazor</a:t>
            </a:r>
            <a:r>
              <a:rPr lang="en-US" sz="4400" dirty="0"/>
              <a:t>…</a:t>
            </a:r>
            <a:endParaRPr lang="uz-Cyrl-UZ" sz="4400" dirty="0"/>
          </a:p>
        </p:txBody>
      </p:sp>
      <p:sp>
        <p:nvSpPr>
          <p:cNvPr id="3" name="Прямоугольник 2"/>
          <p:cNvSpPr/>
          <p:nvPr/>
        </p:nvSpPr>
        <p:spPr>
          <a:xfrm>
            <a:off x="120846" y="1001523"/>
            <a:ext cx="4572000" cy="3658987"/>
          </a:xfrm>
          <a:prstGeom prst="rect">
            <a:avLst/>
          </a:prstGeom>
        </p:spPr>
        <p:txBody>
          <a:bodyPr lIns="144987" tIns="72494" rIns="144987" bIns="72494">
            <a:spAutoFit/>
          </a:bodyPr>
          <a:lstStyle/>
          <a:p>
            <a:r>
              <a:rPr lang="az-Latn-AZ" sz="2500" dirty="0">
                <a:latin typeface="Arial" pitchFamily="34" charset="0"/>
                <a:cs typeface="Arial" pitchFamily="34" charset="0"/>
              </a:rPr>
              <a:t>Zora, bu fojiali tunni yostiqni tishlab yotib bo‘lsa-da, o‘z xobgohida o‘tkazolsa... Tongda uyg‘onib hovliga chiqqanlar o‘z uyida behush yotgan</a:t>
            </a:r>
            <a:r>
              <a:rPr lang="ru-RU" sz="2500" dirty="0">
                <a:latin typeface="Arial" pitchFamily="34" charset="0"/>
                <a:cs typeface="Arial" pitchFamily="34" charset="0"/>
              </a:rPr>
              <a:t> </a:t>
            </a:r>
            <a:r>
              <a:rPr lang="az-Latn-AZ" sz="2500" dirty="0">
                <a:latin typeface="Arial" pitchFamily="34" charset="0"/>
                <a:cs typeface="Arial" pitchFamily="34" charset="0"/>
              </a:rPr>
              <a:t>ayolni va ayol oyog‘idan oqqan qondan qip-qizil lolazorga aylangan hovli yuzini ko‘radilar… </a:t>
            </a:r>
            <a:endParaRPr lang="uz-Cyrl-UZ" sz="2500" dirty="0">
              <a:latin typeface="Arial" pitchFamily="34" charset="0"/>
              <a:cs typeface="Arial" pitchFamily="34" charset="0"/>
            </a:endParaRPr>
          </a:p>
        </p:txBody>
      </p:sp>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846" y="1122310"/>
            <a:ext cx="4358457" cy="3538200"/>
          </a:xfrm>
          <a:prstGeom prst="rect">
            <a:avLst/>
          </a:prstGeom>
          <a:ln>
            <a:noFill/>
          </a:ln>
          <a:effectLst>
            <a:softEdge rad="112500"/>
          </a:effectLst>
        </p:spPr>
      </p:pic>
    </p:spTree>
    <p:extLst>
      <p:ext uri="{BB962C8B-B14F-4D97-AF65-F5344CB8AC3E}">
        <p14:creationId xmlns:p14="http://schemas.microsoft.com/office/powerpoint/2010/main" val="1825692031"/>
      </p:ext>
    </p:extLst>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4089" y="156017"/>
            <a:ext cx="8190071" cy="683011"/>
          </a:xfrm>
        </p:spPr>
        <p:txBody>
          <a:bodyPr/>
          <a:lstStyle/>
          <a:p>
            <a:pPr algn="ctr"/>
            <a:r>
              <a:rPr lang="en-US" sz="4400" dirty="0" err="1"/>
              <a:t>So‘nggi</a:t>
            </a:r>
            <a:r>
              <a:rPr lang="en-US" sz="4400" dirty="0"/>
              <a:t> </a:t>
            </a:r>
            <a:r>
              <a:rPr lang="en-US" sz="4400" dirty="0" err="1"/>
              <a:t>manzil</a:t>
            </a:r>
            <a:endParaRPr lang="uz-Cyrl-UZ" sz="4400" dirty="0"/>
          </a:p>
        </p:txBody>
      </p:sp>
      <p:sp>
        <p:nvSpPr>
          <p:cNvPr id="4" name="Прямоугольник 3"/>
          <p:cNvSpPr/>
          <p:nvPr/>
        </p:nvSpPr>
        <p:spPr>
          <a:xfrm>
            <a:off x="3886200" y="1484670"/>
            <a:ext cx="5036249" cy="2377784"/>
          </a:xfrm>
          <a:prstGeom prst="rect">
            <a:avLst/>
          </a:prstGeom>
        </p:spPr>
        <p:txBody>
          <a:bodyPr wrap="square" lIns="144987" tIns="72494" rIns="144987" bIns="72494">
            <a:spAutoFit/>
          </a:bodyPr>
          <a:lstStyle/>
          <a:p>
            <a:r>
              <a:rPr lang="az-Latn-AZ" b="1" dirty="0" smtClean="0">
                <a:latin typeface="Arial" pitchFamily="34" charset="0"/>
                <a:cs typeface="Arial" pitchFamily="34" charset="0"/>
              </a:rPr>
              <a:t>O‘zbek </a:t>
            </a:r>
            <a:r>
              <a:rPr lang="en-US" b="1" dirty="0" err="1" smtClean="0">
                <a:latin typeface="Arial" pitchFamily="34" charset="0"/>
                <a:cs typeface="Arial" pitchFamily="34" charset="0"/>
              </a:rPr>
              <a:t>xalq</a:t>
            </a:r>
            <a:r>
              <a:rPr lang="en-US" b="1" dirty="0" smtClean="0">
                <a:latin typeface="Arial" pitchFamily="34" charset="0"/>
                <a:cs typeface="Arial" pitchFamily="34" charset="0"/>
              </a:rPr>
              <a:t> </a:t>
            </a:r>
            <a:r>
              <a:rPr lang="az-Latn-AZ" b="1" dirty="0" smtClean="0">
                <a:latin typeface="Arial" pitchFamily="34" charset="0"/>
                <a:cs typeface="Arial" pitchFamily="34" charset="0"/>
              </a:rPr>
              <a:t>shoirasi Halima</a:t>
            </a:r>
            <a:r>
              <a:rPr lang="en-US" b="1" dirty="0" smtClean="0">
                <a:latin typeface="Arial" pitchFamily="34" charset="0"/>
                <a:cs typeface="Arial" pitchFamily="34" charset="0"/>
              </a:rPr>
              <a:t> </a:t>
            </a:r>
            <a:r>
              <a:rPr lang="az-Latn-AZ" b="1" dirty="0" smtClean="0">
                <a:latin typeface="Arial" pitchFamily="34" charset="0"/>
                <a:cs typeface="Arial" pitchFamily="34" charset="0"/>
              </a:rPr>
              <a:t>Xudoyberdiyeva </a:t>
            </a:r>
            <a:r>
              <a:rPr lang="az-Latn-AZ" b="1" dirty="0">
                <a:latin typeface="Arial" pitchFamily="34" charset="0"/>
                <a:cs typeface="Arial" pitchFamily="34" charset="0"/>
              </a:rPr>
              <a:t>2018- yilning 17- avgustida Toshkent shahrida vafot etdi. </a:t>
            </a:r>
            <a:endParaRPr lang="uz-Cyrl-UZ" b="1" dirty="0">
              <a:latin typeface="Arial" pitchFamily="34" charset="0"/>
              <a:cs typeface="Arial" pitchFamily="34" charset="0"/>
            </a:endParaRPr>
          </a:p>
        </p:txBody>
      </p:sp>
      <p:pic>
        <p:nvPicPr>
          <p:cNvPr id="3" name="Рисунок 2"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52" y="1256707"/>
            <a:ext cx="3512248" cy="2833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7793620"/>
      </p:ext>
    </p:extLst>
  </p:cSld>
  <p:clrMapOvr>
    <a:masterClrMapping/>
  </p:clrMapOvr>
  <mc:AlternateContent xmlns:mc="http://schemas.openxmlformats.org/markup-compatibility/2006" xmlns:p14="http://schemas.microsoft.com/office/powerpoint/2010/main">
    <mc:Choice Requires="p14">
      <p:transition spd="slow" p14:dur="3000">
        <p:checker/>
      </p:transition>
    </mc:Choice>
    <mc:Fallback xmlns="">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88642" y="49367"/>
            <a:ext cx="8205431" cy="780585"/>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5100" dirty="0" err="1">
                <a:latin typeface="Arial" pitchFamily="34" charset="0"/>
                <a:cs typeface="Arial" pitchFamily="34" charset="0"/>
              </a:rPr>
              <a:t>Bolalik</a:t>
            </a:r>
            <a:r>
              <a:rPr lang="az-Latn-AZ" sz="5100" dirty="0">
                <a:latin typeface="Arial" pitchFamily="34" charset="0"/>
                <a:cs typeface="Arial" pitchFamily="34" charset="0"/>
              </a:rPr>
              <a:t> </a:t>
            </a:r>
            <a:endParaRPr lang="uz-Cyrl-UZ" sz="5100" dirty="0"/>
          </a:p>
        </p:txBody>
      </p:sp>
      <p:sp>
        <p:nvSpPr>
          <p:cNvPr id="3" name="Прямоугольник 2"/>
          <p:cNvSpPr/>
          <p:nvPr/>
        </p:nvSpPr>
        <p:spPr>
          <a:xfrm>
            <a:off x="100705" y="890646"/>
            <a:ext cx="5075524" cy="4162888"/>
          </a:xfrm>
          <a:prstGeom prst="rect">
            <a:avLst/>
          </a:prstGeom>
        </p:spPr>
        <p:txBody>
          <a:bodyPr wrap="square" lIns="144987" tIns="72494" rIns="144987" bIns="72494">
            <a:spAutoFit/>
          </a:bodyPr>
          <a:lstStyle/>
          <a:p>
            <a:r>
              <a:rPr lang="az-Latn-AZ" dirty="0" smtClean="0">
                <a:latin typeface="Arial" pitchFamily="34" charset="0"/>
                <a:cs typeface="Arial" pitchFamily="34" charset="0"/>
              </a:rPr>
              <a:t>Halima </a:t>
            </a:r>
            <a:r>
              <a:rPr lang="az-Latn-AZ" dirty="0">
                <a:latin typeface="Arial" pitchFamily="34" charset="0"/>
                <a:cs typeface="Arial" pitchFamily="34" charset="0"/>
              </a:rPr>
              <a:t>Xudoyberdiyeva </a:t>
            </a:r>
            <a:r>
              <a:rPr lang="az-Latn-AZ" dirty="0" smtClean="0">
                <a:latin typeface="Arial" pitchFamily="34" charset="0"/>
                <a:cs typeface="Arial" pitchFamily="34" charset="0"/>
              </a:rPr>
              <a:t>1947-yil 17-mayda </a:t>
            </a:r>
            <a:r>
              <a:rPr lang="az-Latn-AZ" dirty="0">
                <a:latin typeface="Arial" pitchFamily="34" charset="0"/>
                <a:cs typeface="Arial" pitchFamily="34" charset="0"/>
              </a:rPr>
              <a:t>Sirdaryo viloyatining Boyovut tumanida tug‘ildi. Otasi — Ummatqul Xudoyberdi o‘g‘li bog‘bon edi. Onasi — Sharofat Xonnazar qizi bo‘lajak shoira endi ikki yoshga to‘lganida vafot etadi. </a:t>
            </a:r>
            <a:r>
              <a:rPr lang="az-Latn-AZ" dirty="0" smtClean="0">
                <a:latin typeface="Arial" pitchFamily="34" charset="0"/>
                <a:cs typeface="Arial" pitchFamily="34" charset="0"/>
              </a:rPr>
              <a:t> </a:t>
            </a:r>
            <a:endParaRPr lang="uz-Cyrl-UZ" dirty="0">
              <a:latin typeface="Arial" pitchFamily="34" charset="0"/>
              <a:cs typeface="Arial" pitchFamily="34" charset="0"/>
            </a:endParaRPr>
          </a:p>
        </p:txBody>
      </p:sp>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879" y="1019900"/>
            <a:ext cx="3917970" cy="3892367"/>
          </a:xfrm>
          <a:prstGeom prst="rect">
            <a:avLst/>
          </a:prstGeom>
        </p:spPr>
      </p:pic>
    </p:spTree>
    <p:extLst>
      <p:ext uri="{BB962C8B-B14F-4D97-AF65-F5344CB8AC3E}">
        <p14:creationId xmlns:p14="http://schemas.microsoft.com/office/powerpoint/2010/main" val="404231639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209464" y="759950"/>
            <a:ext cx="4954678" cy="4377652"/>
          </a:xfrm>
          <a:prstGeom prst="rect">
            <a:avLst/>
          </a:prstGeom>
          <a:ln>
            <a:noFill/>
          </a:ln>
          <a:effectLst>
            <a:softEdge rad="112500"/>
          </a:effectLst>
        </p:spPr>
      </p:pic>
      <p:pic>
        <p:nvPicPr>
          <p:cNvPr id="7" name="Рисунок 6"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1" y="730618"/>
            <a:ext cx="4833833" cy="4377652"/>
          </a:xfrm>
          <a:prstGeom prst="rect">
            <a:avLst/>
          </a:prstGeom>
          <a:ln>
            <a:noFill/>
          </a:ln>
          <a:effectLst>
            <a:softEdge rad="112500"/>
          </a:effectLst>
        </p:spPr>
      </p:pic>
      <p:sp>
        <p:nvSpPr>
          <p:cNvPr id="9" name="Заголовок 1"/>
          <p:cNvSpPr txBox="1">
            <a:spLocks/>
          </p:cNvSpPr>
          <p:nvPr/>
        </p:nvSpPr>
        <p:spPr>
          <a:xfrm>
            <a:off x="100705" y="156017"/>
            <a:ext cx="8942590" cy="553998"/>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3600" dirty="0" err="1"/>
              <a:t>Mustaqil</a:t>
            </a:r>
            <a:r>
              <a:rPr lang="en-US" sz="3600" dirty="0"/>
              <a:t> </a:t>
            </a:r>
            <a:r>
              <a:rPr lang="en-US" sz="3600" dirty="0" err="1"/>
              <a:t>bajarish</a:t>
            </a:r>
            <a:r>
              <a:rPr lang="en-US" sz="3600" dirty="0"/>
              <a:t> </a:t>
            </a:r>
            <a:r>
              <a:rPr lang="en-US" sz="3600" dirty="0" err="1"/>
              <a:t>uchun</a:t>
            </a:r>
            <a:r>
              <a:rPr lang="en-US" sz="3600" dirty="0"/>
              <a:t> </a:t>
            </a:r>
            <a:r>
              <a:rPr lang="en-US" sz="3600" dirty="0" err="1" smtClean="0"/>
              <a:t>topshiriqlar</a:t>
            </a:r>
            <a:endParaRPr lang="uz-Cyrl-UZ" sz="3600" dirty="0"/>
          </a:p>
        </p:txBody>
      </p:sp>
      <p:sp>
        <p:nvSpPr>
          <p:cNvPr id="2" name="TextBox 1"/>
          <p:cNvSpPr txBox="1"/>
          <p:nvPr/>
        </p:nvSpPr>
        <p:spPr>
          <a:xfrm>
            <a:off x="102049" y="1122310"/>
            <a:ext cx="5536751" cy="3270336"/>
          </a:xfrm>
          <a:prstGeom prst="rect">
            <a:avLst/>
          </a:prstGeom>
          <a:noFill/>
        </p:spPr>
        <p:txBody>
          <a:bodyPr wrap="square" lIns="144987" tIns="72494" rIns="144987" bIns="72494" rtlCol="0">
            <a:spAutoFit/>
          </a:bodyPr>
          <a:lstStyle/>
          <a:p>
            <a:pPr marL="453085" indent="-453085">
              <a:buFont typeface="Wingdings" panose="05000000000000000000" pitchFamily="2" charset="2"/>
              <a:buChar char="q"/>
            </a:pPr>
            <a:r>
              <a:rPr lang="en-US" b="1" dirty="0" smtClean="0">
                <a:solidFill>
                  <a:schemeClr val="bg1"/>
                </a:solidFill>
                <a:latin typeface="Arial" panose="020B0604020202020204" pitchFamily="34" charset="0"/>
                <a:cs typeface="Arial" panose="020B0604020202020204" pitchFamily="34" charset="0"/>
              </a:rPr>
              <a:t>Halima </a:t>
            </a:r>
            <a:r>
              <a:rPr lang="en-US" b="1" dirty="0" err="1" smtClean="0">
                <a:solidFill>
                  <a:schemeClr val="bg1"/>
                </a:solidFill>
                <a:latin typeface="Arial" panose="020B0604020202020204" pitchFamily="34" charset="0"/>
                <a:cs typeface="Arial" panose="020B0604020202020204" pitchFamily="34" charset="0"/>
              </a:rPr>
              <a:t>Xudoyberdiyeva</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hayoti</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va</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ijodiga</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doir</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testlar</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tuzing</a:t>
            </a:r>
            <a:r>
              <a:rPr lang="en-US" b="1" dirty="0" smtClean="0">
                <a:solidFill>
                  <a:schemeClr val="bg1"/>
                </a:solidFill>
                <a:latin typeface="Arial" panose="020B0604020202020204" pitchFamily="34" charset="0"/>
                <a:cs typeface="Arial" panose="020B0604020202020204" pitchFamily="34" charset="0"/>
              </a:rPr>
              <a:t>. </a:t>
            </a:r>
          </a:p>
          <a:p>
            <a:pPr marL="453085" indent="-453085">
              <a:buFont typeface="Wingdings" panose="05000000000000000000" pitchFamily="2" charset="2"/>
              <a:buChar char="q"/>
            </a:pPr>
            <a:endParaRPr lang="en-US" b="1" dirty="0">
              <a:solidFill>
                <a:schemeClr val="bg1"/>
              </a:solidFill>
              <a:latin typeface="Arial" panose="020B0604020202020204" pitchFamily="34" charset="0"/>
              <a:cs typeface="Arial" panose="020B0604020202020204" pitchFamily="34" charset="0"/>
            </a:endParaRPr>
          </a:p>
          <a:p>
            <a:pPr marL="453085" indent="-453085">
              <a:buFont typeface="Wingdings" panose="05000000000000000000" pitchFamily="2" charset="2"/>
              <a:buChar char="q"/>
            </a:pPr>
            <a:r>
              <a:rPr lang="en-US" b="1" dirty="0" err="1" smtClean="0">
                <a:solidFill>
                  <a:schemeClr val="bg1"/>
                </a:solidFill>
                <a:latin typeface="Arial" panose="020B0604020202020204" pitchFamily="34" charset="0"/>
                <a:cs typeface="Arial" panose="020B0604020202020204" pitchFamily="34" charset="0"/>
              </a:rPr>
              <a:t>Shoira</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shaxsiyati</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haqida</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o‘z</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fikrlaringizdan</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iborat</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matn</a:t>
            </a:r>
            <a:r>
              <a:rPr lang="en-US" b="1" dirty="0" smtClean="0">
                <a:solidFill>
                  <a:schemeClr val="bg1"/>
                </a:solidFill>
                <a:latin typeface="Arial" panose="020B0604020202020204" pitchFamily="34" charset="0"/>
                <a:cs typeface="Arial" panose="020B0604020202020204" pitchFamily="34" charset="0"/>
              </a:rPr>
              <a:t> </a:t>
            </a:r>
            <a:r>
              <a:rPr lang="en-US" b="1" dirty="0" err="1" smtClean="0">
                <a:solidFill>
                  <a:schemeClr val="bg1"/>
                </a:solidFill>
                <a:latin typeface="Arial" panose="020B0604020202020204" pitchFamily="34" charset="0"/>
                <a:cs typeface="Arial" panose="020B0604020202020204" pitchFamily="34" charset="0"/>
              </a:rPr>
              <a:t>tuzing</a:t>
            </a:r>
            <a:r>
              <a:rPr lang="en-US" b="1" dirty="0" smtClean="0">
                <a:solidFill>
                  <a:schemeClr val="bg1"/>
                </a:solidFill>
                <a:latin typeface="Arial" panose="020B0604020202020204" pitchFamily="34" charset="0"/>
                <a:cs typeface="Arial" panose="020B0604020202020204" pitchFamily="34" charset="0"/>
              </a:rPr>
              <a:t>.</a:t>
            </a:r>
            <a:endParaRPr lang="ru-RU" b="1" dirty="0">
              <a:solidFill>
                <a:schemeClr val="bg1"/>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92847" y="1122310"/>
            <a:ext cx="3700595" cy="4297993"/>
          </a:xfrm>
          <a:prstGeom prst="rect">
            <a:avLst/>
          </a:prstGeom>
        </p:spPr>
      </p:pic>
    </p:spTree>
    <p:extLst>
      <p:ext uri="{BB962C8B-B14F-4D97-AF65-F5344CB8AC3E}">
        <p14:creationId xmlns:p14="http://schemas.microsoft.com/office/powerpoint/2010/main" val="38146309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88644" y="21586"/>
            <a:ext cx="8177233" cy="780585"/>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5100" dirty="0">
                <a:latin typeface="Arial" pitchFamily="34" charset="0"/>
                <a:cs typeface="Arial" pitchFamily="34" charset="0"/>
              </a:rPr>
              <a:t>Ota -</a:t>
            </a:r>
            <a:r>
              <a:rPr lang="en-US" sz="5100" dirty="0" err="1">
                <a:latin typeface="Arial" pitchFamily="34" charset="0"/>
                <a:cs typeface="Arial" pitchFamily="34" charset="0"/>
              </a:rPr>
              <a:t>onasi</a:t>
            </a:r>
            <a:r>
              <a:rPr lang="az-Latn-AZ" sz="5100" dirty="0">
                <a:latin typeface="Arial" pitchFamily="34" charset="0"/>
                <a:cs typeface="Arial" pitchFamily="34" charset="0"/>
              </a:rPr>
              <a:t> </a:t>
            </a:r>
            <a:endParaRPr lang="uz-Cyrl-UZ" sz="5100" dirty="0"/>
          </a:p>
        </p:txBody>
      </p:sp>
      <p:sp>
        <p:nvSpPr>
          <p:cNvPr id="2" name="Прямоугольник 1"/>
          <p:cNvSpPr/>
          <p:nvPr/>
        </p:nvSpPr>
        <p:spPr>
          <a:xfrm>
            <a:off x="221551" y="832130"/>
            <a:ext cx="8784444" cy="3716612"/>
          </a:xfrm>
          <a:prstGeom prst="rect">
            <a:avLst/>
          </a:prstGeom>
        </p:spPr>
        <p:txBody>
          <a:bodyPr wrap="square" lIns="144987" tIns="72494" rIns="144987" bIns="72494">
            <a:spAutoFit/>
          </a:bodyPr>
          <a:lstStyle/>
          <a:p>
            <a:r>
              <a:rPr lang="az-Latn-AZ" dirty="0">
                <a:latin typeface="Arial" pitchFamily="34" charset="0"/>
                <a:cs typeface="Arial" pitchFamily="34" charset="0"/>
              </a:rPr>
              <a:t>So‘ng unga xolasi </a:t>
            </a:r>
            <a:r>
              <a:rPr lang="en-US" dirty="0" smtClean="0">
                <a:latin typeface="Arial" pitchFamily="34" charset="0"/>
                <a:cs typeface="Arial" pitchFamily="34" charset="0"/>
              </a:rPr>
              <a:t>–</a:t>
            </a:r>
            <a:r>
              <a:rPr lang="az-Latn-AZ" dirty="0" smtClean="0">
                <a:latin typeface="Arial" pitchFamily="34" charset="0"/>
                <a:cs typeface="Arial" pitchFamily="34" charset="0"/>
              </a:rPr>
              <a:t> qishlog‘ining </a:t>
            </a:r>
            <a:r>
              <a:rPr lang="az-Latn-AZ" dirty="0">
                <a:latin typeface="Arial" pitchFamily="34" charset="0"/>
                <a:cs typeface="Arial" pitchFamily="34" charset="0"/>
              </a:rPr>
              <a:t>faol ayollaridan bo‘lgan Qarshigul Xonnazar qizi onalik qiladi. Otasi ham, onasi ham go‘zallikning, ezgulikning, badiiy </a:t>
            </a:r>
            <a:r>
              <a:rPr lang="en-US" dirty="0" smtClean="0">
                <a:latin typeface="Arial" pitchFamily="34" charset="0"/>
                <a:cs typeface="Arial" pitchFamily="34" charset="0"/>
              </a:rPr>
              <a:t>		                 </a:t>
            </a:r>
            <a:r>
              <a:rPr lang="az-Latn-AZ" dirty="0" smtClean="0">
                <a:latin typeface="Arial" pitchFamily="34" charset="0"/>
                <a:cs typeface="Arial" pitchFamily="34" charset="0"/>
              </a:rPr>
              <a:t>so‘zning </a:t>
            </a:r>
            <a:r>
              <a:rPr lang="en-US" dirty="0" smtClean="0">
                <a:latin typeface="Arial" pitchFamily="34" charset="0"/>
                <a:cs typeface="Arial" pitchFamily="34" charset="0"/>
              </a:rPr>
              <a:t>				   </a:t>
            </a:r>
            <a:r>
              <a:rPr lang="az-Latn-AZ" dirty="0" smtClean="0">
                <a:latin typeface="Arial" pitchFamily="34" charset="0"/>
                <a:cs typeface="Arial" pitchFamily="34" charset="0"/>
              </a:rPr>
              <a:t>qadrini </a:t>
            </a:r>
            <a:r>
              <a:rPr lang="en-US" dirty="0" smtClean="0">
                <a:latin typeface="Arial" pitchFamily="34" charset="0"/>
                <a:cs typeface="Arial" pitchFamily="34" charset="0"/>
              </a:rPr>
              <a:t>				   </a:t>
            </a:r>
            <a:r>
              <a:rPr lang="az-Latn-AZ" dirty="0" smtClean="0">
                <a:latin typeface="Arial" pitchFamily="34" charset="0"/>
                <a:cs typeface="Arial" pitchFamily="34" charset="0"/>
              </a:rPr>
              <a:t>biladigan </a:t>
            </a:r>
            <a:r>
              <a:rPr lang="en-US" dirty="0" smtClean="0">
                <a:latin typeface="Arial" pitchFamily="34" charset="0"/>
                <a:cs typeface="Arial" pitchFamily="34" charset="0"/>
              </a:rPr>
              <a:t>		                                </a:t>
            </a:r>
            <a:r>
              <a:rPr lang="az-Latn-AZ" dirty="0" smtClean="0">
                <a:latin typeface="Arial" pitchFamily="34" charset="0"/>
                <a:cs typeface="Arial" pitchFamily="34" charset="0"/>
              </a:rPr>
              <a:t>kishilar </a:t>
            </a:r>
            <a:r>
              <a:rPr lang="en-US" dirty="0" smtClean="0">
                <a:latin typeface="Arial" pitchFamily="34" charset="0"/>
                <a:cs typeface="Arial" pitchFamily="34" charset="0"/>
              </a:rPr>
              <a:t>				    </a:t>
            </a:r>
            <a:r>
              <a:rPr lang="az-Latn-AZ" dirty="0" smtClean="0">
                <a:latin typeface="Arial" pitchFamily="34" charset="0"/>
                <a:cs typeface="Arial" pitchFamily="34" charset="0"/>
              </a:rPr>
              <a:t>edi</a:t>
            </a:r>
            <a:r>
              <a:rPr lang="en-US" dirty="0" smtClean="0">
                <a:latin typeface="Arial" pitchFamily="34" charset="0"/>
                <a:cs typeface="Arial" pitchFamily="34" charset="0"/>
              </a:rPr>
              <a:t>.</a:t>
            </a:r>
            <a:endParaRPr lang="uz-Cyrl-UZ" dirty="0"/>
          </a:p>
        </p:txBody>
      </p:sp>
      <p:pic>
        <p:nvPicPr>
          <p:cNvPr id="3" name="Рисунок 2"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44" y="2209391"/>
            <a:ext cx="4312838" cy="2536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842" y="2532821"/>
            <a:ext cx="2744692" cy="2454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Вырезка экрана"/>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6080" y="3239016"/>
            <a:ext cx="2316324" cy="1750034"/>
          </a:xfrm>
          <a:prstGeom prst="rect">
            <a:avLst/>
          </a:prstGeom>
        </p:spPr>
      </p:pic>
      <p:sp>
        <p:nvSpPr>
          <p:cNvPr id="4" name="Заголовок 1"/>
          <p:cNvSpPr txBox="1">
            <a:spLocks/>
          </p:cNvSpPr>
          <p:nvPr/>
        </p:nvSpPr>
        <p:spPr>
          <a:xfrm>
            <a:off x="463243" y="156017"/>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err="1">
                <a:latin typeface="Arial" pitchFamily="34" charset="0"/>
                <a:cs typeface="Arial" pitchFamily="34" charset="0"/>
              </a:rPr>
              <a:t>Shoira</a:t>
            </a:r>
            <a:r>
              <a:rPr lang="en-US" sz="4400" dirty="0">
                <a:latin typeface="Arial" pitchFamily="34" charset="0"/>
                <a:cs typeface="Arial" pitchFamily="34" charset="0"/>
              </a:rPr>
              <a:t> </a:t>
            </a:r>
            <a:r>
              <a:rPr lang="en-US" sz="4400" dirty="0" err="1">
                <a:latin typeface="Arial" pitchFamily="34" charset="0"/>
                <a:cs typeface="Arial" pitchFamily="34" charset="0"/>
              </a:rPr>
              <a:t>tilidan</a:t>
            </a:r>
            <a:r>
              <a:rPr lang="az-Latn-AZ" sz="4400" dirty="0">
                <a:latin typeface="Arial" pitchFamily="34" charset="0"/>
                <a:cs typeface="Arial" pitchFamily="34" charset="0"/>
              </a:rPr>
              <a:t> </a:t>
            </a:r>
            <a:endParaRPr lang="uz-Cyrl-UZ" sz="4400" dirty="0"/>
          </a:p>
        </p:txBody>
      </p:sp>
      <p:sp>
        <p:nvSpPr>
          <p:cNvPr id="2" name="Прямоугольник 1"/>
          <p:cNvSpPr/>
          <p:nvPr/>
        </p:nvSpPr>
        <p:spPr>
          <a:xfrm>
            <a:off x="100705" y="922068"/>
            <a:ext cx="6888211" cy="2824060"/>
          </a:xfrm>
          <a:prstGeom prst="rect">
            <a:avLst/>
          </a:prstGeom>
        </p:spPr>
        <p:txBody>
          <a:bodyPr wrap="square" lIns="144987" tIns="72494" rIns="144987" bIns="72494">
            <a:spAutoFit/>
          </a:bodyPr>
          <a:lstStyle/>
          <a:p>
            <a:r>
              <a:rPr lang="az-Latn-AZ" dirty="0">
                <a:latin typeface="Arial" pitchFamily="34" charset="0"/>
                <a:cs typeface="Arial" pitchFamily="34" charset="0"/>
              </a:rPr>
              <a:t>“Mening anchagina asarlarim, jumladan, “Bir o‘rim soch tarixi”, “Sayram baxshi aytimlari”, “Hindiqushdan nola keldi” she’rlarim, “Ilinj” dostonim </a:t>
            </a:r>
            <a:r>
              <a:rPr lang="en-US" dirty="0" smtClean="0">
                <a:latin typeface="Arial" pitchFamily="34" charset="0"/>
                <a:cs typeface="Arial" pitchFamily="34" charset="0"/>
              </a:rPr>
              <a:t>ay</a:t>
            </a:r>
            <a:r>
              <a:rPr lang="az-Latn-AZ" dirty="0" smtClean="0">
                <a:latin typeface="Arial" pitchFamily="34" charset="0"/>
                <a:cs typeface="Arial" pitchFamily="34" charset="0"/>
              </a:rPr>
              <a:t>nan </a:t>
            </a:r>
            <a:r>
              <a:rPr lang="az-Latn-AZ" dirty="0">
                <a:latin typeface="Arial" pitchFamily="34" charset="0"/>
                <a:cs typeface="Arial" pitchFamily="34" charset="0"/>
              </a:rPr>
              <a:t>onayizorim ta’sirida bitilgandir”, </a:t>
            </a:r>
            <a:r>
              <a:rPr lang="en-US" dirty="0" smtClean="0">
                <a:latin typeface="Arial" pitchFamily="34" charset="0"/>
                <a:cs typeface="Arial" pitchFamily="34" charset="0"/>
              </a:rPr>
              <a:t> </a:t>
            </a:r>
            <a:r>
              <a:rPr lang="ru-RU" dirty="0" smtClean="0">
                <a:latin typeface="Arial" pitchFamily="34" charset="0"/>
                <a:cs typeface="Arial" pitchFamily="34" charset="0"/>
              </a:rPr>
              <a:t>                 -</a:t>
            </a:r>
            <a:r>
              <a:rPr lang="az-Latn-AZ" dirty="0" smtClean="0">
                <a:latin typeface="Arial" pitchFamily="34" charset="0"/>
                <a:cs typeface="Arial" pitchFamily="34" charset="0"/>
              </a:rPr>
              <a:t> </a:t>
            </a:r>
            <a:r>
              <a:rPr lang="az-Latn-AZ" dirty="0">
                <a:latin typeface="Arial" pitchFamily="34" charset="0"/>
                <a:cs typeface="Arial" pitchFamily="34" charset="0"/>
              </a:rPr>
              <a:t>deb eslaydi shoira. </a:t>
            </a:r>
            <a:endParaRPr lang="uz-Cyrl-UZ" dirty="0"/>
          </a:p>
        </p:txBody>
      </p:sp>
      <p:pic>
        <p:nvPicPr>
          <p:cNvPr id="3" name="Рисунок 2"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304" y="1001522"/>
            <a:ext cx="3202084" cy="3987529"/>
          </a:xfrm>
          <a:prstGeom prst="ellipse">
            <a:avLst/>
          </a:prstGeom>
          <a:ln>
            <a:noFill/>
          </a:ln>
          <a:effectLst>
            <a:softEdge rad="112500"/>
          </a:effectLst>
        </p:spPr>
      </p:pic>
      <p:pic>
        <p:nvPicPr>
          <p:cNvPr id="7" name="Рисунок 6" descr="Вырезка экрана"/>
          <p:cNvPicPr>
            <a:picLocks noChangeAspect="1"/>
          </p:cNvPicPr>
          <p:nvPr/>
        </p:nvPicPr>
        <p:blipFill rotWithShape="1">
          <a:blip r:embed="rId4" cstate="print">
            <a:extLst>
              <a:ext uri="{28A0092B-C50C-407E-A947-70E740481C1C}">
                <a14:useLocalDpi xmlns:a14="http://schemas.microsoft.com/office/drawing/2010/main" val="0"/>
              </a:ext>
            </a:extLst>
          </a:blip>
          <a:srcRect l="4686" t="30546" b="1969"/>
          <a:stretch/>
        </p:blipFill>
        <p:spPr>
          <a:xfrm>
            <a:off x="154422" y="3602242"/>
            <a:ext cx="3329967" cy="1386807"/>
          </a:xfrm>
          <a:prstGeom prst="rect">
            <a:avLst/>
          </a:prstGeom>
          <a:effectLst>
            <a:softEdge rad="31750"/>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2500">
        <p14:glitter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3243" y="133350"/>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az-Latn-AZ" sz="4400" dirty="0">
                <a:latin typeface="Arial" pitchFamily="34" charset="0"/>
                <a:cs typeface="Arial" pitchFamily="34" charset="0"/>
              </a:rPr>
              <a:t>“</a:t>
            </a:r>
            <a:r>
              <a:rPr lang="en-US" sz="4400" dirty="0">
                <a:latin typeface="Arial" pitchFamily="34" charset="0"/>
                <a:cs typeface="Arial" pitchFamily="34" charset="0"/>
              </a:rPr>
              <a:t>C</a:t>
            </a:r>
            <a:r>
              <a:rPr lang="az-Latn-AZ" sz="4400" dirty="0">
                <a:latin typeface="Arial" pitchFamily="34" charset="0"/>
                <a:cs typeface="Arial" pitchFamily="34" charset="0"/>
              </a:rPr>
              <a:t>hiniqish maktabi”  </a:t>
            </a:r>
            <a:endParaRPr lang="uz-Cyrl-UZ" sz="4400" dirty="0"/>
          </a:p>
        </p:txBody>
      </p:sp>
      <p:sp>
        <p:nvSpPr>
          <p:cNvPr id="2" name="Прямоугольник 1"/>
          <p:cNvSpPr/>
          <p:nvPr/>
        </p:nvSpPr>
        <p:spPr>
          <a:xfrm>
            <a:off x="3001005" y="889419"/>
            <a:ext cx="6287635" cy="4049279"/>
          </a:xfrm>
          <a:prstGeom prst="rect">
            <a:avLst/>
          </a:prstGeom>
        </p:spPr>
        <p:txBody>
          <a:bodyPr wrap="square" lIns="144987" tIns="72494" rIns="144987" bIns="72494">
            <a:spAutoFit/>
          </a:bodyPr>
          <a:lstStyle/>
          <a:p>
            <a:r>
              <a:rPr lang="az-Latn-AZ" sz="3200" dirty="0">
                <a:latin typeface="Arial" pitchFamily="34" charset="0"/>
                <a:cs typeface="Arial" pitchFamily="34" charset="0"/>
              </a:rPr>
              <a:t>Bo‘lajak shoira bolaligida barcha yoshlarga xos “chiniqish maktabi”ni o‘tadi: </a:t>
            </a:r>
            <a:r>
              <a:rPr lang="en-US" sz="3200" dirty="0">
                <a:latin typeface="Arial" pitchFamily="34" charset="0"/>
                <a:cs typeface="Arial" pitchFamily="34" charset="0"/>
              </a:rPr>
              <a:t>	</a:t>
            </a:r>
            <a:r>
              <a:rPr lang="az-Latn-AZ" sz="3200" dirty="0">
                <a:latin typeface="Arial" pitchFamily="34" charset="0"/>
                <a:cs typeface="Arial" pitchFamily="34" charset="0"/>
              </a:rPr>
              <a:t>maktabda o‘qidi, g‘o‘za </a:t>
            </a:r>
            <a:r>
              <a:rPr lang="en-US" sz="3200" dirty="0">
                <a:latin typeface="Arial" pitchFamily="34" charset="0"/>
                <a:cs typeface="Arial" pitchFamily="34" charset="0"/>
              </a:rPr>
              <a:t>	</a:t>
            </a:r>
            <a:r>
              <a:rPr lang="az-Latn-AZ" sz="3200" dirty="0">
                <a:latin typeface="Arial" pitchFamily="34" charset="0"/>
                <a:cs typeface="Arial" pitchFamily="34" charset="0"/>
              </a:rPr>
              <a:t>yaganasi va chopig‘iga </a:t>
            </a:r>
            <a:r>
              <a:rPr lang="en-US" sz="3200" dirty="0">
                <a:latin typeface="Arial" pitchFamily="34" charset="0"/>
                <a:cs typeface="Arial" pitchFamily="34" charset="0"/>
              </a:rPr>
              <a:t>	</a:t>
            </a:r>
            <a:r>
              <a:rPr lang="az-Latn-AZ" sz="3200" dirty="0">
                <a:latin typeface="Arial" pitchFamily="34" charset="0"/>
                <a:cs typeface="Arial" pitchFamily="34" charset="0"/>
              </a:rPr>
              <a:t>chiqdi, pilla qurti boqdi, </a:t>
            </a:r>
            <a:r>
              <a:rPr lang="en-US" sz="3200" dirty="0">
                <a:latin typeface="Arial" pitchFamily="34" charset="0"/>
                <a:cs typeface="Arial" pitchFamily="34" charset="0"/>
              </a:rPr>
              <a:t>	</a:t>
            </a:r>
            <a:r>
              <a:rPr lang="az-Latn-AZ" sz="3200" dirty="0">
                <a:latin typeface="Arial" pitchFamily="34" charset="0"/>
                <a:cs typeface="Arial" pitchFamily="34" charset="0"/>
              </a:rPr>
              <a:t>paxta terdi, jamoat </a:t>
            </a:r>
            <a:r>
              <a:rPr lang="en-US" sz="3200" dirty="0">
                <a:latin typeface="Arial" pitchFamily="34" charset="0"/>
                <a:cs typeface="Arial" pitchFamily="34" charset="0"/>
              </a:rPr>
              <a:t>	</a:t>
            </a:r>
            <a:r>
              <a:rPr lang="az-Latn-AZ" sz="3200" dirty="0">
                <a:latin typeface="Arial" pitchFamily="34" charset="0"/>
                <a:cs typeface="Arial" pitchFamily="34" charset="0"/>
              </a:rPr>
              <a:t>ishlarida faol qatnashdi... </a:t>
            </a:r>
            <a:endParaRPr lang="uz-Cyrl-UZ" sz="3200" dirty="0"/>
          </a:p>
        </p:txBody>
      </p:sp>
      <p:pic>
        <p:nvPicPr>
          <p:cNvPr id="3" name="Рисунок 2" descr="Вырезка экрана"/>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242" y="2859212"/>
            <a:ext cx="3746220" cy="2129877"/>
          </a:xfrm>
          <a:prstGeom prst="rect">
            <a:avLst/>
          </a:prstGeom>
          <a:effectLst>
            <a:softEdge rad="31750"/>
          </a:effectLst>
        </p:spPr>
      </p:pic>
      <p:pic>
        <p:nvPicPr>
          <p:cNvPr id="5" name="Рисунок 4" descr="Вырезка экрана"/>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917" y="921077"/>
            <a:ext cx="2787038" cy="1967817"/>
          </a:xfrm>
          <a:prstGeom prst="rect">
            <a:avLst/>
          </a:prstGeom>
          <a:effectLst>
            <a:softEdge rad="31750"/>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3243" y="156017"/>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err="1">
                <a:latin typeface="Arial" pitchFamily="34" charset="0"/>
                <a:cs typeface="Arial" pitchFamily="34" charset="0"/>
              </a:rPr>
              <a:t>Talabalik</a:t>
            </a:r>
            <a:r>
              <a:rPr lang="az-Latn-AZ" sz="4400" dirty="0">
                <a:latin typeface="Arial" pitchFamily="34" charset="0"/>
                <a:cs typeface="Arial" pitchFamily="34" charset="0"/>
              </a:rPr>
              <a:t> </a:t>
            </a:r>
            <a:endParaRPr lang="uz-Cyrl-UZ" sz="4400" dirty="0"/>
          </a:p>
        </p:txBody>
      </p:sp>
      <p:sp>
        <p:nvSpPr>
          <p:cNvPr id="2" name="Прямоугольник 1"/>
          <p:cNvSpPr/>
          <p:nvPr/>
        </p:nvSpPr>
        <p:spPr>
          <a:xfrm>
            <a:off x="100705" y="839028"/>
            <a:ext cx="5196370" cy="4317606"/>
          </a:xfrm>
          <a:prstGeom prst="rect">
            <a:avLst/>
          </a:prstGeom>
        </p:spPr>
        <p:txBody>
          <a:bodyPr wrap="square" lIns="144987" tIns="72494" rIns="144987" bIns="72494">
            <a:spAutoFit/>
          </a:bodyPr>
          <a:lstStyle/>
          <a:p>
            <a:r>
              <a:rPr lang="az-Latn-AZ" sz="3000" dirty="0">
                <a:latin typeface="Arial" pitchFamily="34" charset="0"/>
                <a:cs typeface="Arial" pitchFamily="34" charset="0"/>
              </a:rPr>
              <a:t>Tabiat ato etgan iste’dod intiluvchan, urinchoq va tirishqoq qishloq qizini poytaxtga olib keldi. Halima Toshkent Davlat universiteti (hozirgi Mirzo Ulug‘bek nomidagi O‘zbekiston </a:t>
            </a:r>
            <a:r>
              <a:rPr lang="en-US" sz="3000" dirty="0">
                <a:latin typeface="Arial" pitchFamily="34" charset="0"/>
                <a:cs typeface="Arial" pitchFamily="34" charset="0"/>
              </a:rPr>
              <a:t>     </a:t>
            </a:r>
            <a:r>
              <a:rPr lang="az-Latn-AZ" sz="3000" dirty="0">
                <a:latin typeface="Arial" pitchFamily="34" charset="0"/>
                <a:cs typeface="Arial" pitchFamily="34" charset="0"/>
              </a:rPr>
              <a:t>Milliy universiteti)ning talabasi bo‘ldi. </a:t>
            </a:r>
            <a:endParaRPr lang="uz-Cyrl-UZ" sz="3000" dirty="0"/>
          </a:p>
        </p:txBody>
      </p:sp>
      <p:pic>
        <p:nvPicPr>
          <p:cNvPr id="3" name="Рисунок 2"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384" y="877465"/>
            <a:ext cx="3922952" cy="4148999"/>
          </a:xfrm>
          <a:prstGeom prst="rect">
            <a:avLst/>
          </a:prstGeom>
          <a:ln>
            <a:noFill/>
          </a:ln>
          <a:effectLst>
            <a:softEdge rad="112500"/>
          </a:effectLst>
        </p:spPr>
      </p:pic>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3243" y="156017"/>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err="1">
                <a:latin typeface="Arial" pitchFamily="34" charset="0"/>
                <a:cs typeface="Arial" pitchFamily="34" charset="0"/>
              </a:rPr>
              <a:t>E’tibor</a:t>
            </a:r>
            <a:r>
              <a:rPr lang="az-Latn-AZ" sz="4400" dirty="0">
                <a:latin typeface="Arial" pitchFamily="34" charset="0"/>
                <a:cs typeface="Arial" pitchFamily="34" charset="0"/>
              </a:rPr>
              <a:t> </a:t>
            </a:r>
            <a:endParaRPr lang="uz-Cyrl-UZ" sz="4400" dirty="0"/>
          </a:p>
        </p:txBody>
      </p:sp>
      <p:sp>
        <p:nvSpPr>
          <p:cNvPr id="3" name="Прямоугольник 2"/>
          <p:cNvSpPr/>
          <p:nvPr/>
        </p:nvSpPr>
        <p:spPr>
          <a:xfrm>
            <a:off x="3605234" y="839027"/>
            <a:ext cx="5659612" cy="4301387"/>
          </a:xfrm>
          <a:prstGeom prst="rect">
            <a:avLst/>
          </a:prstGeom>
        </p:spPr>
        <p:txBody>
          <a:bodyPr wrap="square" lIns="144987" tIns="72494" rIns="144987" bIns="72494">
            <a:spAutoFit/>
          </a:bodyPr>
          <a:lstStyle/>
          <a:p>
            <a:r>
              <a:rPr lang="az-Latn-AZ" sz="2700" dirty="0">
                <a:latin typeface="Arial" pitchFamily="34" charset="0"/>
                <a:cs typeface="Arial" pitchFamily="34" charset="0"/>
              </a:rPr>
              <a:t>1972- yili dorulfununning Jurnalistika fakultetini bitirdi. </a:t>
            </a:r>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az-Latn-AZ" sz="2700" dirty="0" smtClean="0">
                <a:latin typeface="Arial" pitchFamily="34" charset="0"/>
                <a:cs typeface="Arial" pitchFamily="34" charset="0"/>
              </a:rPr>
              <a:t>1975</a:t>
            </a:r>
            <a:r>
              <a:rPr lang="en-US" sz="2700" dirty="0" smtClean="0">
                <a:latin typeface="Arial" pitchFamily="34" charset="0"/>
                <a:cs typeface="Arial" pitchFamily="34" charset="0"/>
              </a:rPr>
              <a:t> – </a:t>
            </a:r>
            <a:r>
              <a:rPr lang="az-Latn-AZ" sz="2700" dirty="0" smtClean="0">
                <a:latin typeface="Arial" pitchFamily="34" charset="0"/>
                <a:cs typeface="Arial" pitchFamily="34" charset="0"/>
              </a:rPr>
              <a:t>1977- </a:t>
            </a:r>
            <a:r>
              <a:rPr lang="az-Latn-AZ" sz="2700" dirty="0">
                <a:latin typeface="Arial" pitchFamily="34" charset="0"/>
                <a:cs typeface="Arial" pitchFamily="34" charset="0"/>
              </a:rPr>
              <a:t>yillarda Moskvadagi Oliy Adabiyot kursida saboq oldi. O‘quvchilik yillaridayoq she’rlar yoza boshlagan</a:t>
            </a:r>
            <a:r>
              <a:rPr lang="en-US" sz="2700" dirty="0">
                <a:latin typeface="Arial" pitchFamily="34" charset="0"/>
                <a:cs typeface="Arial" pitchFamily="34" charset="0"/>
              </a:rPr>
              <a:t>.</a:t>
            </a:r>
            <a:r>
              <a:rPr lang="az-Latn-AZ" sz="2700" dirty="0">
                <a:latin typeface="Arial" pitchFamily="34" charset="0"/>
                <a:cs typeface="Arial" pitchFamily="34" charset="0"/>
              </a:rPr>
              <a:t> </a:t>
            </a:r>
            <a:r>
              <a:rPr lang="en-US" sz="2700" dirty="0">
                <a:latin typeface="Arial" pitchFamily="34" charset="0"/>
                <a:cs typeface="Arial" pitchFamily="34" charset="0"/>
              </a:rPr>
              <a:t>I</a:t>
            </a:r>
            <a:r>
              <a:rPr lang="az-Latn-AZ" sz="2700" dirty="0">
                <a:latin typeface="Arial" pitchFamily="34" charset="0"/>
                <a:cs typeface="Arial" pitchFamily="34" charset="0"/>
              </a:rPr>
              <a:t>foda tarzining bo‘lakcha tarovati bilan Halima Xudoyberdiyeva Sharof Rashidovday ulkan arbob va ijodkorning e’tiboriga tushdi. </a:t>
            </a:r>
            <a:endParaRPr lang="uz-Cyrl-UZ" sz="2700" dirty="0">
              <a:latin typeface="Arial" pitchFamily="34" charset="0"/>
              <a:cs typeface="Arial" pitchFamily="34" charset="0"/>
            </a:endParaRPr>
          </a:p>
        </p:txBody>
      </p:sp>
      <p:pic>
        <p:nvPicPr>
          <p:cNvPr id="6" name="Рисунок 5"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51" y="839027"/>
            <a:ext cx="3383683" cy="4293212"/>
          </a:xfrm>
          <a:prstGeom prst="rect">
            <a:avLst/>
          </a:prstGeom>
          <a:ln>
            <a:noFill/>
          </a:ln>
          <a:effectLst>
            <a:softEdge rad="112500"/>
          </a:effectLst>
        </p:spPr>
      </p:pic>
    </p:spTree>
    <p:extLst>
      <p:ext uri="{BB962C8B-B14F-4D97-AF65-F5344CB8AC3E}">
        <p14:creationId xmlns:p14="http://schemas.microsoft.com/office/powerpoint/2010/main" val="182569203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501343" y="92517"/>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en-US" sz="4400" dirty="0" err="1">
                <a:latin typeface="Arial" pitchFamily="34" charset="0"/>
                <a:cs typeface="Arial" pitchFamily="34" charset="0"/>
              </a:rPr>
              <a:t>Rahbar</a:t>
            </a:r>
            <a:r>
              <a:rPr lang="en-US" sz="4400" dirty="0">
                <a:latin typeface="Arial" pitchFamily="34" charset="0"/>
                <a:cs typeface="Arial" pitchFamily="34" charset="0"/>
              </a:rPr>
              <a:t> </a:t>
            </a:r>
            <a:r>
              <a:rPr lang="en-US" sz="4400" dirty="0" err="1">
                <a:latin typeface="Arial" pitchFamily="34" charset="0"/>
                <a:cs typeface="Arial" pitchFamily="34" charset="0"/>
              </a:rPr>
              <a:t>nazari</a:t>
            </a:r>
            <a:r>
              <a:rPr lang="az-Latn-AZ" sz="4400" dirty="0">
                <a:latin typeface="Arial" pitchFamily="34" charset="0"/>
                <a:cs typeface="Arial" pitchFamily="34" charset="0"/>
              </a:rPr>
              <a:t> </a:t>
            </a:r>
            <a:endParaRPr lang="uz-Cyrl-UZ" sz="4400" dirty="0"/>
          </a:p>
        </p:txBody>
      </p:sp>
      <p:sp>
        <p:nvSpPr>
          <p:cNvPr id="2" name="Прямоугольник 1"/>
          <p:cNvSpPr/>
          <p:nvPr/>
        </p:nvSpPr>
        <p:spPr>
          <a:xfrm>
            <a:off x="140762" y="1086923"/>
            <a:ext cx="4964638" cy="3716612"/>
          </a:xfrm>
          <a:prstGeom prst="rect">
            <a:avLst/>
          </a:prstGeom>
        </p:spPr>
        <p:txBody>
          <a:bodyPr wrap="square" lIns="144987" tIns="72494" rIns="144987" bIns="72494">
            <a:spAutoFit/>
          </a:bodyPr>
          <a:lstStyle/>
          <a:p>
            <a:r>
              <a:rPr lang="az-Latn-AZ" dirty="0" smtClean="0">
                <a:latin typeface="Arial" pitchFamily="34" charset="0"/>
                <a:cs typeface="Arial" pitchFamily="34" charset="0"/>
              </a:rPr>
              <a:t>Sh.Rashidov </a:t>
            </a:r>
            <a:r>
              <a:rPr lang="az-Latn-AZ" dirty="0">
                <a:latin typeface="Arial" pitchFamily="34" charset="0"/>
                <a:cs typeface="Arial" pitchFamily="34" charset="0"/>
              </a:rPr>
              <a:t>Sirdaryo viloyatining o‘sha paytdagi rahbarlariga yosh shoirani nazardan qochirmaslikni tayinladi. </a:t>
            </a:r>
            <a:endParaRPr lang="en-US" dirty="0" smtClean="0">
              <a:latin typeface="Arial" pitchFamily="34" charset="0"/>
              <a:cs typeface="Arial" pitchFamily="34" charset="0"/>
            </a:endParaRPr>
          </a:p>
          <a:p>
            <a:r>
              <a:rPr lang="az-Latn-AZ" dirty="0" smtClean="0">
                <a:latin typeface="Arial" pitchFamily="34" charset="0"/>
                <a:cs typeface="Arial" pitchFamily="34" charset="0"/>
              </a:rPr>
              <a:t>Sh.Rashidov </a:t>
            </a:r>
            <a:r>
              <a:rPr lang="az-Latn-AZ" dirty="0">
                <a:latin typeface="Arial" pitchFamily="34" charset="0"/>
                <a:cs typeface="Arial" pitchFamily="34" charset="0"/>
              </a:rPr>
              <a:t>keyinchalik ham iste’dodli shoirani qo‘llab turdi</a:t>
            </a:r>
            <a:r>
              <a:rPr lang="en-US" dirty="0">
                <a:latin typeface="Arial" pitchFamily="34" charset="0"/>
                <a:cs typeface="Arial" pitchFamily="34" charset="0"/>
              </a:rPr>
              <a:t>.</a:t>
            </a:r>
            <a:endParaRPr lang="uz-Cyrl-UZ" dirty="0">
              <a:latin typeface="Arial" pitchFamily="34" charset="0"/>
              <a:cs typeface="Arial" pitchFamily="34" charset="0"/>
            </a:endParaRPr>
          </a:p>
        </p:txBody>
      </p:sp>
      <p:pic>
        <p:nvPicPr>
          <p:cNvPr id="5" name="Рисунок 4" descr="Вырезка экрана"/>
          <p:cNvPicPr>
            <a:picLocks noChangeAspect="1"/>
          </p:cNvPicPr>
          <p:nvPr/>
        </p:nvPicPr>
        <p:blipFill rotWithShape="1">
          <a:blip r:embed="rId2">
            <a:extLst>
              <a:ext uri="{28A0092B-C50C-407E-A947-70E740481C1C}">
                <a14:useLocalDpi xmlns:a14="http://schemas.microsoft.com/office/drawing/2010/main" val="0"/>
              </a:ext>
            </a:extLst>
          </a:blip>
          <a:srcRect l="4101"/>
          <a:stretch/>
        </p:blipFill>
        <p:spPr>
          <a:xfrm>
            <a:off x="4952999" y="1289085"/>
            <a:ext cx="4055373" cy="3177425"/>
          </a:xfrm>
          <a:prstGeom prst="rect">
            <a:avLst/>
          </a:prstGeom>
          <a:ln>
            <a:noFill/>
          </a:ln>
          <a:effectLst>
            <a:softEdge rad="112500"/>
          </a:effectLst>
        </p:spPr>
      </p:pic>
    </p:spTree>
    <p:extLst>
      <p:ext uri="{BB962C8B-B14F-4D97-AF65-F5344CB8AC3E}">
        <p14:creationId xmlns:p14="http://schemas.microsoft.com/office/powerpoint/2010/main" val="3289624053"/>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63243" y="156017"/>
            <a:ext cx="8190071" cy="683011"/>
          </a:xfrm>
          <a:prstGeom prst="rect">
            <a:avLst/>
          </a:prstGeom>
        </p:spPr>
        <p:txBody>
          <a:bodyPr wrap="square" lIns="0" tIns="0" rIns="0" bIns="0">
            <a:spAutoFit/>
          </a:bodyPr>
          <a:lstStyle>
            <a:lvl1pPr>
              <a:defRPr sz="2050" b="1" i="0">
                <a:solidFill>
                  <a:schemeClr val="bg1"/>
                </a:solidFill>
                <a:latin typeface="Arial"/>
                <a:ea typeface="+mj-ea"/>
                <a:cs typeface="Arial"/>
              </a:defRPr>
            </a:lvl1pPr>
          </a:lstStyle>
          <a:p>
            <a:pPr algn="ctr"/>
            <a:r>
              <a:rPr lang="az-Latn-AZ" sz="4400" dirty="0">
                <a:latin typeface="Arial" pitchFamily="34" charset="0"/>
                <a:cs typeface="Arial" pitchFamily="34" charset="0"/>
              </a:rPr>
              <a:t> </a:t>
            </a:r>
            <a:endParaRPr lang="uz-Cyrl-UZ" sz="4400" dirty="0"/>
          </a:p>
        </p:txBody>
      </p:sp>
      <p:sp>
        <p:nvSpPr>
          <p:cNvPr id="2" name="Прямоугольник 1"/>
          <p:cNvSpPr/>
          <p:nvPr/>
        </p:nvSpPr>
        <p:spPr>
          <a:xfrm>
            <a:off x="100706" y="850163"/>
            <a:ext cx="5004694" cy="3993611"/>
          </a:xfrm>
          <a:prstGeom prst="rect">
            <a:avLst/>
          </a:prstGeom>
        </p:spPr>
        <p:txBody>
          <a:bodyPr wrap="square" lIns="144987" tIns="72494" rIns="144987" bIns="72494">
            <a:spAutoFit/>
          </a:bodyPr>
          <a:lstStyle/>
          <a:p>
            <a:r>
              <a:rPr lang="az-Latn-AZ" sz="2500" dirty="0">
                <a:latin typeface="Arial" pitchFamily="34" charset="0"/>
                <a:cs typeface="Arial" pitchFamily="34" charset="0"/>
              </a:rPr>
              <a:t>Halimaning dastlabki she’riy majmuasi </a:t>
            </a:r>
            <a:r>
              <a:rPr lang="en-US" sz="2500" dirty="0">
                <a:latin typeface="Arial" pitchFamily="34" charset="0"/>
                <a:cs typeface="Arial" pitchFamily="34" charset="0"/>
              </a:rPr>
              <a:t>–</a:t>
            </a:r>
            <a:r>
              <a:rPr lang="az-Latn-AZ" sz="2500" dirty="0" smtClean="0">
                <a:latin typeface="Arial" pitchFamily="34" charset="0"/>
                <a:cs typeface="Arial" pitchFamily="34" charset="0"/>
              </a:rPr>
              <a:t> “Ilk </a:t>
            </a:r>
            <a:r>
              <a:rPr lang="az-Latn-AZ" sz="2500" dirty="0">
                <a:latin typeface="Arial" pitchFamily="34" charset="0"/>
                <a:cs typeface="Arial" pitchFamily="34" charset="0"/>
              </a:rPr>
              <a:t>muhabbat” hali talaba chog‘ida </a:t>
            </a:r>
            <a:r>
              <a:rPr lang="en-US" sz="2500" dirty="0" smtClean="0">
                <a:latin typeface="Arial" pitchFamily="34" charset="0"/>
                <a:cs typeface="Arial" pitchFamily="34" charset="0"/>
              </a:rPr>
              <a:t>–</a:t>
            </a:r>
            <a:r>
              <a:rPr lang="az-Latn-AZ" sz="2500" dirty="0" smtClean="0">
                <a:latin typeface="Arial" pitchFamily="34" charset="0"/>
                <a:cs typeface="Arial" pitchFamily="34" charset="0"/>
              </a:rPr>
              <a:t> </a:t>
            </a:r>
            <a:r>
              <a:rPr lang="az-Latn-AZ" sz="2500" dirty="0" smtClean="0">
                <a:latin typeface="Arial" pitchFamily="34" charset="0"/>
                <a:cs typeface="Arial" pitchFamily="34" charset="0"/>
              </a:rPr>
              <a:t>1969-yili </a:t>
            </a:r>
            <a:r>
              <a:rPr lang="az-Latn-AZ" sz="2500" dirty="0">
                <a:latin typeface="Arial" pitchFamily="34" charset="0"/>
                <a:cs typeface="Arial" pitchFamily="34" charset="0"/>
              </a:rPr>
              <a:t>chop etildi. Birinchi kitobi o‘zbek she’riyatiga tamomila o‘ziga xos shoira kirib kelayotganidan dalolat berdi. </a:t>
            </a:r>
            <a:endParaRPr lang="en-US" sz="2500" dirty="0" smtClean="0">
              <a:latin typeface="Arial" pitchFamily="34" charset="0"/>
              <a:cs typeface="Arial" pitchFamily="34" charset="0"/>
            </a:endParaRPr>
          </a:p>
          <a:p>
            <a:r>
              <a:rPr lang="az-Latn-AZ" sz="2500" dirty="0" smtClean="0">
                <a:latin typeface="Arial" pitchFamily="34" charset="0"/>
                <a:cs typeface="Arial" pitchFamily="34" charset="0"/>
              </a:rPr>
              <a:t>Yosh </a:t>
            </a:r>
            <a:r>
              <a:rPr lang="az-Latn-AZ" sz="2500" dirty="0">
                <a:latin typeface="Arial" pitchFamily="34" charset="0"/>
                <a:cs typeface="Arial" pitchFamily="34" charset="0"/>
              </a:rPr>
              <a:t>Halima ijodga ko‘ngil ermagi emas, hayot-mamot masalasi deb qarardi. </a:t>
            </a:r>
            <a:endParaRPr lang="uz-Cyrl-UZ" sz="2500" dirty="0">
              <a:latin typeface="Arial" pitchFamily="34" charset="0"/>
              <a:cs typeface="Arial" pitchFamily="34" charset="0"/>
            </a:endParaRPr>
          </a:p>
        </p:txBody>
      </p:sp>
      <p:sp>
        <p:nvSpPr>
          <p:cNvPr id="3" name="Прямоугольник 2"/>
          <p:cNvSpPr/>
          <p:nvPr/>
        </p:nvSpPr>
        <p:spPr>
          <a:xfrm>
            <a:off x="4419208" y="3538044"/>
            <a:ext cx="4572000" cy="1485232"/>
          </a:xfrm>
          <a:prstGeom prst="rect">
            <a:avLst/>
          </a:prstGeom>
        </p:spPr>
        <p:txBody>
          <a:bodyPr lIns="144987" tIns="72494" rIns="144987" bIns="72494">
            <a:spAutoFit/>
          </a:bodyPr>
          <a:lstStyle/>
          <a:p>
            <a:r>
              <a:rPr lang="az-Latn-AZ" dirty="0">
                <a:solidFill>
                  <a:srgbClr val="0070C0"/>
                </a:solidFill>
                <a:latin typeface="Arial" pitchFamily="34" charset="0"/>
                <a:cs typeface="Arial" pitchFamily="34" charset="0"/>
              </a:rPr>
              <a:t>U bir she’rida: “Shunchaki yozmoqlik shoirga o‘lim”, </a:t>
            </a:r>
            <a:r>
              <a:rPr lang="ru-RU" dirty="0" smtClean="0">
                <a:solidFill>
                  <a:srgbClr val="0070C0"/>
                </a:solidFill>
                <a:latin typeface="Arial" pitchFamily="34" charset="0"/>
                <a:cs typeface="Arial" pitchFamily="34" charset="0"/>
              </a:rPr>
              <a:t>-</a:t>
            </a:r>
            <a:r>
              <a:rPr lang="az-Latn-AZ" dirty="0" smtClean="0">
                <a:solidFill>
                  <a:srgbClr val="0070C0"/>
                </a:solidFill>
                <a:latin typeface="Arial" pitchFamily="34" charset="0"/>
                <a:cs typeface="Arial" pitchFamily="34" charset="0"/>
              </a:rPr>
              <a:t> </a:t>
            </a:r>
            <a:r>
              <a:rPr lang="az-Latn-AZ" dirty="0">
                <a:solidFill>
                  <a:srgbClr val="0070C0"/>
                </a:solidFill>
                <a:latin typeface="Arial" pitchFamily="34" charset="0"/>
                <a:cs typeface="Arial" pitchFamily="34" charset="0"/>
              </a:rPr>
              <a:t>deb yozadi.</a:t>
            </a:r>
            <a:endParaRPr lang="uz-Cyrl-UZ" dirty="0">
              <a:solidFill>
                <a:srgbClr val="0070C0"/>
              </a:solidFill>
            </a:endParaRPr>
          </a:p>
        </p:txBody>
      </p:sp>
      <p:pic>
        <p:nvPicPr>
          <p:cNvPr id="5" name="Рисунок 4" descr="Вырезка экрана"/>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97322" y="1019964"/>
            <a:ext cx="1979126" cy="2491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5"/>
          <p:cNvSpPr/>
          <p:nvPr/>
        </p:nvSpPr>
        <p:spPr>
          <a:xfrm>
            <a:off x="2798086" y="114903"/>
            <a:ext cx="4997978" cy="829370"/>
          </a:xfrm>
          <a:prstGeom prst="rect">
            <a:avLst/>
          </a:prstGeom>
        </p:spPr>
        <p:txBody>
          <a:bodyPr wrap="square" lIns="144987" tIns="72494" rIns="144987" bIns="72494">
            <a:spAutoFit/>
          </a:bodyPr>
          <a:lstStyle/>
          <a:p>
            <a:r>
              <a:rPr lang="az-Latn-AZ" sz="4400" dirty="0">
                <a:solidFill>
                  <a:schemeClr val="bg1"/>
                </a:solidFill>
                <a:latin typeface="Arial" pitchFamily="34" charset="0"/>
                <a:cs typeface="Arial" pitchFamily="34" charset="0"/>
              </a:rPr>
              <a:t> “Ilk muhabbat” </a:t>
            </a:r>
            <a:endParaRPr lang="ru-RU" sz="4400" dirty="0">
              <a:solidFill>
                <a:schemeClr val="bg1"/>
              </a:solidFill>
            </a:endParaRPr>
          </a:p>
        </p:txBody>
      </p:sp>
    </p:spTree>
    <p:extLst>
      <p:ext uri="{BB962C8B-B14F-4D97-AF65-F5344CB8AC3E}">
        <p14:creationId xmlns:p14="http://schemas.microsoft.com/office/powerpoint/2010/main" val="328962405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f831a3c1cdbce13dd7dd4ab442522346322c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26760</TotalTime>
  <Words>624</Words>
  <Application>Microsoft Office PowerPoint</Application>
  <PresentationFormat>Экран (16:9)</PresentationFormat>
  <Paragraphs>50</Paragraphs>
  <Slides>20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Arial Black</vt:lpstr>
      <vt:lpstr>Calibri</vt:lpstr>
      <vt:lpstr>Times New Roman</vt:lpstr>
      <vt:lpstr>Wingdings</vt:lpstr>
      <vt:lpstr>Office Theme</vt:lpstr>
      <vt:lpstr>Adabiyot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So‘nggi manzil</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Ona tili</dc:title>
  <dc:creator>ARM</dc:creator>
  <cp:lastModifiedBy>User</cp:lastModifiedBy>
  <cp:revision>1379</cp:revision>
  <dcterms:created xsi:type="dcterms:W3CDTF">2020-04-13T08:06:06Z</dcterms:created>
  <dcterms:modified xsi:type="dcterms:W3CDTF">2021-01-13T10:18:45Z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2020-04-13T00:00:00Z</vt:filetime>
  </property>
</Properties>
</file>