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500" r:id="rId3"/>
    <p:sldId id="505" r:id="rId4"/>
    <p:sldId id="506" r:id="rId5"/>
    <p:sldId id="507" r:id="rId6"/>
    <p:sldId id="508" r:id="rId7"/>
    <p:sldId id="510" r:id="rId8"/>
    <p:sldId id="509" r:id="rId9"/>
    <p:sldId id="511" r:id="rId10"/>
    <p:sldId id="512" r:id="rId11"/>
    <p:sldId id="513" r:id="rId12"/>
    <p:sldId id="514" r:id="rId13"/>
    <p:sldId id="515" r:id="rId14"/>
    <p:sldId id="516" r:id="rId15"/>
    <p:sldId id="524" r:id="rId16"/>
    <p:sldId id="528" r:id="rId17"/>
    <p:sldId id="517" r:id="rId18"/>
    <p:sldId id="518" r:id="rId19"/>
    <p:sldId id="519" r:id="rId20"/>
    <p:sldId id="520" r:id="rId21"/>
    <p:sldId id="521" r:id="rId22"/>
    <p:sldId id="522" r:id="rId23"/>
    <p:sldId id="523" r:id="rId24"/>
    <p:sldId id="527" r:id="rId25"/>
    <p:sldId id="526" r:id="rId26"/>
    <p:sldId id="525" r:id="rId27"/>
  </p:sldIdLst>
  <p:sldSz cx="9144000" cy="5143500" type="screen16x9"/>
  <p:notesSz cx="5765800" cy="3244850"/>
  <p:custDataLst>
    <p:tags r:id="rId29"/>
  </p:custDataLst>
  <p:defaultTextStyle>
    <a:defPPr>
      <a:defRPr lang="ru-RU"/>
    </a:defPPr>
    <a:lvl1pPr marL="0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4936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49873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4809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899745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24682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49618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74554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799491" algn="l" defTabSz="1449873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C6415F-34BE-4E26-8CA2-166F21DF9C46}">
          <p14:sldIdLst>
            <p14:sldId id="256"/>
            <p14:sldId id="500"/>
            <p14:sldId id="505"/>
            <p14:sldId id="506"/>
            <p14:sldId id="507"/>
            <p14:sldId id="508"/>
            <p14:sldId id="510"/>
            <p14:sldId id="509"/>
            <p14:sldId id="511"/>
            <p14:sldId id="512"/>
            <p14:sldId id="513"/>
            <p14:sldId id="514"/>
            <p14:sldId id="515"/>
            <p14:sldId id="516"/>
            <p14:sldId id="524"/>
            <p14:sldId id="528"/>
            <p14:sldId id="517"/>
            <p14:sldId id="518"/>
            <p14:sldId id="519"/>
            <p14:sldId id="520"/>
            <p14:sldId id="521"/>
            <p14:sldId id="522"/>
            <p14:sldId id="523"/>
            <p14:sldId id="527"/>
            <p14:sldId id="526"/>
            <p14:sldId id="5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4565">
          <p15:clr>
            <a:srgbClr val="A4A3A4"/>
          </p15:clr>
        </p15:guide>
        <p15:guide id="4" pos="34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0239"/>
    <a:srgbClr val="800080"/>
    <a:srgbClr val="FF696D"/>
    <a:srgbClr val="00E266"/>
    <a:srgbClr val="FFFF66"/>
    <a:srgbClr val="FF3F44"/>
    <a:srgbClr val="FF575B"/>
    <a:srgbClr val="FFFF15"/>
    <a:srgbClr val="F4EE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3601" autoAdjust="0"/>
  </p:normalViewPr>
  <p:slideViewPr>
    <p:cSldViewPr>
      <p:cViewPr varScale="1">
        <p:scale>
          <a:sx n="138" d="100"/>
          <a:sy n="138" d="100"/>
        </p:scale>
        <p:origin x="816" y="126"/>
      </p:cViewPr>
      <p:guideLst>
        <p:guide orient="horz" pos="2880"/>
        <p:guide pos="2160"/>
        <p:guide orient="horz" pos="4565"/>
        <p:guide pos="34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C7B9F-CF58-4E55-B55B-710E01FEC8D9}" type="datetimeFigureOut">
              <a:rPr lang="ru-RU" smtClean="0"/>
              <a:t>13.01.2021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74D3D-D129-4517-98CF-316D724B1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86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4936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49873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4809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99745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24682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49618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74554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99491" algn="l" defTabSz="14498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74D3D-D129-4517-98CF-316D724B133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17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4"/>
            <a:ext cx="7772400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507831"/>
          </a:xfrm>
        </p:spPr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2" y="1717492"/>
            <a:ext cx="7826817" cy="292388"/>
          </a:xfrm>
        </p:spPr>
        <p:txBody>
          <a:bodyPr lIns="0" tIns="0" rIns="0" bIns="0"/>
          <a:lstStyle>
            <a:lvl1pPr>
              <a:defRPr sz="19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507831"/>
          </a:xfrm>
        </p:spPr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1" y="1183005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5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507831"/>
          </a:xfrm>
        </p:spPr>
        <p:txBody>
          <a:bodyPr lIns="0" tIns="0" rIns="0" bIns="0"/>
          <a:lstStyle>
            <a:lvl1pPr>
              <a:defRPr sz="3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3" y="849894"/>
            <a:ext cx="8961724" cy="4199351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06015" y="112803"/>
            <a:ext cx="8961724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2" y="1717492"/>
            <a:ext cx="782681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4"/>
            <a:ext cx="292608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4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4"/>
            <a:ext cx="2103120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724936">
        <a:defRPr>
          <a:latin typeface="+mn-lt"/>
          <a:ea typeface="+mn-ea"/>
          <a:cs typeface="+mn-cs"/>
        </a:defRPr>
      </a:lvl2pPr>
      <a:lvl3pPr marL="1449873">
        <a:defRPr>
          <a:latin typeface="+mn-lt"/>
          <a:ea typeface="+mn-ea"/>
          <a:cs typeface="+mn-cs"/>
        </a:defRPr>
      </a:lvl3pPr>
      <a:lvl4pPr marL="2174809">
        <a:defRPr>
          <a:latin typeface="+mn-lt"/>
          <a:ea typeface="+mn-ea"/>
          <a:cs typeface="+mn-cs"/>
        </a:defRPr>
      </a:lvl4pPr>
      <a:lvl5pPr marL="2899745">
        <a:defRPr>
          <a:latin typeface="+mn-lt"/>
          <a:ea typeface="+mn-ea"/>
          <a:cs typeface="+mn-cs"/>
        </a:defRPr>
      </a:lvl5pPr>
      <a:lvl6pPr marL="3624682">
        <a:defRPr>
          <a:latin typeface="+mn-lt"/>
          <a:ea typeface="+mn-ea"/>
          <a:cs typeface="+mn-cs"/>
        </a:defRPr>
      </a:lvl6pPr>
      <a:lvl7pPr marL="4349618">
        <a:defRPr>
          <a:latin typeface="+mn-lt"/>
          <a:ea typeface="+mn-ea"/>
          <a:cs typeface="+mn-cs"/>
        </a:defRPr>
      </a:lvl7pPr>
      <a:lvl8pPr marL="5074554">
        <a:defRPr>
          <a:latin typeface="+mn-lt"/>
          <a:ea typeface="+mn-ea"/>
          <a:cs typeface="+mn-cs"/>
        </a:defRPr>
      </a:lvl8pPr>
      <a:lvl9pPr marL="579949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24936">
        <a:defRPr>
          <a:latin typeface="+mn-lt"/>
          <a:ea typeface="+mn-ea"/>
          <a:cs typeface="+mn-cs"/>
        </a:defRPr>
      </a:lvl2pPr>
      <a:lvl3pPr marL="1449873">
        <a:defRPr>
          <a:latin typeface="+mn-lt"/>
          <a:ea typeface="+mn-ea"/>
          <a:cs typeface="+mn-cs"/>
        </a:defRPr>
      </a:lvl3pPr>
      <a:lvl4pPr marL="2174809">
        <a:defRPr>
          <a:latin typeface="+mn-lt"/>
          <a:ea typeface="+mn-ea"/>
          <a:cs typeface="+mn-cs"/>
        </a:defRPr>
      </a:lvl4pPr>
      <a:lvl5pPr marL="2899745">
        <a:defRPr>
          <a:latin typeface="+mn-lt"/>
          <a:ea typeface="+mn-ea"/>
          <a:cs typeface="+mn-cs"/>
        </a:defRPr>
      </a:lvl5pPr>
      <a:lvl6pPr marL="3624682">
        <a:defRPr>
          <a:latin typeface="+mn-lt"/>
          <a:ea typeface="+mn-ea"/>
          <a:cs typeface="+mn-cs"/>
        </a:defRPr>
      </a:lvl6pPr>
      <a:lvl7pPr marL="4349618">
        <a:defRPr>
          <a:latin typeface="+mn-lt"/>
          <a:ea typeface="+mn-ea"/>
          <a:cs typeface="+mn-cs"/>
        </a:defRPr>
      </a:lvl7pPr>
      <a:lvl8pPr marL="5074554">
        <a:defRPr>
          <a:latin typeface="+mn-lt"/>
          <a:ea typeface="+mn-ea"/>
          <a:cs typeface="+mn-cs"/>
        </a:defRPr>
      </a:lvl8pPr>
      <a:lvl9pPr marL="579949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10.wdp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0852" r="16259" b="24287"/>
          <a:stretch/>
        </p:blipFill>
        <p:spPr bwMode="auto">
          <a:xfrm>
            <a:off x="6916435" y="3455015"/>
            <a:ext cx="1981367" cy="147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2433"/>
            <a:ext cx="9134937" cy="161854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2799" y="297268"/>
            <a:ext cx="5635324" cy="999106"/>
          </a:xfrm>
          <a:prstGeom prst="rect">
            <a:avLst/>
          </a:prstGeom>
        </p:spPr>
        <p:txBody>
          <a:bodyPr vert="horz" wrap="square" lIns="0" tIns="23156" rIns="0" bIns="0" rtlCol="0">
            <a:spAutoFit/>
          </a:bodyPr>
          <a:lstStyle/>
          <a:p>
            <a:pPr marL="20137" algn="ctr">
              <a:spcBef>
                <a:spcPts val="181"/>
              </a:spcBef>
            </a:pPr>
            <a:r>
              <a:rPr lang="en-US" sz="6300" spc="16" dirty="0" err="1">
                <a:latin typeface="Arial Black" pitchFamily="34" charset="0"/>
                <a:cs typeface="Times New Roman" pitchFamily="18" charset="0"/>
              </a:rPr>
              <a:t>Adabiyot</a:t>
            </a:r>
            <a:endParaRPr sz="63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3177" y="1956748"/>
            <a:ext cx="7422283" cy="2207581"/>
          </a:xfrm>
          <a:prstGeom prst="rect">
            <a:avLst/>
          </a:prstGeom>
        </p:spPr>
        <p:txBody>
          <a:bodyPr vert="horz" wrap="square" lIns="0" tIns="22151" rIns="0" bIns="0" rtlCol="0">
            <a:spAutoFit/>
          </a:bodyPr>
          <a:lstStyle/>
          <a:p>
            <a:pPr marL="29199">
              <a:spcAft>
                <a:spcPts val="1200"/>
              </a:spcAft>
            </a:pPr>
            <a:r>
              <a:rPr sz="4400" dirty="0" err="1">
                <a:solidFill>
                  <a:srgbClr val="400239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4400" dirty="0">
                <a:solidFill>
                  <a:srgbClr val="400239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4400" dirty="0">
              <a:solidFill>
                <a:srgbClr val="400239"/>
              </a:solidFill>
              <a:latin typeface="Arial" pitchFamily="34" charset="0"/>
              <a:cs typeface="Arial" pitchFamily="34" charset="0"/>
            </a:endParaRPr>
          </a:p>
          <a:p>
            <a:pPr marL="29199"/>
            <a:r>
              <a:rPr lang="en-US" sz="4400" b="1" dirty="0" smtClean="0">
                <a:solidFill>
                  <a:srgbClr val="400239"/>
                </a:solidFill>
                <a:latin typeface="Arial" pitchFamily="34" charset="0"/>
                <a:cs typeface="Arial" pitchFamily="34" charset="0"/>
              </a:rPr>
              <a:t>Halima </a:t>
            </a:r>
            <a:r>
              <a:rPr lang="en-US" sz="4400" b="1" dirty="0" err="1" smtClean="0">
                <a:solidFill>
                  <a:srgbClr val="400239"/>
                </a:solidFill>
                <a:latin typeface="Arial" pitchFamily="34" charset="0"/>
                <a:cs typeface="Arial" pitchFamily="34" charset="0"/>
              </a:rPr>
              <a:t>Xudoyberdiyeva</a:t>
            </a:r>
            <a:endParaRPr lang="en-US" sz="4400" b="1" dirty="0">
              <a:solidFill>
                <a:srgbClr val="400239"/>
              </a:solidFill>
              <a:latin typeface="Arial" pitchFamily="34" charset="0"/>
              <a:cs typeface="Arial" pitchFamily="34" charset="0"/>
            </a:endParaRPr>
          </a:p>
          <a:p>
            <a:pPr marL="29199"/>
            <a:r>
              <a:rPr lang="en-US" sz="4400" b="1" dirty="0" err="1" smtClean="0">
                <a:solidFill>
                  <a:srgbClr val="400239"/>
                </a:solidFill>
                <a:latin typeface="Arial" pitchFamily="34" charset="0"/>
                <a:cs typeface="Arial" pitchFamily="34" charset="0"/>
              </a:rPr>
              <a:t>she’rlari</a:t>
            </a:r>
            <a:r>
              <a:rPr lang="en-US" sz="3800" b="1" dirty="0" smtClean="0">
                <a:solidFill>
                  <a:srgbClr val="400239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en-US" sz="3800" b="1" dirty="0">
              <a:solidFill>
                <a:srgbClr val="40023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904013" y="397591"/>
            <a:ext cx="1534774" cy="845507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124639" y="518377"/>
            <a:ext cx="1268084" cy="517859"/>
          </a:xfrm>
          <a:prstGeom prst="rect">
            <a:avLst/>
          </a:prstGeom>
        </p:spPr>
        <p:txBody>
          <a:bodyPr vert="horz" wrap="square" lIns="0" tIns="25171" rIns="0" bIns="0" rtlCol="0">
            <a:spAutoFit/>
          </a:bodyPr>
          <a:lstStyle/>
          <a:p>
            <a:pPr>
              <a:spcBef>
                <a:spcPts val="198"/>
              </a:spcBef>
            </a:pPr>
            <a:r>
              <a:rPr lang="en-US" sz="3200" b="1" spc="16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9-sinf</a:t>
            </a:r>
            <a:endParaRPr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86299" y="2000290"/>
            <a:ext cx="406530" cy="1161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86299" y="3269756"/>
            <a:ext cx="406530" cy="112489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846" y="112166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Begim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400" dirty="0"/>
              <a:t>...</a:t>
            </a:r>
            <a:r>
              <a:rPr lang="az-Latn-AZ" sz="4400" dirty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1550" y="1122310"/>
            <a:ext cx="4833833" cy="3268696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Qiya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tushgan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nigohni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armonga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yo‘ymagaysiz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Qiz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qalbiga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sevmoqni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osonga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yo‘ymagaysiz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Qiynamangiz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o‘rtanguchi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bag‘ir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bag‘irni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kenglikda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osmonga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yo‘ymagaysiz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01" y="932692"/>
            <a:ext cx="3946818" cy="4053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374866"/>
            <a:ext cx="883116" cy="8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846" y="112166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Begim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400" dirty="0"/>
              <a:t>...</a:t>
            </a:r>
            <a:r>
              <a:rPr lang="az-Latn-AZ" sz="4400" dirty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3535" y="1243097"/>
            <a:ext cx="4848070" cy="3268696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xuddiki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Farhodsiz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Shirin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qaydadir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begim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Orzularim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dilda-yu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nolam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naydadir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begim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desam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bar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tutqazmay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sochilgan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o‘ylarimday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Bu tong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qaro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sochlarim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mayda-maydadir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begim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1" y="996811"/>
            <a:ext cx="3733493" cy="386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42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846" y="122557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Begim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400" dirty="0"/>
              <a:t>...</a:t>
            </a:r>
            <a:r>
              <a:rPr lang="az-Latn-AZ" sz="4400" dirty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178070" y="1122310"/>
            <a:ext cx="4813530" cy="3268696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men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o‘zimga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loyiq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ko‘rmam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rosti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gap, 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O‘zgaga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bermoq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tushimga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kirmas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uxlab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O‘zga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ketsangiz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ravon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yo‘llar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qolmasin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Begim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ikkilanmasdan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yuzin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tashlang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mixlab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0" y="982664"/>
            <a:ext cx="3692748" cy="3985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14" b="95992" l="6786" r="91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6837">
            <a:off x="2060870" y="4135096"/>
            <a:ext cx="861157" cy="511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14" b="95992" l="6786" r="91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8474">
            <a:off x="2975078" y="3843488"/>
            <a:ext cx="865541" cy="5144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14" b="95992" l="6786" r="91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9996">
            <a:off x="3397464" y="4184773"/>
            <a:ext cx="953904" cy="566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14" b="95992" l="6786" r="91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6837">
            <a:off x="2473617" y="3825409"/>
            <a:ext cx="861157" cy="5118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14" b="95992" l="6786" r="91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6837">
            <a:off x="1482177" y="4278325"/>
            <a:ext cx="861157" cy="51181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14" b="95992" l="6786" r="91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3963">
            <a:off x="4112254" y="4361719"/>
            <a:ext cx="783386" cy="4655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814" b="95992" l="6786" r="91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7532">
            <a:off x="4711997" y="4424123"/>
            <a:ext cx="861157" cy="54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5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846" y="136139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Begim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400" dirty="0"/>
              <a:t>...</a:t>
            </a:r>
            <a:r>
              <a:rPr lang="az-Latn-AZ" sz="4400" dirty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38914" y="1122310"/>
            <a:ext cx="5801058" cy="3268696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Mixning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tig‘ning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zahrini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sezmay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yonib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boraman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Ishq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zardobli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sharobdir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qonib-qonib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boraman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sirlashmay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hech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kimsaga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tutmay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may,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qonim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o‘zim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alvonlanib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boraman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8" t="7730" r="9253"/>
          <a:stretch/>
        </p:blipFill>
        <p:spPr>
          <a:xfrm>
            <a:off x="196923" y="943840"/>
            <a:ext cx="3141991" cy="4000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" b="90000" l="9778" r="90000">
                        <a14:foregroundMark x1="40000" y1="29464" x2="39556" y2="35179"/>
                        <a14:foregroundMark x1="39000" y1="31607" x2="39000" y2="29643"/>
                        <a14:backgroundMark x1="43000" y1="26071" x2="43000" y2="26071"/>
                        <a14:backgroundMark x1="41000" y1="26250" x2="40556" y2="24643"/>
                        <a14:backgroundMark x1="40556" y1="26964" x2="39000" y2="28214"/>
                        <a14:backgroundMark x1="59111" y1="24464" x2="59333" y2="2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1" y="3296470"/>
            <a:ext cx="2416916" cy="150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9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846" y="91384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Begim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400" dirty="0"/>
              <a:t>...</a:t>
            </a:r>
            <a:r>
              <a:rPr lang="az-Latn-AZ" sz="4400" dirty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096" y="1096795"/>
            <a:ext cx="6283982" cy="3531946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Hayratlarda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qotgaysiz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meni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ko‘rganda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dam, </a:t>
            </a: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Yoningizdagi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suluvdan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sovirsiz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obdon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muzlatgach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o‘zim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qaytarman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Bungacha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sadoqat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bundan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so‘ng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bo‘lar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O‘zga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tortmam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cheksam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shuncha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jabr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-u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jafoni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O‘zgaga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bermasman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Sizdek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bevafoni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Begim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raso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yaratgan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57249"/>
            <a:ext cx="2959791" cy="4121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215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1080304"/>
            <a:ext cx="3461065" cy="3782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780" y="156016"/>
            <a:ext cx="8318220" cy="584775"/>
          </a:xfrm>
        </p:spPr>
        <p:txBody>
          <a:bodyPr/>
          <a:lstStyle/>
          <a:p>
            <a:r>
              <a:rPr lang="en-US" sz="3800" dirty="0" err="1"/>
              <a:t>Mustaqil</a:t>
            </a:r>
            <a:r>
              <a:rPr lang="en-US" sz="3800" dirty="0"/>
              <a:t> </a:t>
            </a:r>
            <a:r>
              <a:rPr lang="en-US" sz="3800" dirty="0" err="1"/>
              <a:t>bajarish</a:t>
            </a:r>
            <a:r>
              <a:rPr lang="en-US" sz="3800" dirty="0"/>
              <a:t> </a:t>
            </a:r>
            <a:r>
              <a:rPr lang="en-US" sz="3800" dirty="0" err="1"/>
              <a:t>uchun</a:t>
            </a:r>
            <a:r>
              <a:rPr lang="en-US" sz="3800" dirty="0"/>
              <a:t> </a:t>
            </a:r>
            <a:r>
              <a:rPr lang="en-US" sz="3800" dirty="0" err="1" smtClean="0"/>
              <a:t>topshiriqlar</a:t>
            </a:r>
            <a:endParaRPr lang="ru-RU" sz="3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" y="1363884"/>
            <a:ext cx="5333999" cy="2616101"/>
          </a:xfrm>
        </p:spPr>
        <p:txBody>
          <a:bodyPr/>
          <a:lstStyle/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3200" dirty="0"/>
              <a:t>Halima </a:t>
            </a:r>
            <a:r>
              <a:rPr lang="en-US" sz="3200" dirty="0" err="1" smtClean="0"/>
              <a:t>Xudayberdiyeva</a:t>
            </a:r>
            <a:r>
              <a:rPr lang="en-US" sz="3200" dirty="0" smtClean="0"/>
              <a:t> </a:t>
            </a:r>
            <a:r>
              <a:rPr lang="en-US" sz="3200" dirty="0" err="1" smtClean="0"/>
              <a:t>she’rlaridan</a:t>
            </a:r>
            <a:r>
              <a:rPr lang="en-US" sz="3200" dirty="0" smtClean="0"/>
              <a:t> </a:t>
            </a:r>
            <a:r>
              <a:rPr lang="en-US" sz="3200" dirty="0" err="1"/>
              <a:t>yod</a:t>
            </a:r>
            <a:r>
              <a:rPr lang="en-US" sz="3200" dirty="0"/>
              <a:t> </a:t>
            </a:r>
            <a:r>
              <a:rPr lang="en-US" sz="3200" dirty="0" err="1"/>
              <a:t>olish</a:t>
            </a:r>
            <a:r>
              <a:rPr lang="en-US" sz="3200" dirty="0"/>
              <a:t>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err="1" smtClean="0"/>
              <a:t>She’rlarda</a:t>
            </a:r>
            <a:r>
              <a:rPr lang="en-US" sz="3200" dirty="0" smtClean="0"/>
              <a:t> </a:t>
            </a:r>
            <a:r>
              <a:rPr lang="en-US" sz="3200" dirty="0" err="1"/>
              <a:t>ilgari</a:t>
            </a:r>
            <a:r>
              <a:rPr lang="en-US" sz="3200" dirty="0"/>
              <a:t> </a:t>
            </a:r>
            <a:r>
              <a:rPr lang="en-US" sz="3200" dirty="0" err="1"/>
              <a:t>surilgan</a:t>
            </a:r>
            <a:r>
              <a:rPr lang="en-US" sz="3200" dirty="0"/>
              <a:t> </a:t>
            </a:r>
            <a:r>
              <a:rPr lang="en-US" sz="3200" dirty="0" err="1"/>
              <a:t>g‘oyalar</a:t>
            </a:r>
            <a:r>
              <a:rPr lang="en-US" sz="3200" dirty="0"/>
              <a:t> </a:t>
            </a:r>
            <a:r>
              <a:rPr lang="en-US" sz="3200" dirty="0" err="1" smtClean="0"/>
              <a:t>haqida</a:t>
            </a:r>
            <a:r>
              <a:rPr lang="en-US" sz="3200" dirty="0" smtClean="0"/>
              <a:t> </a:t>
            </a:r>
            <a:r>
              <a:rPr lang="en-US" sz="3200" dirty="0" err="1"/>
              <a:t>muhoka</a:t>
            </a:r>
            <a:r>
              <a:rPr lang="en-US" sz="3200" dirty="0"/>
              <a:t> </a:t>
            </a:r>
            <a:r>
              <a:rPr lang="en-US" sz="3200" dirty="0" err="1"/>
              <a:t>yuritish</a:t>
            </a:r>
            <a:r>
              <a:rPr lang="en-US" sz="3200" dirty="0"/>
              <a:t>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363884"/>
            <a:ext cx="3537267" cy="3658830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47" y="1627971"/>
            <a:ext cx="1066767" cy="118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4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0852" r="16259" b="24287"/>
          <a:stretch/>
        </p:blipFill>
        <p:spPr bwMode="auto">
          <a:xfrm>
            <a:off x="6916435" y="3455015"/>
            <a:ext cx="1981367" cy="147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2433"/>
            <a:ext cx="9134937" cy="161854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2799" y="297268"/>
            <a:ext cx="5635324" cy="999106"/>
          </a:xfrm>
          <a:prstGeom prst="rect">
            <a:avLst/>
          </a:prstGeom>
        </p:spPr>
        <p:txBody>
          <a:bodyPr vert="horz" wrap="square" lIns="0" tIns="23156" rIns="0" bIns="0" rtlCol="0">
            <a:spAutoFit/>
          </a:bodyPr>
          <a:lstStyle/>
          <a:p>
            <a:pPr marL="20137" algn="ctr">
              <a:spcBef>
                <a:spcPts val="181"/>
              </a:spcBef>
            </a:pPr>
            <a:r>
              <a:rPr lang="en-US" sz="6300" spc="16" dirty="0" err="1">
                <a:latin typeface="Arial Black" pitchFamily="34" charset="0"/>
                <a:cs typeface="Times New Roman" pitchFamily="18" charset="0"/>
              </a:rPr>
              <a:t>Adabiyot</a:t>
            </a:r>
            <a:endParaRPr sz="63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3177" y="1956748"/>
            <a:ext cx="7422283" cy="2207581"/>
          </a:xfrm>
          <a:prstGeom prst="rect">
            <a:avLst/>
          </a:prstGeom>
        </p:spPr>
        <p:txBody>
          <a:bodyPr vert="horz" wrap="square" lIns="0" tIns="22151" rIns="0" bIns="0" rtlCol="0">
            <a:spAutoFit/>
          </a:bodyPr>
          <a:lstStyle/>
          <a:p>
            <a:pPr marL="29199">
              <a:spcAft>
                <a:spcPts val="1200"/>
              </a:spcAft>
            </a:pPr>
            <a:r>
              <a:rPr sz="4400" dirty="0" err="1">
                <a:solidFill>
                  <a:srgbClr val="400239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4400" dirty="0">
                <a:solidFill>
                  <a:srgbClr val="400239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4400" dirty="0">
              <a:solidFill>
                <a:srgbClr val="400239"/>
              </a:solidFill>
              <a:latin typeface="Arial" pitchFamily="34" charset="0"/>
              <a:cs typeface="Arial" pitchFamily="34" charset="0"/>
            </a:endParaRPr>
          </a:p>
          <a:p>
            <a:pPr marL="29199"/>
            <a:r>
              <a:rPr lang="en-US" sz="4400" b="1" dirty="0" smtClean="0">
                <a:solidFill>
                  <a:srgbClr val="400239"/>
                </a:solidFill>
                <a:latin typeface="Arial" pitchFamily="34" charset="0"/>
                <a:cs typeface="Arial" pitchFamily="34" charset="0"/>
              </a:rPr>
              <a:t>Halima </a:t>
            </a:r>
            <a:r>
              <a:rPr lang="en-US" sz="4400" b="1" dirty="0" err="1" smtClean="0">
                <a:solidFill>
                  <a:srgbClr val="400239"/>
                </a:solidFill>
                <a:latin typeface="Arial" pitchFamily="34" charset="0"/>
                <a:cs typeface="Arial" pitchFamily="34" charset="0"/>
              </a:rPr>
              <a:t>Xudoyberdiyeva</a:t>
            </a:r>
            <a:endParaRPr lang="en-US" sz="4400" b="1" dirty="0">
              <a:solidFill>
                <a:srgbClr val="400239"/>
              </a:solidFill>
              <a:latin typeface="Arial" pitchFamily="34" charset="0"/>
              <a:cs typeface="Arial" pitchFamily="34" charset="0"/>
            </a:endParaRPr>
          </a:p>
          <a:p>
            <a:pPr marL="29199"/>
            <a:r>
              <a:rPr lang="en-US" sz="4400" b="1" dirty="0" err="1" smtClean="0">
                <a:solidFill>
                  <a:srgbClr val="400239"/>
                </a:solidFill>
                <a:latin typeface="Arial" pitchFamily="34" charset="0"/>
                <a:cs typeface="Arial" pitchFamily="34" charset="0"/>
              </a:rPr>
              <a:t>she’rlari</a:t>
            </a:r>
            <a:r>
              <a:rPr lang="en-US" sz="3800" b="1" dirty="0" smtClean="0">
                <a:solidFill>
                  <a:srgbClr val="40023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800" b="1" dirty="0" smtClean="0">
                <a:solidFill>
                  <a:srgbClr val="400239"/>
                </a:solidFill>
                <a:latin typeface="Arial" pitchFamily="34" charset="0"/>
                <a:cs typeface="Arial" pitchFamily="34" charset="0"/>
              </a:rPr>
              <a:t>(2-dars)   </a:t>
            </a:r>
            <a:endParaRPr lang="en-US" sz="3800" b="1" dirty="0">
              <a:solidFill>
                <a:srgbClr val="40023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904013" y="397591"/>
            <a:ext cx="1534774" cy="845507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124639" y="518377"/>
            <a:ext cx="1268084" cy="517859"/>
          </a:xfrm>
          <a:prstGeom prst="rect">
            <a:avLst/>
          </a:prstGeom>
        </p:spPr>
        <p:txBody>
          <a:bodyPr vert="horz" wrap="square" lIns="0" tIns="25171" rIns="0" bIns="0" rtlCol="0">
            <a:spAutoFit/>
          </a:bodyPr>
          <a:lstStyle/>
          <a:p>
            <a:pPr>
              <a:spcBef>
                <a:spcPts val="198"/>
              </a:spcBef>
            </a:pPr>
            <a:r>
              <a:rPr lang="en-US" sz="3200" b="1" spc="16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9-sinf</a:t>
            </a:r>
            <a:endParaRPr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86299" y="2000290"/>
            <a:ext cx="406530" cy="116186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486299" y="3269756"/>
            <a:ext cx="406530" cy="112489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 dirty="0"/>
          </a:p>
        </p:txBody>
      </p:sp>
    </p:spTree>
    <p:extLst>
      <p:ext uri="{BB962C8B-B14F-4D97-AF65-F5344CB8AC3E}">
        <p14:creationId xmlns:p14="http://schemas.microsoft.com/office/powerpoint/2010/main" val="419999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04062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/>
              <a:t>Shunchaki</a:t>
            </a:r>
            <a:r>
              <a:rPr lang="az-Latn-AZ" sz="4400" dirty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7427" y="980742"/>
            <a:ext cx="5943600" cy="1685287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shunchaki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yig‘lagim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kelmas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Xayol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sharob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qilsin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sarxush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mast.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shunchaki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kuylagim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kelmas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Ovoz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pardalarim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chidab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bersa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bas. </a:t>
            </a: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156" y="1809750"/>
            <a:ext cx="3050684" cy="1595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329" y="3707824"/>
            <a:ext cx="3002751" cy="1157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156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56017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/>
              <a:t>Shunchaki</a:t>
            </a:r>
            <a:r>
              <a:rPr lang="az-Latn-AZ" sz="4400" dirty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89524" y="1243097"/>
            <a:ext cx="6132925" cy="1685287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Qo‘lingga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tusharkan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jajji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chaqaloq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Shunchaki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suymoqda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lazzat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chinqirtirib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o‘pib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tishlamoq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Biz ham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go‘daklikda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topganmiz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ozor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8" y="1243097"/>
            <a:ext cx="2419660" cy="22430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929" y="3175683"/>
            <a:ext cx="513595" cy="41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56017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/>
              <a:t>Shunchaki</a:t>
            </a:r>
            <a:r>
              <a:rPr lang="az-Latn-AZ" sz="4400" dirty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743200" y="1658737"/>
            <a:ext cx="6324600" cy="1685287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Shunchaki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sevilmoq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baxti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qoralik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To‘la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tole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kemtik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Mening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qalbim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sevgiga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molik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charsillab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yonay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so‘ngra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so‘nsam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ham. 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0" t="-592" r="11454" b="592"/>
          <a:stretch/>
        </p:blipFill>
        <p:spPr>
          <a:xfrm>
            <a:off x="221551" y="1428750"/>
            <a:ext cx="2437345" cy="2168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608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846" y="112166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 smtClean="0"/>
              <a:t>Dorilomon</a:t>
            </a:r>
            <a:r>
              <a:rPr lang="en-US" sz="4400" dirty="0" smtClean="0"/>
              <a:t> </a:t>
            </a:r>
            <a:r>
              <a:rPr lang="en-US" sz="4400" dirty="0" err="1" smtClean="0"/>
              <a:t>kunlar</a:t>
            </a:r>
            <a:r>
              <a:rPr lang="en-US" sz="4400" dirty="0" smtClean="0"/>
              <a:t> </a:t>
            </a:r>
            <a:r>
              <a:rPr lang="en-US" sz="4400" dirty="0" err="1" smtClean="0"/>
              <a:t>keldi</a:t>
            </a:r>
            <a:r>
              <a:rPr lang="en-US" sz="4400" dirty="0" smtClean="0"/>
              <a:t>...</a:t>
            </a:r>
            <a:r>
              <a:rPr lang="az-Latn-AZ" sz="44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2396" y="1001523"/>
            <a:ext cx="5144003" cy="4024389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Onaginam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Dorilomon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shafaqlari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boqsang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shaylanishar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sozlashar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tor.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gulin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ko‘zlaringga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surtasan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behol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“Bu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yetganlar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yetmaganlar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endParaRPr lang="uz-Cyrl-U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4" b="100000" l="0" r="100000">
                        <a14:foregroundMark x1="47027" y1="46631" x2="66486" y2="22372"/>
                        <a14:foregroundMark x1="44324" y1="20755" x2="48919" y2="37466"/>
                        <a14:foregroundMark x1="51081" y1="29650" x2="45135" y2="18868"/>
                        <a14:foregroundMark x1="40811" y1="20485" x2="28378" y2="29919"/>
                        <a14:foregroundMark x1="62973" y1="75741" x2="62973" y2="75741"/>
                        <a14:foregroundMark x1="53514" y1="40970" x2="53243" y2="57412"/>
                        <a14:backgroundMark x1="8108" y1="36658" x2="17027" y2="27763"/>
                        <a14:backgroundMark x1="36757" y1="45553" x2="43243" y2="52830"/>
                        <a14:backgroundMark x1="12162" y1="81941" x2="39730" y2="86253"/>
                        <a14:backgroundMark x1="20811" y1="83288" x2="14054" y2="77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148" y="1744199"/>
            <a:ext cx="3249580" cy="3256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83" y="857523"/>
            <a:ext cx="3987918" cy="188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23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56017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/>
              <a:t>Shunchaki</a:t>
            </a:r>
            <a:r>
              <a:rPr lang="az-Latn-AZ" sz="4400" dirty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9204" y="1478184"/>
            <a:ext cx="6255449" cy="1685287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Ohangga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shunchaki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solmasdan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quloq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Tarjima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sim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sadolarin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Axir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buloqmasmish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tog‘dagi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buloq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Ko‘z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yoshlarimish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ishq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gadolarin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26" name="Picture 2" descr="https://i.gifer.com/Tkuw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363883"/>
            <a:ext cx="2826450" cy="2825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95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56017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/>
              <a:t>Shunchaki</a:t>
            </a:r>
            <a:r>
              <a:rPr lang="az-Latn-AZ" sz="4400" dirty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3964" y="1188808"/>
            <a:ext cx="5943600" cy="1685287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Shunchaki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kulmoq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istehzodek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gap,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Birdan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qah-qah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uray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cho‘chib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ketsinlar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Boshlariga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osmon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tushganday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qulab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G‘aflat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bandalari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yoqa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tutsinlar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2056" y="2183702"/>
            <a:ext cx="2920249" cy="2237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69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56017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/>
              <a:t>Shunchaki</a:t>
            </a:r>
            <a:r>
              <a:rPr lang="az-Latn-AZ" sz="4400" dirty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" y="971550"/>
            <a:ext cx="6203466" cy="1685287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Shunchaki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yig‘lash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yarashmas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bizga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Uni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eplar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yuragi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toshlar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Shunday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yig‘lay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hojat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qolmasin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sizga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Qurg‘oq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ko‘zlardan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quyilsin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yoshlar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396" y="2190750"/>
            <a:ext cx="2847017" cy="2734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303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078" y="930256"/>
            <a:ext cx="1768081" cy="2112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56017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/>
              <a:t>Shunchaki</a:t>
            </a:r>
            <a:r>
              <a:rPr lang="az-Latn-AZ" sz="4400" dirty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3964" y="972033"/>
            <a:ext cx="6096000" cy="1685287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Shunchaki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yozmoqqa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ko‘ngil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to‘lmaydi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Shunchaki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yozmoqqa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bormaydi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qo‘lim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Shunchaki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yozganga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chidab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Shunchaki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yozmoq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shoirga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o‘lim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30" y="2918111"/>
            <a:ext cx="3424520" cy="205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25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5" y="162355"/>
            <a:ext cx="8190071" cy="585438"/>
          </a:xfrm>
        </p:spPr>
        <p:txBody>
          <a:bodyPr/>
          <a:lstStyle/>
          <a:p>
            <a:pPr algn="ctr"/>
            <a:r>
              <a:rPr lang="en-US" sz="3800" dirty="0" err="1"/>
              <a:t>Shoira</a:t>
            </a:r>
            <a:r>
              <a:rPr lang="en-US" sz="3800" dirty="0"/>
              <a:t> </a:t>
            </a:r>
            <a:r>
              <a:rPr lang="en-US" sz="3800" dirty="0" err="1" smtClean="0"/>
              <a:t>she’rlaridagi</a:t>
            </a:r>
            <a:r>
              <a:rPr lang="en-US" sz="3800" dirty="0" smtClean="0"/>
              <a:t> </a:t>
            </a:r>
            <a:r>
              <a:rPr lang="en-US" sz="3800" dirty="0" err="1"/>
              <a:t>ruhiy</a:t>
            </a:r>
            <a:r>
              <a:rPr lang="en-US" sz="3800" dirty="0"/>
              <a:t> </a:t>
            </a:r>
            <a:r>
              <a:rPr lang="en-US" sz="3800" dirty="0" err="1"/>
              <a:t>holatlar</a:t>
            </a:r>
            <a:endParaRPr lang="ru-RU" sz="3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304" l="0" r="100000">
                        <a14:foregroundMark x1="45652" y1="90000" x2="42935" y2="9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>
          <a:xfrm rot="21257343">
            <a:off x="190005" y="828861"/>
            <a:ext cx="1723953" cy="1879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396" y="2639032"/>
            <a:ext cx="2563330" cy="536651"/>
          </a:xfrm>
          <a:prstGeom prst="rect">
            <a:avLst/>
          </a:prstGeom>
          <a:noFill/>
        </p:spPr>
        <p:txBody>
          <a:bodyPr wrap="square" lIns="144987" tIns="72494" rIns="144987" bIns="72494" rtlCol="0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Yig‘i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304" l="0" r="100000">
                        <a14:foregroundMark x1="45652" y1="90000" x2="42935" y2="9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>
          <a:xfrm rot="21257343">
            <a:off x="2123538" y="1191221"/>
            <a:ext cx="1723953" cy="1879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12899" y="3001392"/>
            <a:ext cx="2563330" cy="536651"/>
          </a:xfrm>
          <a:prstGeom prst="rect">
            <a:avLst/>
          </a:prstGeom>
          <a:noFill/>
        </p:spPr>
        <p:txBody>
          <a:bodyPr wrap="square" lIns="144987" tIns="72494" rIns="144987" bIns="72494" rtlCol="0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Xayol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304" l="0" r="100000">
                        <a14:foregroundMark x1="45652" y1="90000" x2="42935" y2="9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>
          <a:xfrm rot="21257343">
            <a:off x="4208896" y="841019"/>
            <a:ext cx="1723953" cy="1879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5586" y="2651190"/>
            <a:ext cx="2563330" cy="536651"/>
          </a:xfrm>
          <a:prstGeom prst="rect">
            <a:avLst/>
          </a:prstGeom>
          <a:noFill/>
        </p:spPr>
        <p:txBody>
          <a:bodyPr wrap="square" lIns="144987" tIns="72494" rIns="144987" bIns="72494" rtlCol="0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Kuylash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304" l="0" r="100000">
                        <a14:foregroundMark x1="45652" y1="90000" x2="42935" y2="9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>
          <a:xfrm rot="21257343">
            <a:off x="915080" y="2761448"/>
            <a:ext cx="1723953" cy="18798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78184" y="4571619"/>
            <a:ext cx="2563330" cy="536651"/>
          </a:xfrm>
          <a:prstGeom prst="rect">
            <a:avLst/>
          </a:prstGeom>
          <a:noFill/>
        </p:spPr>
        <p:txBody>
          <a:bodyPr wrap="square" lIns="144987" tIns="72494" rIns="144987" bIns="72494" rtlCol="0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Sevish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304" l="0" r="100000">
                        <a14:foregroundMark x1="45652" y1="90000" x2="42935" y2="9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>
          <a:xfrm rot="21257343">
            <a:off x="3494698" y="2998732"/>
            <a:ext cx="1462935" cy="15229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05233" y="4504337"/>
            <a:ext cx="2175225" cy="536651"/>
          </a:xfrm>
          <a:prstGeom prst="rect">
            <a:avLst/>
          </a:prstGeom>
          <a:noFill/>
        </p:spPr>
        <p:txBody>
          <a:bodyPr wrap="square" lIns="144987" tIns="72494" rIns="144987" bIns="72494" rtlCol="0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Tinglash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304" l="0" r="100000">
                        <a14:foregroundMark x1="45652" y1="90000" x2="42935" y2="9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>
          <a:xfrm rot="21257343">
            <a:off x="6116861" y="828861"/>
            <a:ext cx="1723953" cy="18798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79965" y="2639032"/>
            <a:ext cx="2563330" cy="536651"/>
          </a:xfrm>
          <a:prstGeom prst="rect">
            <a:avLst/>
          </a:prstGeom>
          <a:noFill/>
        </p:spPr>
        <p:txBody>
          <a:bodyPr wrap="square" lIns="144987" tIns="72494" rIns="144987" bIns="72494" rtlCol="0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Kulish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304" l="0" r="100000">
                        <a14:foregroundMark x1="45652" y1="90000" x2="42935" y2="9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>
          <a:xfrm rot="21257343">
            <a:off x="7325320" y="2761448"/>
            <a:ext cx="1723953" cy="18798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61630" y="4571619"/>
            <a:ext cx="2563330" cy="536651"/>
          </a:xfrm>
          <a:prstGeom prst="rect">
            <a:avLst/>
          </a:prstGeom>
          <a:noFill/>
        </p:spPr>
        <p:txBody>
          <a:bodyPr wrap="square" lIns="144987" tIns="72494" rIns="144987" bIns="72494" rtlCol="0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O‘lim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304" l="0" r="100000">
                        <a14:foregroundMark x1="45652" y1="90000" x2="42935" y2="95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>
          <a:xfrm rot="21257343">
            <a:off x="5332953" y="3003085"/>
            <a:ext cx="1462935" cy="152297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634044" y="4504337"/>
            <a:ext cx="2563330" cy="536651"/>
          </a:xfrm>
          <a:prstGeom prst="rect">
            <a:avLst/>
          </a:prstGeom>
          <a:noFill/>
        </p:spPr>
        <p:txBody>
          <a:bodyPr wrap="square" lIns="144987" tIns="72494" rIns="144987" bIns="72494" rtlCol="0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0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000"/>
                            </p:stCondLst>
                            <p:childTnLst>
                              <p:par>
                                <p:cTn id="1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05" y="874444"/>
            <a:ext cx="8922449" cy="411303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6963" y="20132"/>
            <a:ext cx="8190071" cy="780585"/>
          </a:xfrm>
        </p:spPr>
        <p:txBody>
          <a:bodyPr/>
          <a:lstStyle/>
          <a:p>
            <a:pPr algn="ctr"/>
            <a:r>
              <a:rPr lang="en-US" sz="5100" dirty="0" err="1"/>
              <a:t>Ijod</a:t>
            </a:r>
            <a:r>
              <a:rPr lang="en-US" sz="5100" dirty="0"/>
              <a:t> </a:t>
            </a:r>
            <a:r>
              <a:rPr lang="en-US" sz="5100" dirty="0" err="1"/>
              <a:t>gulshani</a:t>
            </a:r>
            <a:endParaRPr lang="ru-RU" sz="5100" dirty="0"/>
          </a:p>
        </p:txBody>
      </p:sp>
      <p:pic>
        <p:nvPicPr>
          <p:cNvPr id="5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4238" y="1243097"/>
            <a:ext cx="5373373" cy="30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7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ырезка экрана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" b="16901"/>
          <a:stretch/>
        </p:blipFill>
        <p:spPr>
          <a:xfrm>
            <a:off x="5466562" y="1085846"/>
            <a:ext cx="3487060" cy="3558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6016"/>
            <a:ext cx="8318220" cy="584775"/>
          </a:xfrm>
        </p:spPr>
        <p:txBody>
          <a:bodyPr/>
          <a:lstStyle/>
          <a:p>
            <a:r>
              <a:rPr lang="en-US" sz="3800" dirty="0" err="1"/>
              <a:t>Mustaqil</a:t>
            </a:r>
            <a:r>
              <a:rPr lang="en-US" sz="3800" dirty="0"/>
              <a:t> </a:t>
            </a:r>
            <a:r>
              <a:rPr lang="en-US" sz="3800" dirty="0" err="1"/>
              <a:t>bajarish</a:t>
            </a:r>
            <a:r>
              <a:rPr lang="en-US" sz="3800" dirty="0"/>
              <a:t> </a:t>
            </a:r>
            <a:r>
              <a:rPr lang="en-US" sz="3800" dirty="0" err="1"/>
              <a:t>uchun</a:t>
            </a:r>
            <a:r>
              <a:rPr lang="en-US" sz="3800" dirty="0"/>
              <a:t> </a:t>
            </a:r>
            <a:r>
              <a:rPr lang="en-US" sz="3800" dirty="0" err="1" smtClean="0"/>
              <a:t>topshiriqlar</a:t>
            </a:r>
            <a:endParaRPr lang="ru-RU" sz="3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" y="1191794"/>
            <a:ext cx="5237961" cy="2831544"/>
          </a:xfrm>
        </p:spPr>
        <p:txBody>
          <a:bodyPr/>
          <a:lstStyle/>
          <a:p>
            <a:pPr marL="271851" indent="-271851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900" b="1" dirty="0"/>
              <a:t>Halima </a:t>
            </a:r>
            <a:r>
              <a:rPr lang="en-US" sz="2900" b="1" dirty="0" err="1"/>
              <a:t>Xudoyberdiyeva</a:t>
            </a:r>
            <a:r>
              <a:rPr lang="en-US" sz="2900" b="1" dirty="0"/>
              <a:t> </a:t>
            </a:r>
            <a:r>
              <a:rPr lang="en-US" sz="2900" b="1" dirty="0" err="1"/>
              <a:t>qalamiga</a:t>
            </a:r>
            <a:r>
              <a:rPr lang="en-US" sz="2900" b="1" dirty="0"/>
              <a:t> </a:t>
            </a:r>
            <a:r>
              <a:rPr lang="en-US" sz="2900" b="1" dirty="0" err="1"/>
              <a:t>mansub</a:t>
            </a:r>
            <a:r>
              <a:rPr lang="en-US" sz="2900" b="1" dirty="0"/>
              <a:t> </a:t>
            </a:r>
            <a:r>
              <a:rPr lang="en-US" sz="2900" b="1" dirty="0" err="1"/>
              <a:t>asarlarni</a:t>
            </a:r>
            <a:r>
              <a:rPr lang="en-US" sz="2900" b="1" dirty="0"/>
              <a:t> </a:t>
            </a:r>
            <a:r>
              <a:rPr lang="en-US" sz="2900" b="1" dirty="0" err="1"/>
              <a:t>topib</a:t>
            </a:r>
            <a:r>
              <a:rPr lang="en-US" sz="2900" b="1" dirty="0"/>
              <a:t> </a:t>
            </a:r>
            <a:r>
              <a:rPr lang="en-US" sz="2900" b="1" dirty="0" err="1"/>
              <a:t>mutolaa</a:t>
            </a:r>
            <a:r>
              <a:rPr lang="en-US" sz="2900" b="1" dirty="0"/>
              <a:t> </a:t>
            </a:r>
            <a:r>
              <a:rPr lang="en-US" sz="2900" b="1" dirty="0" err="1"/>
              <a:t>qiling</a:t>
            </a:r>
            <a:r>
              <a:rPr lang="en-US" sz="2900" b="1" dirty="0"/>
              <a:t>.</a:t>
            </a:r>
          </a:p>
          <a:p>
            <a:pPr marL="271851" indent="-271851">
              <a:buFont typeface="Wingdings" panose="05000000000000000000" pitchFamily="2" charset="2"/>
              <a:buChar char="Ø"/>
            </a:pPr>
            <a:r>
              <a:rPr lang="en-US" sz="2900" b="1" dirty="0" err="1" smtClean="0"/>
              <a:t>Shoira</a:t>
            </a:r>
            <a:r>
              <a:rPr lang="en-US" sz="2900" b="1" dirty="0" smtClean="0"/>
              <a:t> </a:t>
            </a:r>
            <a:r>
              <a:rPr lang="en-US" sz="2900" b="1" dirty="0" err="1"/>
              <a:t>ijodidagi</a:t>
            </a:r>
            <a:r>
              <a:rPr lang="en-US" sz="2900" b="1" dirty="0"/>
              <a:t> </a:t>
            </a:r>
            <a:r>
              <a:rPr lang="en-US" sz="2900" b="1" dirty="0" err="1"/>
              <a:t>lirik</a:t>
            </a:r>
            <a:r>
              <a:rPr lang="en-US" sz="2900" b="1" dirty="0"/>
              <a:t> </a:t>
            </a:r>
            <a:r>
              <a:rPr lang="en-US" sz="2900" b="1" dirty="0" err="1"/>
              <a:t>qahramonlar</a:t>
            </a:r>
            <a:r>
              <a:rPr lang="en-US" sz="2900" b="1" dirty="0"/>
              <a:t> </a:t>
            </a:r>
            <a:r>
              <a:rPr lang="en-US" sz="2900" b="1" dirty="0" err="1"/>
              <a:t>haqida</a:t>
            </a:r>
            <a:r>
              <a:rPr lang="en-US" sz="2900" b="1" dirty="0"/>
              <a:t> </a:t>
            </a:r>
            <a:r>
              <a:rPr lang="en-US" sz="2900" b="1" dirty="0" err="1"/>
              <a:t>ijodiy</a:t>
            </a:r>
            <a:r>
              <a:rPr lang="en-US" sz="2900" b="1" dirty="0"/>
              <a:t> </a:t>
            </a:r>
            <a:r>
              <a:rPr lang="en-US" sz="2900" b="1" dirty="0" err="1"/>
              <a:t>matn</a:t>
            </a:r>
            <a:r>
              <a:rPr lang="en-US" sz="2900" b="1" dirty="0"/>
              <a:t> </a:t>
            </a:r>
            <a:r>
              <a:rPr lang="en-US" sz="2900" b="1" dirty="0" err="1"/>
              <a:t>tuzing</a:t>
            </a:r>
            <a:r>
              <a:rPr lang="en-US" sz="2900" b="1" dirty="0"/>
              <a:t>.</a:t>
            </a:r>
            <a:endParaRPr lang="ru-RU" sz="29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773" y="2292715"/>
            <a:ext cx="2205024" cy="25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846" y="101775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 smtClean="0"/>
              <a:t>Dorilomon</a:t>
            </a:r>
            <a:r>
              <a:rPr lang="en-US" sz="4400" dirty="0" smtClean="0"/>
              <a:t> </a:t>
            </a:r>
            <a:r>
              <a:rPr lang="en-US" sz="4400" dirty="0" err="1" smtClean="0"/>
              <a:t>kunlar</a:t>
            </a:r>
            <a:r>
              <a:rPr lang="en-US" sz="4400" dirty="0" smtClean="0"/>
              <a:t> </a:t>
            </a:r>
            <a:r>
              <a:rPr lang="en-US" sz="4400" dirty="0" err="1" smtClean="0"/>
              <a:t>keldi</a:t>
            </a:r>
            <a:r>
              <a:rPr lang="en-US" sz="4400" dirty="0" smtClean="0"/>
              <a:t>...</a:t>
            </a:r>
            <a:r>
              <a:rPr lang="az-Latn-AZ" sz="44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" y="1122310"/>
            <a:ext cx="5475658" cy="3716612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So‘lg‘in-so‘lg‘in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lablaringdan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ucharkan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so‘z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Otaginam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xayolimda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rostlay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boshlar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qad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Dorilomon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kunlarga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qayt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yumib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ko‘z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O‘ksik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dilda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boshlanmasin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desang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qiyomat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447" y="2564200"/>
            <a:ext cx="15107" cy="15100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31" y="890646"/>
            <a:ext cx="3471564" cy="416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876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55" y="888421"/>
            <a:ext cx="4068476" cy="4170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0705" y="1122310"/>
            <a:ext cx="5196370" cy="3716612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suyumlidir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ko‘zlari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ko‘r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sharobdan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og‘udan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bizni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mast.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Belginangga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tirgak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bo‘lay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onajonim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tur,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Dorilomon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quyoshga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boq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qasdma-qasd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z-Cyrl-U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58" y="888422"/>
            <a:ext cx="3076221" cy="4170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0846" y="112166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 smtClean="0"/>
              <a:t>Dorilomon</a:t>
            </a:r>
            <a:r>
              <a:rPr lang="en-US" sz="4400" dirty="0" smtClean="0"/>
              <a:t> </a:t>
            </a:r>
            <a:r>
              <a:rPr lang="en-US" sz="4400" dirty="0" err="1" smtClean="0"/>
              <a:t>kunlar</a:t>
            </a:r>
            <a:r>
              <a:rPr lang="en-US" sz="4400" dirty="0" smtClean="0"/>
              <a:t> </a:t>
            </a:r>
            <a:r>
              <a:rPr lang="en-US" sz="4400" dirty="0" err="1" smtClean="0"/>
              <a:t>keldi</a:t>
            </a:r>
            <a:r>
              <a:rPr lang="en-US" sz="4400" dirty="0" smtClean="0"/>
              <a:t>...</a:t>
            </a:r>
            <a:r>
              <a:rPr lang="az-Latn-AZ" sz="44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</p:spTree>
    <p:extLst>
      <p:ext uri="{BB962C8B-B14F-4D97-AF65-F5344CB8AC3E}">
        <p14:creationId xmlns:p14="http://schemas.microsoft.com/office/powerpoint/2010/main" val="420455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14775" r="19268" b="24168"/>
          <a:stretch/>
        </p:blipFill>
        <p:spPr>
          <a:xfrm>
            <a:off x="4658698" y="1317376"/>
            <a:ext cx="4422956" cy="3741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28600" y="1047750"/>
            <a:ext cx="4580728" cy="3716612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Yuzing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ardoqli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quyoshday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mahvash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Ko‘zlaringda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umid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yonar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tikilgan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Qorli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kunlar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ketsin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dilingdagi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g‘ash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Qizg‘ish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lolarang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qoplaydir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kun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dunyoni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82">
                        <a14:foregroundMark x1="80892" y1="59193" x2="94586" y2="66143"/>
                        <a14:foregroundMark x1="92357" y1="62556" x2="81847" y2="58520"/>
                        <a14:backgroundMark x1="93949" y1="62108" x2="97134" y2="68834"/>
                        <a14:backgroundMark x1="96497" y1="72870" x2="86624" y2="865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1800" y="1962150"/>
            <a:ext cx="2140711" cy="3010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0846" y="112166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 smtClean="0"/>
              <a:t>Dorilomon</a:t>
            </a:r>
            <a:r>
              <a:rPr lang="en-US" sz="4400" dirty="0" smtClean="0"/>
              <a:t> </a:t>
            </a:r>
            <a:r>
              <a:rPr lang="en-US" sz="4400" dirty="0" err="1" smtClean="0"/>
              <a:t>kunlar</a:t>
            </a:r>
            <a:r>
              <a:rPr lang="en-US" sz="4400" dirty="0" smtClean="0"/>
              <a:t> </a:t>
            </a:r>
            <a:r>
              <a:rPr lang="en-US" sz="4400" dirty="0" err="1" smtClean="0"/>
              <a:t>keldi</a:t>
            </a:r>
            <a:r>
              <a:rPr lang="en-US" sz="4400" dirty="0" smtClean="0"/>
              <a:t>...</a:t>
            </a:r>
            <a:r>
              <a:rPr lang="az-Latn-AZ" sz="44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</p:spTree>
    <p:extLst>
      <p:ext uri="{BB962C8B-B14F-4D97-AF65-F5344CB8AC3E}">
        <p14:creationId xmlns:p14="http://schemas.microsoft.com/office/powerpoint/2010/main" val="220273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25" y="2731076"/>
            <a:ext cx="2743200" cy="1914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73627" y="966445"/>
            <a:ext cx="8738495" cy="1685287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dunyoning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qir-darasin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xosiyati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mo‘l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Yerni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yalangoyoq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bossang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yayraydi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taning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Yashamoq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tansiq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taom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ursang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qo‘l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sari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ochiladir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ishtahang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saning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az-Latn-AZ" sz="2500" dirty="0">
                <a:latin typeface="Arial" pitchFamily="34" charset="0"/>
                <a:cs typeface="Arial" pitchFamily="34" charset="0"/>
              </a:rPr>
              <a:t>  </a:t>
            </a:r>
            <a:endParaRPr lang="uz-Cyrl-UZ" sz="2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3" y="3030210"/>
            <a:ext cx="2790771" cy="195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545" y="2266950"/>
            <a:ext cx="2309162" cy="1891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20846" y="112166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 smtClean="0"/>
              <a:t>Dorilomon</a:t>
            </a:r>
            <a:r>
              <a:rPr lang="en-US" sz="4400" dirty="0" smtClean="0"/>
              <a:t> </a:t>
            </a:r>
            <a:r>
              <a:rPr lang="en-US" sz="4400" dirty="0" err="1" smtClean="0"/>
              <a:t>kunlar</a:t>
            </a:r>
            <a:r>
              <a:rPr lang="en-US" sz="4400" dirty="0" smtClean="0"/>
              <a:t> </a:t>
            </a:r>
            <a:r>
              <a:rPr lang="en-US" sz="4400" dirty="0" err="1" smtClean="0"/>
              <a:t>keldi</a:t>
            </a:r>
            <a:r>
              <a:rPr lang="en-US" sz="4400" dirty="0" smtClean="0"/>
              <a:t>...</a:t>
            </a:r>
            <a:r>
              <a:rPr lang="az-Latn-AZ" sz="44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</p:spTree>
    <p:extLst>
      <p:ext uri="{BB962C8B-B14F-4D97-AF65-F5344CB8AC3E}">
        <p14:creationId xmlns:p14="http://schemas.microsoft.com/office/powerpoint/2010/main" val="341071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896" y="919870"/>
            <a:ext cx="4476617" cy="394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5" b="96262" l="7477" r="981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97" y="2420819"/>
            <a:ext cx="738833" cy="11077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8740" y="1001523"/>
            <a:ext cx="5178335" cy="3716612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Bog‘lardagi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yetilgusi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mevali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Rizqdir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bizga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rizqqa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doim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ilinjlikdir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O‘g‘lonlaring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ochishib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quchoq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O‘g‘lonlaring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qadar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shirinlikdir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5" b="96262" l="7477" r="981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147" y="2450963"/>
            <a:ext cx="1397244" cy="2255512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5" b="96262" l="7477" r="981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73" y="2724812"/>
            <a:ext cx="1208458" cy="1811797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20846" y="112166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 smtClean="0"/>
              <a:t>Dorilomon</a:t>
            </a:r>
            <a:r>
              <a:rPr lang="en-US" sz="4400" dirty="0" smtClean="0"/>
              <a:t> </a:t>
            </a:r>
            <a:r>
              <a:rPr lang="en-US" sz="4400" dirty="0" err="1" smtClean="0"/>
              <a:t>kunlar</a:t>
            </a:r>
            <a:r>
              <a:rPr lang="en-US" sz="4400" dirty="0" smtClean="0"/>
              <a:t> </a:t>
            </a:r>
            <a:r>
              <a:rPr lang="en-US" sz="4400" dirty="0" err="1" smtClean="0"/>
              <a:t>keldi</a:t>
            </a:r>
            <a:r>
              <a:rPr lang="en-US" sz="4400" dirty="0" smtClean="0"/>
              <a:t>...</a:t>
            </a:r>
            <a:r>
              <a:rPr lang="az-Latn-AZ" sz="44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</p:spTree>
    <p:extLst>
      <p:ext uri="{BB962C8B-B14F-4D97-AF65-F5344CB8AC3E}">
        <p14:creationId xmlns:p14="http://schemas.microsoft.com/office/powerpoint/2010/main" val="45115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46925" y="1001523"/>
            <a:ext cx="5901304" cy="3716612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Onaginam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tortma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davralardan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chorlaganda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Tiriklikning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bayrami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”, - deb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sozlaganda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tor.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O‘zing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so‘lg‘in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lablar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pichirlaganday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“Bu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kunlarga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yetganlar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yetmaganlar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”.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1" y="1363884"/>
            <a:ext cx="3726079" cy="2724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20846" y="112166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 smtClean="0"/>
              <a:t>Dorilomon</a:t>
            </a:r>
            <a:r>
              <a:rPr lang="en-US" sz="4400" dirty="0" smtClean="0"/>
              <a:t> </a:t>
            </a:r>
            <a:r>
              <a:rPr lang="en-US" sz="4400" dirty="0" err="1" smtClean="0"/>
              <a:t>kunlar</a:t>
            </a:r>
            <a:r>
              <a:rPr lang="en-US" sz="4400" dirty="0" smtClean="0"/>
              <a:t> </a:t>
            </a:r>
            <a:r>
              <a:rPr lang="en-US" sz="4400" dirty="0" err="1" smtClean="0"/>
              <a:t>keldi</a:t>
            </a:r>
            <a:r>
              <a:rPr lang="en-US" sz="4400" dirty="0" smtClean="0"/>
              <a:t>...</a:t>
            </a:r>
            <a:r>
              <a:rPr lang="az-Latn-AZ" sz="44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</p:spTree>
    <p:extLst>
      <p:ext uri="{BB962C8B-B14F-4D97-AF65-F5344CB8AC3E}">
        <p14:creationId xmlns:p14="http://schemas.microsoft.com/office/powerpoint/2010/main" val="191510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0846" y="136139"/>
            <a:ext cx="8922449" cy="6830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Begim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4400" dirty="0"/>
              <a:t>...</a:t>
            </a:r>
            <a:r>
              <a:rPr lang="az-Latn-AZ" sz="4400" dirty="0">
                <a:latin typeface="Arial" pitchFamily="34" charset="0"/>
                <a:cs typeface="Arial" pitchFamily="34" charset="0"/>
              </a:rPr>
              <a:t> </a:t>
            </a:r>
            <a:endParaRPr lang="uz-Cyrl-UZ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11979" y="1285834"/>
            <a:ext cx="4833833" cy="3268696"/>
          </a:xfrm>
          <a:prstGeom prst="rect">
            <a:avLst/>
          </a:prstGeom>
        </p:spPr>
        <p:txBody>
          <a:bodyPr wrap="square" lIns="144987" tIns="72494" rIns="144987" bIns="72494">
            <a:spAutoFit/>
          </a:bodyPr>
          <a:lstStyle/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Begim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raso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yaratgan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Kimlarnidir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o‘ychan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-u,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sizni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kulib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yaratgan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Nogahon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berib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husnni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kamolni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O‘zi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rashk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hasadga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to‘lib-to‘lib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yaratgan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0" y="1122310"/>
            <a:ext cx="3795363" cy="3623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13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f831a3c1cdbce13dd7dd4ab442522346322c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27190</TotalTime>
  <Words>713</Words>
  <Application>Microsoft Office PowerPoint</Application>
  <PresentationFormat>Экран (16:9)</PresentationFormat>
  <Paragraphs>132</Paragraphs>
  <Slides>26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Times New Roman</vt:lpstr>
      <vt:lpstr>Wingdings</vt:lpstr>
      <vt:lpstr>Office Theme</vt:lpstr>
      <vt:lpstr>Adabiyot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</vt:lpstr>
      <vt:lpstr>Adabiyot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Shoira she’rlaridagi ruhiy holatlar</vt:lpstr>
      <vt:lpstr>Ijod gulshani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dc:creator>ARM</dc:creator>
  <cp:lastModifiedBy>User</cp:lastModifiedBy>
  <cp:revision>1416</cp:revision>
  <dcterms:created xsi:type="dcterms:W3CDTF">2020-04-13T08:06:06Z</dcterms:created>
  <dcterms:modified xsi:type="dcterms:W3CDTF">2021-01-13T10:39:59Z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