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500" r:id="rId3"/>
    <p:sldId id="514" r:id="rId4"/>
    <p:sldId id="515" r:id="rId5"/>
    <p:sldId id="516" r:id="rId6"/>
    <p:sldId id="517" r:id="rId7"/>
    <p:sldId id="518" r:id="rId8"/>
    <p:sldId id="519" r:id="rId9"/>
    <p:sldId id="522" r:id="rId10"/>
    <p:sldId id="520" r:id="rId11"/>
    <p:sldId id="523" r:id="rId12"/>
    <p:sldId id="521" r:id="rId13"/>
    <p:sldId id="539" r:id="rId14"/>
    <p:sldId id="524" r:id="rId15"/>
    <p:sldId id="525" r:id="rId16"/>
    <p:sldId id="526" r:id="rId17"/>
    <p:sldId id="527" r:id="rId18"/>
    <p:sldId id="528" r:id="rId19"/>
    <p:sldId id="529" r:id="rId20"/>
    <p:sldId id="530" r:id="rId21"/>
    <p:sldId id="531" r:id="rId22"/>
    <p:sldId id="532" r:id="rId23"/>
    <p:sldId id="534" r:id="rId24"/>
    <p:sldId id="535" r:id="rId25"/>
    <p:sldId id="536" r:id="rId26"/>
    <p:sldId id="537" r:id="rId27"/>
    <p:sldId id="538" r:id="rId28"/>
    <p:sldId id="540" r:id="rId29"/>
    <p:sldId id="542" r:id="rId30"/>
    <p:sldId id="577" r:id="rId31"/>
    <p:sldId id="541" r:id="rId32"/>
    <p:sldId id="550" r:id="rId33"/>
    <p:sldId id="549" r:id="rId34"/>
    <p:sldId id="551" r:id="rId35"/>
    <p:sldId id="548" r:id="rId36"/>
    <p:sldId id="543" r:id="rId37"/>
    <p:sldId id="544" r:id="rId38"/>
    <p:sldId id="545" r:id="rId39"/>
    <p:sldId id="546" r:id="rId40"/>
    <p:sldId id="547" r:id="rId41"/>
    <p:sldId id="552" r:id="rId42"/>
    <p:sldId id="555" r:id="rId43"/>
    <p:sldId id="553" r:id="rId44"/>
    <p:sldId id="554" r:id="rId45"/>
    <p:sldId id="575" r:id="rId46"/>
    <p:sldId id="574" r:id="rId47"/>
    <p:sldId id="556" r:id="rId48"/>
    <p:sldId id="557" r:id="rId49"/>
    <p:sldId id="558" r:id="rId50"/>
    <p:sldId id="559" r:id="rId51"/>
    <p:sldId id="560" r:id="rId52"/>
    <p:sldId id="561" r:id="rId53"/>
    <p:sldId id="562" r:id="rId54"/>
    <p:sldId id="563" r:id="rId55"/>
    <p:sldId id="564" r:id="rId56"/>
    <p:sldId id="565" r:id="rId57"/>
    <p:sldId id="566" r:id="rId58"/>
    <p:sldId id="567" r:id="rId59"/>
    <p:sldId id="569" r:id="rId60"/>
    <p:sldId id="570" r:id="rId61"/>
    <p:sldId id="571" r:id="rId62"/>
    <p:sldId id="572" r:id="rId63"/>
    <p:sldId id="573" r:id="rId64"/>
    <p:sldId id="576" r:id="rId65"/>
  </p:sldIdLst>
  <p:sldSz cx="5765800" cy="3244850"/>
  <p:notesSz cx="5765800" cy="3244850"/>
  <p:custDataLst>
    <p:tags r:id="rId6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C6415F-34BE-4E26-8CA2-166F21DF9C46}">
          <p14:sldIdLst>
            <p14:sldId id="256"/>
            <p14:sldId id="500"/>
            <p14:sldId id="514"/>
            <p14:sldId id="515"/>
            <p14:sldId id="516"/>
            <p14:sldId id="517"/>
            <p14:sldId id="518"/>
            <p14:sldId id="519"/>
            <p14:sldId id="522"/>
            <p14:sldId id="520"/>
            <p14:sldId id="523"/>
            <p14:sldId id="521"/>
            <p14:sldId id="539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4"/>
            <p14:sldId id="535"/>
            <p14:sldId id="536"/>
            <p14:sldId id="537"/>
            <p14:sldId id="538"/>
            <p14:sldId id="540"/>
            <p14:sldId id="542"/>
            <p14:sldId id="577"/>
            <p14:sldId id="541"/>
            <p14:sldId id="550"/>
            <p14:sldId id="549"/>
            <p14:sldId id="551"/>
            <p14:sldId id="548"/>
            <p14:sldId id="543"/>
            <p14:sldId id="544"/>
            <p14:sldId id="545"/>
            <p14:sldId id="546"/>
            <p14:sldId id="547"/>
            <p14:sldId id="552"/>
            <p14:sldId id="555"/>
            <p14:sldId id="553"/>
            <p14:sldId id="554"/>
            <p14:sldId id="575"/>
            <p14:sldId id="574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9"/>
            <p14:sldId id="570"/>
            <p14:sldId id="571"/>
            <p14:sldId id="572"/>
            <p14:sldId id="573"/>
            <p14:sldId id="5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800080"/>
    <a:srgbClr val="FF696D"/>
    <a:srgbClr val="00E266"/>
    <a:srgbClr val="FFFF66"/>
    <a:srgbClr val="FF3F44"/>
    <a:srgbClr val="FF575B"/>
    <a:srgbClr val="FFFF15"/>
    <a:srgbClr val="F4EE00"/>
    <a:srgbClr val="400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93601" autoAdjust="0"/>
  </p:normalViewPr>
  <p:slideViewPr>
    <p:cSldViewPr>
      <p:cViewPr varScale="1">
        <p:scale>
          <a:sx n="152" d="100"/>
          <a:sy n="152" d="100"/>
        </p:scale>
        <p:origin x="936" y="1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C7B9F-CF58-4E55-B55B-710E01FEC8D9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74D3D-D129-4517-98CF-316D724B1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38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3732764" y="1708440"/>
            <a:ext cx="194644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9280" y="177210"/>
            <a:ext cx="3553385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4000" spc="10" dirty="0" err="1">
                <a:latin typeface="Arial" pitchFamily="34" charset="0"/>
                <a:cs typeface="Arial" pitchFamily="34" charset="0"/>
              </a:rPr>
              <a:t>Adabiyot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4060" y="1206155"/>
            <a:ext cx="4179286" cy="146065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spcAft>
                <a:spcPts val="1200"/>
              </a:spcAft>
            </a:pPr>
            <a:r>
              <a:rPr sz="28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18415"/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Uilyam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Shekspir</a:t>
            </a:r>
            <a:endParaRPr lang="en-US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18415"/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hayoti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ijodi</a:t>
            </a: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6" name="object 6"/>
          <p:cNvSpPr/>
          <p:nvPr/>
        </p:nvSpPr>
        <p:spPr>
          <a:xfrm>
            <a:off x="347694" y="1203325"/>
            <a:ext cx="325406" cy="89295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492049" y="327025"/>
            <a:ext cx="759529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000" b="1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9-sinf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347694" y="2173260"/>
            <a:ext cx="325406" cy="89295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332676" y="290278"/>
            <a:ext cx="442595" cy="424180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516794" y="525306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583081" y="663983"/>
            <a:ext cx="42545" cy="1333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444632" y="670464"/>
            <a:ext cx="123189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539417" y="381938"/>
            <a:ext cx="29845" cy="1333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403833" y="492580"/>
            <a:ext cx="120650" cy="83820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6313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555625"/>
            <a:ext cx="3492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otasi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urinishlardan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1596-yilda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raldik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palatadan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“j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n”lik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martabasini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radigan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rbni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sotib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olganligi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dalil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1597-yilda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Stratforddan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olganligi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dalildir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respekt.mgwdata.net/hju53d/05ff87ef52167845b54ddeece4ae24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5" y="555625"/>
            <a:ext cx="2147555" cy="256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846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03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Boshpana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00" y="561102"/>
            <a:ext cx="1905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London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sahnalarini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etgach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uyga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ayoli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qizlari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1596-yilda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vafot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etgandi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9227" r="61400" b="36595"/>
          <a:stretch/>
        </p:blipFill>
        <p:spPr>
          <a:xfrm>
            <a:off x="4078815" y="561102"/>
            <a:ext cx="16234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8" t="2" r="1371" b="36595"/>
          <a:stretch/>
        </p:blipFill>
        <p:spPr>
          <a:xfrm>
            <a:off x="1829329" y="1012825"/>
            <a:ext cx="2335743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389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03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Tanqidchi</a:t>
            </a:r>
            <a:r>
              <a:rPr lang="en-US" sz="2800" dirty="0" smtClean="0"/>
              <a:t> </a:t>
            </a:r>
            <a:r>
              <a:rPr lang="en-US" sz="2800" dirty="0" err="1" smtClean="0"/>
              <a:t>fikri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06700" y="529312"/>
            <a:ext cx="2984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1598-yilda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londonlik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tanqidchi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chiqarilgan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Aql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xazinasi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kitobining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shoirlari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mulohazalar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fikr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bitilgan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5" y="551636"/>
            <a:ext cx="2685435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6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79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Mashhurlik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950" y="526137"/>
            <a:ext cx="3232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Plavt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rimliklar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borasida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inglizlar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b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qiyosdir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indent="182563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1597–1598-yillarda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dramalari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shuhrat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qozondi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.gifer.com/NRS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08025"/>
            <a:ext cx="2578100" cy="2355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9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4508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Asarlarga</a:t>
            </a:r>
            <a:r>
              <a:rPr lang="en-US" sz="2800" dirty="0" smtClean="0"/>
              <a:t> </a:t>
            </a:r>
            <a:r>
              <a:rPr lang="en-US" sz="2800" dirty="0" err="1" smtClean="0"/>
              <a:t>talab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700" y="598021"/>
            <a:ext cx="2959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davrgacha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Andronik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birgina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muqovasida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muallifning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ko‘rsatilmagan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Aytilgan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adibning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asarlariga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talabni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qondirish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708025"/>
            <a:ext cx="2736850" cy="23345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80262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27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Tadbirkor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Jaggard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7400" y="500142"/>
            <a:ext cx="37211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Tadbirkor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noshir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Jaggard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asarlarini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boylik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orttirmoqchi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U 1599-yilda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shoirlarning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bitiklaridan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to‘plamga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son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tini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kiritib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Otashin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ziyoratchi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chiqardi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asarlarni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qalamiga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557887"/>
            <a:ext cx="1987550" cy="253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78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8318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“Globus” 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atrini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479425"/>
            <a:ext cx="3340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ijodini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qalbakilashtirib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yo‘lidagi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urinish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1598-yilda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aka-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jilar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Londonning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buzib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uskunalaridan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qirg‘og‘ida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“Globus”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tikladilar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2036048"/>
            <a:ext cx="24384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09" y="529312"/>
            <a:ext cx="2404091" cy="155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3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79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/>
              <a:t>Q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Yakov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4260" y="507762"/>
            <a:ext cx="336804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atrning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hissadorlaridan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aktyor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1608-yilda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ltiradigan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Blekfray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rz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atrining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hissadorlaridan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biriga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2563"/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1603-yilda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qirol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Yakov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truppasini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himoyatiga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09600"/>
            <a:ext cx="2070100" cy="2460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14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83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rdin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rlar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0" y="601345"/>
            <a:ext cx="265318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" y="545862"/>
            <a:ext cx="32639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a’zolari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Qirol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hazratlarining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xizmatkorlari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” d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atalib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rdin</a:t>
            </a:r>
            <a:r>
              <a:rPr 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rlar</a:t>
            </a:r>
            <a:r>
              <a:rPr lang="en-US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saroy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xodimlari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hisoblanishardi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Truppa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royda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z-t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tomoshalar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turar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saroy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a’yonlari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aslzodalar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aktyorlarni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yaxshigina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siylardilar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6313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/>
              <a:t>M</a:t>
            </a:r>
            <a:r>
              <a:rPr lang="en-US" sz="2800" dirty="0" err="1" smtClean="0"/>
              <a:t>ulk</a:t>
            </a:r>
            <a:r>
              <a:rPr lang="en-US" sz="2800" dirty="0" smtClean="0"/>
              <a:t> </a:t>
            </a:r>
            <a:r>
              <a:rPr lang="en-US" sz="2800" dirty="0" err="1" smtClean="0"/>
              <a:t>egasi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4120" y="515382"/>
            <a:ext cx="3340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moddiy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ahvoli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yaxshilanib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Londondan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Stratforddan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sotib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tariqa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aktyor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ijoddan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tlashdi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atrdan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uzoqlashdi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1612-yilda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yurtiga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butunlay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8877"/>
            <a:ext cx="2518997" cy="262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5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Bolalik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6843" y="561102"/>
            <a:ext cx="33356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shoiri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dramaturgi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aktyori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Uilyam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1564-yilning 23-apr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Yorkshir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grafligidagi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Stratford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Otasi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shaharning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kishilaridan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boshqaruvining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lavozimlarida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ishlagan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380" y="606187"/>
            <a:ext cx="2076963" cy="24858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316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6313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So‘nggi</a:t>
            </a:r>
            <a:r>
              <a:rPr lang="en-US" sz="2800" dirty="0" smtClean="0"/>
              <a:t> </a:t>
            </a:r>
            <a:r>
              <a:rPr lang="en-US" sz="2800" dirty="0" err="1" smtClean="0"/>
              <a:t>manzil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561102"/>
            <a:ext cx="2959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1616-yilning 23-apr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dramaturg,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е’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dodli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aktyor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olamdan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o‘tdi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2563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O‘shandan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qabrini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ziyorat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qilishadi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taqdiri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g‘alati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kechgan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47" y="561102"/>
            <a:ext cx="2753153" cy="231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29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3826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O‘limdan</a:t>
            </a:r>
            <a:r>
              <a:rPr lang="en-US" sz="2800" dirty="0" smtClean="0"/>
              <a:t> </a:t>
            </a:r>
            <a:r>
              <a:rPr lang="en-US" sz="2800" dirty="0" err="1" smtClean="0"/>
              <a:t>so‘ng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7100" y="507762"/>
            <a:ext cx="35687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bo‘lmasin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hayotlik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chog‘ida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bironta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sasi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risoladagiday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qilinmagan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aksariyati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1623-yilga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lib,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adib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o‘limidan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tti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o‘tgach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ko‘rdi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aktyorlik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9" r="-1720"/>
          <a:stretch/>
        </p:blipFill>
        <p:spPr>
          <a:xfrm>
            <a:off x="139700" y="708025"/>
            <a:ext cx="2222500" cy="220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166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Hamlet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561102"/>
            <a:ext cx="3187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Aktyor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qirollarning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rollarini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o‘ynaganligi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qayd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Haml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t”da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Arvoh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yoqadimi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?”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ktaklida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rollarini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ijro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etgani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589877"/>
            <a:ext cx="2371987" cy="2527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9188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/>
              <a:t>S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o‘nggi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1004" y="574397"/>
            <a:ext cx="35412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Jonsonning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tguncha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yan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salarida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rollarini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o‘ynagan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Ehtimol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aktyorlik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tajribasi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adibga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dramatik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asarlarida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sahna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imkoniyatlarini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obrazlarning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yorqin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jihatlarni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tasvirlashda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qo‘l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3033" r="11253" b="10078"/>
          <a:stretch/>
        </p:blipFill>
        <p:spPr>
          <a:xfrm>
            <a:off x="122654" y="551537"/>
            <a:ext cx="2038350" cy="2341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4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Asarlari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0501" y="904121"/>
            <a:ext cx="2971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umri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mobaynida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o‘ttiz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olti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dramatik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154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doston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yozgan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data.whicdn.com/images/294940202/origina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27432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81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Asarlari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500" y="525145"/>
            <a:ext cx="387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birortasi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muallif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hayotligida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etilmagan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Qirol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”, “Rom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Jul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tta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1594–1595),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Haml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t” (1601),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llo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 (1604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Makb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t” (1606)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trag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diyalar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chasidagi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”, “V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tsiya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savdogari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diyalar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dovruqli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atrlar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sahnasidan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tushmay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lmoqda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631825"/>
            <a:ext cx="1069109" cy="1470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28" y="610592"/>
            <a:ext cx="995572" cy="1470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5" y="1785342"/>
            <a:ext cx="994624" cy="1349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91" y="1687591"/>
            <a:ext cx="993188" cy="14362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08617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03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Syuzen</a:t>
            </a:r>
            <a:r>
              <a:rPr lang="en-US" sz="2800" dirty="0" smtClean="0"/>
              <a:t>, Hamlet, Anna </a:t>
            </a:r>
            <a:r>
              <a:rPr lang="en-US" sz="2800" dirty="0" err="1" smtClean="0"/>
              <a:t>Judit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2420" y="555625"/>
            <a:ext cx="2971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dramaturgiya-sining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namunalari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mahorat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cho‘qqilari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82563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tuyg‘ularining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chigal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qirralarini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ta’sirchan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ettirishi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656073"/>
            <a:ext cx="2806700" cy="238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567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79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Hamlet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" y="464185"/>
            <a:ext cx="37211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aqli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tuyg‘ularining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nozik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chigal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jihatlari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san’atkorlik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“Hamlet”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fojiasi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ilk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30-yillarida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Cho‘lpon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o‘zbekchaga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o‘girilgan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shoiri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Jamol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Kamol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tragediyani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asliyatdan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tilimizga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2563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tanishamiz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80" y="590173"/>
            <a:ext cx="1905000" cy="253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3154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555626"/>
            <a:ext cx="3048000" cy="262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dirty="0" err="1" smtClean="0"/>
              <a:t>Mustaqil</a:t>
            </a:r>
            <a:r>
              <a:rPr lang="en-US" sz="2400" dirty="0" smtClean="0"/>
              <a:t> </a:t>
            </a:r>
            <a:r>
              <a:rPr lang="en-US" sz="2400" dirty="0" err="1" smtClean="0"/>
              <a:t>bajarish</a:t>
            </a:r>
            <a:r>
              <a:rPr lang="en-US" sz="2400" dirty="0" smtClean="0"/>
              <a:t> </a:t>
            </a:r>
            <a:r>
              <a:rPr lang="en-US" sz="2400" dirty="0" err="1" smtClean="0"/>
              <a:t>uchun</a:t>
            </a:r>
            <a:r>
              <a:rPr lang="en-US" sz="2400" dirty="0" smtClean="0"/>
              <a:t> </a:t>
            </a:r>
            <a:r>
              <a:rPr lang="en-US" sz="2400" dirty="0" err="1" smtClean="0"/>
              <a:t>topshiriqlar</a:t>
            </a:r>
            <a:r>
              <a:rPr lang="az-Latn-A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560499"/>
            <a:ext cx="2743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tarbiyasi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ijoddagi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yutuqlarig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Tragediya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fojia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janriga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asarlar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</a:p>
          <a:p>
            <a:pPr marL="342900" indent="-342900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888651"/>
            <a:ext cx="2358403" cy="22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48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3972560" y="1880685"/>
            <a:ext cx="1661081" cy="123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1535"/>
            <a:ext cx="5765799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800" y="200070"/>
            <a:ext cx="3553385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4000" spc="10" dirty="0" err="1">
                <a:latin typeface="Arial" pitchFamily="34" charset="0"/>
                <a:cs typeface="Arial" pitchFamily="34" charset="0"/>
              </a:rPr>
              <a:t>Adabiyot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820" y="1168055"/>
            <a:ext cx="5016500" cy="146065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spcAft>
                <a:spcPts val="1200"/>
              </a:spcAft>
            </a:pPr>
            <a:r>
              <a:rPr sz="2800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800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/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Uilyam</a:t>
            </a: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Shekspirning</a:t>
            </a:r>
            <a:endParaRPr lang="en-US" sz="2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/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“Hamlet” 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fojiasi</a:t>
            </a: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object 6"/>
          <p:cNvSpPr/>
          <p:nvPr/>
        </p:nvSpPr>
        <p:spPr>
          <a:xfrm>
            <a:off x="324834" y="1203325"/>
            <a:ext cx="325406" cy="89295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14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30"/>
          <p:cNvSpPr txBox="1"/>
          <p:nvPr/>
        </p:nvSpPr>
        <p:spPr>
          <a:xfrm>
            <a:off x="4492049" y="327025"/>
            <a:ext cx="759529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000" b="1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9-sinf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6"/>
          <p:cNvSpPr/>
          <p:nvPr/>
        </p:nvSpPr>
        <p:spPr>
          <a:xfrm>
            <a:off x="324834" y="2173260"/>
            <a:ext cx="325406" cy="89295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332676" y="290278"/>
            <a:ext cx="442595" cy="424180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516794" y="525306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583081" y="663983"/>
            <a:ext cx="42545" cy="1333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444632" y="670464"/>
            <a:ext cx="123189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539417" y="381938"/>
            <a:ext cx="29845" cy="1333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403833" y="492580"/>
            <a:ext cx="120650" cy="83820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7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38100"/>
            <a:ext cx="5619750" cy="44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O‘smirlik</a:t>
            </a:r>
            <a:r>
              <a:rPr lang="en-US" sz="2800" dirty="0" smtClean="0"/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7100" y="555625"/>
            <a:ext cx="34163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Onasi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kambag‘allash-gan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dvoryan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Rob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Ard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 algn="just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O‘smir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Uilyam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Stratforddagi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shaharliklarning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o‘g‘illari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pul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tahsil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ko‘radigan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adabiyot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o‘rgatiladigan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maktabda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0" y="589072"/>
            <a:ext cx="1949410" cy="251842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16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en-US" sz="2400" dirty="0" err="1" smtClean="0"/>
              <a:t>Tragediya</a:t>
            </a:r>
            <a:r>
              <a:rPr lang="en-US" dirty="0" smtClean="0"/>
              <a:t> </a:t>
            </a:r>
            <a:r>
              <a:rPr lang="en-US" sz="2400" dirty="0" err="1" smtClean="0"/>
              <a:t>janri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4114800" cy="2585323"/>
          </a:xfrm>
        </p:spPr>
        <p:txBody>
          <a:bodyPr/>
          <a:lstStyle/>
          <a:p>
            <a:pPr indent="182563" algn="just"/>
            <a:r>
              <a:rPr lang="en-US" b="1" dirty="0" err="1"/>
              <a:t>Tragediya</a:t>
            </a:r>
            <a:r>
              <a:rPr lang="en-US" dirty="0"/>
              <a:t> (</a:t>
            </a:r>
            <a:r>
              <a:rPr lang="en-US" i="1" dirty="0" smtClean="0"/>
              <a:t>qadimgi </a:t>
            </a:r>
            <a:r>
              <a:rPr lang="en-US" i="1" dirty="0" err="1" smtClean="0"/>
              <a:t>yunoncha</a:t>
            </a:r>
            <a:r>
              <a:rPr lang="en-US" i="1" dirty="0"/>
              <a:t>:</a:t>
            </a:r>
            <a:r>
              <a:rPr lang="en-US" dirty="0"/>
              <a:t> </a:t>
            </a:r>
            <a:r>
              <a:rPr lang="el-GR" i="1" dirty="0" smtClean="0"/>
              <a:t>τραγῳδία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τράγος,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tragos</a:t>
            </a:r>
            <a:r>
              <a:rPr lang="en-US" dirty="0" smtClean="0"/>
              <a:t> – „</a:t>
            </a:r>
            <a:r>
              <a:rPr lang="en-US" dirty="0" err="1"/>
              <a:t>echki</a:t>
            </a:r>
            <a:r>
              <a:rPr lang="en-US" dirty="0"/>
              <a:t>“ </a:t>
            </a:r>
            <a:r>
              <a:rPr lang="en-US" dirty="0" err="1"/>
              <a:t>va</a:t>
            </a:r>
            <a:r>
              <a:rPr lang="en-US" dirty="0"/>
              <a:t> </a:t>
            </a:r>
            <a:r>
              <a:rPr lang="el-GR" dirty="0"/>
              <a:t>ᾠδή, </a:t>
            </a:r>
            <a:r>
              <a:rPr lang="en-US" dirty="0" err="1" smtClean="0"/>
              <a:t>ōdè</a:t>
            </a:r>
            <a:r>
              <a:rPr lang="en-US" dirty="0" smtClean="0"/>
              <a:t> – „</a:t>
            </a:r>
            <a:r>
              <a:rPr lang="en-US" dirty="0" err="1" smtClean="0"/>
              <a:t>qoʻshiq</a:t>
            </a:r>
            <a:r>
              <a:rPr lang="en-US" dirty="0" smtClean="0"/>
              <a:t>“ </a:t>
            </a:r>
            <a:r>
              <a:rPr lang="en-US" dirty="0" err="1" smtClean="0"/>
              <a:t>soʻzlaridan</a:t>
            </a:r>
            <a:r>
              <a:rPr lang="en-US" dirty="0" smtClean="0"/>
              <a:t> </a:t>
            </a:r>
            <a:r>
              <a:rPr lang="en-US" dirty="0" err="1" smtClean="0"/>
              <a:t>soʻzma-soʻz</a:t>
            </a:r>
            <a:r>
              <a:rPr lang="en-US" dirty="0" smtClean="0"/>
              <a:t> – „</a:t>
            </a:r>
            <a:r>
              <a:rPr lang="en-US" dirty="0" err="1"/>
              <a:t>echki</a:t>
            </a:r>
            <a:r>
              <a:rPr lang="en-US" dirty="0"/>
              <a:t> </a:t>
            </a:r>
            <a:r>
              <a:rPr lang="en-US" dirty="0" err="1"/>
              <a:t>qoʻshigʻi</a:t>
            </a:r>
            <a:r>
              <a:rPr lang="en-US" dirty="0" smtClean="0"/>
              <a:t>“), </a:t>
            </a:r>
            <a:r>
              <a:rPr lang="en-US" dirty="0" err="1" smtClean="0"/>
              <a:t>fojia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adabiyotning</a:t>
            </a:r>
            <a:r>
              <a:rPr lang="en-US" dirty="0" smtClean="0"/>
              <a:t> </a:t>
            </a:r>
            <a:r>
              <a:rPr lang="en-US" dirty="0" err="1" smtClean="0"/>
              <a:t>dramatik</a:t>
            </a:r>
            <a:r>
              <a:rPr lang="en-US" dirty="0" smtClean="0"/>
              <a:t> </a:t>
            </a:r>
            <a:r>
              <a:rPr lang="en-US" dirty="0" err="1" smtClean="0"/>
              <a:t>tur</a:t>
            </a:r>
            <a:r>
              <a:rPr lang="en-US" dirty="0" smtClean="0"/>
              <a:t> </a:t>
            </a:r>
            <a:r>
              <a:rPr lang="en-US" dirty="0" err="1" smtClean="0"/>
              <a:t>janrlaridan</a:t>
            </a:r>
            <a:r>
              <a:rPr lang="en-US" dirty="0" smtClean="0"/>
              <a:t> </a:t>
            </a:r>
            <a:r>
              <a:rPr lang="en-US" dirty="0" err="1" smtClean="0"/>
              <a:t>biri</a:t>
            </a:r>
            <a:r>
              <a:rPr lang="en-US" dirty="0" smtClean="0"/>
              <a:t>. </a:t>
            </a:r>
            <a:r>
              <a:rPr lang="en-US" dirty="0" err="1" smtClean="0"/>
              <a:t>Qadim</a:t>
            </a:r>
            <a:r>
              <a:rPr lang="en-US" dirty="0" smtClean="0"/>
              <a:t> </a:t>
            </a:r>
            <a:r>
              <a:rPr lang="en-US" dirty="0" err="1"/>
              <a:t>yunonlarda</a:t>
            </a:r>
            <a:r>
              <a:rPr lang="en-US" dirty="0"/>
              <a:t> </a:t>
            </a:r>
            <a:r>
              <a:rPr lang="en-US" dirty="0" err="1"/>
              <a:t>hosil</a:t>
            </a:r>
            <a:r>
              <a:rPr lang="en-US" dirty="0"/>
              <a:t> </a:t>
            </a:r>
            <a:r>
              <a:rPr lang="en-US" dirty="0" err="1" smtClean="0"/>
              <a:t>xudosi</a:t>
            </a:r>
            <a:r>
              <a:rPr lang="en-US" dirty="0"/>
              <a:t> </a:t>
            </a:r>
            <a:r>
              <a:rPr lang="en-US" dirty="0" smtClean="0"/>
              <a:t>Dionis</a:t>
            </a:r>
            <a:r>
              <a:rPr lang="en-US" b="1" dirty="0" smtClean="0"/>
              <a:t> </a:t>
            </a:r>
            <a:r>
              <a:rPr lang="en-US" dirty="0" err="1" smtClean="0"/>
              <a:t>sharafiga</a:t>
            </a:r>
            <a:r>
              <a:rPr lang="en-US" dirty="0" smtClean="0"/>
              <a:t> </a:t>
            </a:r>
            <a:r>
              <a:rPr lang="en-US" dirty="0" err="1" smtClean="0"/>
              <a:t>xalq</a:t>
            </a:r>
            <a:r>
              <a:rPr lang="en-US" dirty="0" smtClean="0"/>
              <a:t> </a:t>
            </a:r>
            <a:r>
              <a:rPr lang="en-US" dirty="0" err="1" smtClean="0"/>
              <a:t>bayramlari</a:t>
            </a:r>
            <a:r>
              <a:rPr lang="en-US" dirty="0" smtClean="0"/>
              <a:t> </a:t>
            </a:r>
            <a:r>
              <a:rPr lang="en-US" dirty="0" err="1" smtClean="0"/>
              <a:t>oʻtkazilgan</a:t>
            </a:r>
            <a:r>
              <a:rPr lang="en-US" dirty="0" smtClean="0"/>
              <a:t>. Bu </a:t>
            </a:r>
            <a:r>
              <a:rPr lang="en-US" dirty="0" err="1" smtClean="0"/>
              <a:t>bayramlarda</a:t>
            </a:r>
            <a:r>
              <a:rPr lang="en-US" dirty="0"/>
              <a:t> </a:t>
            </a:r>
            <a:r>
              <a:rPr lang="en-US" dirty="0" err="1" smtClean="0"/>
              <a:t>echkilar</a:t>
            </a:r>
            <a:r>
              <a:rPr lang="en-US" dirty="0" smtClean="0"/>
              <a:t> </a:t>
            </a:r>
            <a:r>
              <a:rPr lang="en-US" dirty="0" err="1"/>
              <a:t>soʻyilib</a:t>
            </a:r>
            <a:r>
              <a:rPr lang="en-US" dirty="0"/>
              <a:t> </a:t>
            </a:r>
            <a:r>
              <a:rPr lang="en-US" dirty="0" err="1"/>
              <a:t>dasturxonga</a:t>
            </a:r>
            <a:r>
              <a:rPr lang="en-US" dirty="0"/>
              <a:t> </a:t>
            </a:r>
            <a:r>
              <a:rPr lang="en-US" dirty="0" err="1"/>
              <a:t>tortilgan</a:t>
            </a:r>
            <a:r>
              <a:rPr lang="en-US" dirty="0"/>
              <a:t>. </a:t>
            </a:r>
            <a:r>
              <a:rPr lang="en-US" dirty="0" err="1"/>
              <a:t>Qiziqchilar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echki</a:t>
            </a:r>
            <a:r>
              <a:rPr lang="en-US" dirty="0"/>
              <a:t> </a:t>
            </a:r>
            <a:r>
              <a:rPr lang="en-US" dirty="0" err="1"/>
              <a:t>terilarini</a:t>
            </a:r>
            <a:r>
              <a:rPr lang="en-US" dirty="0"/>
              <a:t> </a:t>
            </a:r>
            <a:r>
              <a:rPr lang="en-US" dirty="0" err="1"/>
              <a:t>yopinib</a:t>
            </a:r>
            <a:r>
              <a:rPr lang="en-US" dirty="0"/>
              <a:t>, </a:t>
            </a:r>
            <a:r>
              <a:rPr lang="en-US" dirty="0" err="1"/>
              <a:t>turli</a:t>
            </a:r>
            <a:r>
              <a:rPr lang="en-US" dirty="0"/>
              <a:t> </a:t>
            </a:r>
            <a:r>
              <a:rPr lang="en-US" dirty="0" err="1"/>
              <a:t>sahna</a:t>
            </a:r>
            <a:r>
              <a:rPr lang="en-US" dirty="0"/>
              <a:t> </a:t>
            </a:r>
            <a:r>
              <a:rPr lang="en-US" dirty="0" err="1"/>
              <a:t>tomoshalarini</a:t>
            </a:r>
            <a:r>
              <a:rPr lang="en-US" dirty="0"/>
              <a:t> </a:t>
            </a:r>
            <a:r>
              <a:rPr lang="en-US" dirty="0" err="1"/>
              <a:t>koʻrsatishgan</a:t>
            </a:r>
            <a:r>
              <a:rPr lang="en-US" dirty="0"/>
              <a:t>. </a:t>
            </a:r>
            <a:endParaRPr lang="en-US" dirty="0" smtClean="0"/>
          </a:p>
          <a:p>
            <a:pPr indent="182563" algn="just"/>
            <a:r>
              <a:rPr lang="en-US" dirty="0" err="1" smtClean="0"/>
              <a:t>Bunday</a:t>
            </a:r>
            <a:r>
              <a:rPr lang="en-US" dirty="0" smtClean="0"/>
              <a:t> </a:t>
            </a:r>
            <a:r>
              <a:rPr lang="en-US" dirty="0" err="1"/>
              <a:t>jaydari</a:t>
            </a:r>
            <a:r>
              <a:rPr lang="en-US" dirty="0"/>
              <a:t> </a:t>
            </a:r>
            <a:r>
              <a:rPr lang="en-US" dirty="0" err="1"/>
              <a:t>qiziqchilarni</a:t>
            </a:r>
            <a:r>
              <a:rPr lang="en-US" dirty="0"/>
              <a:t> </a:t>
            </a:r>
            <a:r>
              <a:rPr lang="en-US" b="1" dirty="0"/>
              <a:t>tragoslar</a:t>
            </a:r>
            <a:r>
              <a:rPr lang="en-US" dirty="0"/>
              <a:t> </a:t>
            </a:r>
            <a:r>
              <a:rPr lang="en-US" dirty="0" err="1"/>
              <a:t>deyishgan</a:t>
            </a:r>
            <a:r>
              <a:rPr lang="en-US" dirty="0"/>
              <a:t>. </a:t>
            </a:r>
            <a:r>
              <a:rPr lang="en-US" dirty="0" err="1" smtClean="0"/>
              <a:t>Keyinchalik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/>
              <a:t>soʻz</a:t>
            </a:r>
            <a:r>
              <a:rPr lang="en-US" dirty="0"/>
              <a:t> </a:t>
            </a:r>
            <a:r>
              <a:rPr lang="en-US" dirty="0" err="1"/>
              <a:t>oqibati</a:t>
            </a:r>
            <a:r>
              <a:rPr lang="en-US" dirty="0"/>
              <a:t> </a:t>
            </a:r>
            <a:r>
              <a:rPr lang="en-US" dirty="0" err="1"/>
              <a:t>fojia</a:t>
            </a:r>
            <a:r>
              <a:rPr lang="en-US" dirty="0"/>
              <a:t> </a:t>
            </a:r>
            <a:r>
              <a:rPr lang="en-US" dirty="0" err="1"/>
              <a:t>bilan</a:t>
            </a:r>
            <a:r>
              <a:rPr lang="en-US" dirty="0"/>
              <a:t> </a:t>
            </a:r>
            <a:r>
              <a:rPr lang="en-US" dirty="0" err="1"/>
              <a:t>tugaydigan</a:t>
            </a:r>
            <a:r>
              <a:rPr lang="en-US" dirty="0"/>
              <a:t> </a:t>
            </a:r>
            <a:r>
              <a:rPr lang="en-US" dirty="0" err="1"/>
              <a:t>sahna</a:t>
            </a:r>
            <a:r>
              <a:rPr lang="en-US" dirty="0"/>
              <a:t> </a:t>
            </a:r>
            <a:r>
              <a:rPr lang="en-US" dirty="0" err="1" smtClean="0"/>
              <a:t>asarlariga</a:t>
            </a:r>
            <a:r>
              <a:rPr lang="en-US" dirty="0" smtClean="0"/>
              <a:t> </a:t>
            </a:r>
            <a:r>
              <a:rPr lang="en-US" dirty="0" err="1" smtClean="0"/>
              <a:t>nisbatan</a:t>
            </a:r>
            <a:r>
              <a:rPr lang="en-US" dirty="0" smtClean="0"/>
              <a:t> </a:t>
            </a:r>
            <a:r>
              <a:rPr lang="en-US" dirty="0" err="1"/>
              <a:t>qoʻllanila</a:t>
            </a:r>
            <a:r>
              <a:rPr lang="en-US" dirty="0"/>
              <a:t> </a:t>
            </a:r>
            <a:r>
              <a:rPr lang="en-US" dirty="0" err="1" smtClean="0"/>
              <a:t>boshlagan</a:t>
            </a:r>
            <a:r>
              <a:rPr lang="en-US" dirty="0" smtClean="0"/>
              <a:t>. </a:t>
            </a:r>
          </a:p>
          <a:p>
            <a:pPr indent="182563" algn="just"/>
            <a:r>
              <a:rPr lang="en-US" dirty="0" err="1" smtClean="0"/>
              <a:t>Yevropada</a:t>
            </a:r>
            <a:r>
              <a:rPr lang="en-US" dirty="0" smtClean="0"/>
              <a:t> </a:t>
            </a:r>
            <a:r>
              <a:rPr lang="en-US" dirty="0" err="1"/>
              <a:t>tragediya</a:t>
            </a:r>
            <a:r>
              <a:rPr lang="en-US" dirty="0"/>
              <a:t> </a:t>
            </a:r>
            <a:r>
              <a:rPr lang="en-US" dirty="0" err="1"/>
              <a:t>uygʻonish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undan</a:t>
            </a:r>
            <a:r>
              <a:rPr lang="en-US" dirty="0"/>
              <a:t> </a:t>
            </a:r>
            <a:r>
              <a:rPr lang="en-US" dirty="0" err="1"/>
              <a:t>keyingi</a:t>
            </a:r>
            <a:r>
              <a:rPr lang="en-US" dirty="0"/>
              <a:t> </a:t>
            </a:r>
            <a:r>
              <a:rPr lang="en-US" dirty="0" err="1"/>
              <a:t>davrlarda</a:t>
            </a:r>
            <a:r>
              <a:rPr lang="en-US" dirty="0"/>
              <a:t> ham </a:t>
            </a:r>
            <a:r>
              <a:rPr lang="en-US" dirty="0" err="1"/>
              <a:t>keng</a:t>
            </a:r>
            <a:r>
              <a:rPr lang="en-US" dirty="0"/>
              <a:t> </a:t>
            </a:r>
            <a:r>
              <a:rPr lang="en-US" dirty="0" err="1"/>
              <a:t>rivojlandi</a:t>
            </a:r>
            <a:r>
              <a:rPr lang="en-US" dirty="0" smtClean="0"/>
              <a:t>. </a:t>
            </a:r>
            <a:r>
              <a:rPr lang="en-US" b="1" dirty="0" err="1" smtClean="0"/>
              <a:t>V.Shekspir</a:t>
            </a:r>
            <a:r>
              <a:rPr lang="en-US" dirty="0"/>
              <a:t> </a:t>
            </a:r>
            <a:r>
              <a:rPr lang="en-US" dirty="0" err="1" smtClean="0"/>
              <a:t>yaratgan</a:t>
            </a:r>
            <a:r>
              <a:rPr lang="en-US" dirty="0" smtClean="0"/>
              <a:t> </a:t>
            </a:r>
            <a:r>
              <a:rPr lang="en-US" dirty="0"/>
              <a:t>„</a:t>
            </a:r>
            <a:r>
              <a:rPr lang="en-US" dirty="0" err="1"/>
              <a:t>Otello</a:t>
            </a:r>
            <a:r>
              <a:rPr lang="en-US" dirty="0"/>
              <a:t>“, „</a:t>
            </a:r>
            <a:r>
              <a:rPr lang="en-US" dirty="0" err="1"/>
              <a:t>Gamlet</a:t>
            </a:r>
            <a:r>
              <a:rPr lang="en-US" dirty="0"/>
              <a:t>“, „Romeo </a:t>
            </a:r>
            <a:r>
              <a:rPr lang="en-US" dirty="0" err="1" smtClean="0"/>
              <a:t>va</a:t>
            </a:r>
            <a:r>
              <a:rPr lang="en-US" dirty="0"/>
              <a:t> </a:t>
            </a:r>
            <a:r>
              <a:rPr lang="en-US" dirty="0" err="1" smtClean="0"/>
              <a:t>Julyetta</a:t>
            </a:r>
            <a:r>
              <a:rPr lang="en-US" dirty="0" smtClean="0"/>
              <a:t>” </a:t>
            </a:r>
            <a:r>
              <a:rPr lang="en-US" dirty="0" err="1" smtClean="0"/>
              <a:t>kabi</a:t>
            </a:r>
            <a:r>
              <a:rPr lang="en-US" dirty="0" smtClean="0"/>
              <a:t> </a:t>
            </a:r>
            <a:r>
              <a:rPr lang="en-US" dirty="0" err="1"/>
              <a:t>tragediyalar</a:t>
            </a:r>
            <a:r>
              <a:rPr lang="en-US" dirty="0"/>
              <a:t> </a:t>
            </a:r>
            <a:r>
              <a:rPr lang="en-US" dirty="0" err="1"/>
              <a:t>bugungi</a:t>
            </a:r>
            <a:r>
              <a:rPr lang="en-US" dirty="0"/>
              <a:t> </a:t>
            </a:r>
            <a:r>
              <a:rPr lang="en-US" dirty="0" err="1"/>
              <a:t>kunda</a:t>
            </a:r>
            <a:r>
              <a:rPr lang="en-US" dirty="0"/>
              <a:t> </a:t>
            </a:r>
            <a:r>
              <a:rPr lang="en-US" dirty="0" err="1"/>
              <a:t>jahon</a:t>
            </a:r>
            <a:r>
              <a:rPr lang="en-US" dirty="0"/>
              <a:t> </a:t>
            </a:r>
            <a:r>
              <a:rPr lang="en-US" dirty="0" err="1"/>
              <a:t>teatrlari</a:t>
            </a:r>
            <a:r>
              <a:rPr lang="en-US" dirty="0"/>
              <a:t> </a:t>
            </a:r>
            <a:r>
              <a:rPr lang="en-US" dirty="0" err="1"/>
              <a:t>sahnalarida</a:t>
            </a:r>
            <a:r>
              <a:rPr lang="en-US" dirty="0"/>
              <a:t> </a:t>
            </a:r>
            <a:r>
              <a:rPr lang="en-US" dirty="0" err="1"/>
              <a:t>qayta-qayta</a:t>
            </a:r>
            <a:r>
              <a:rPr lang="en-US" dirty="0"/>
              <a:t> </a:t>
            </a:r>
            <a:r>
              <a:rPr lang="en-US" dirty="0" err="1"/>
              <a:t>oʻynalmoqda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9" l="456" r="100000">
                        <a14:foregroundMark x1="24374" y1="43086" x2="64920" y2="44088"/>
                        <a14:foregroundMark x1="19362" y1="86573" x2="16173" y2="97595"/>
                        <a14:foregroundMark x1="40547" y1="76954" x2="34852" y2="95792"/>
                        <a14:foregroundMark x1="54897" y1="41683" x2="59453" y2="32665"/>
                        <a14:foregroundMark x1="49886" y1="18838" x2="29841" y2="8818"/>
                        <a14:foregroundMark x1="60592" y1="17435" x2="77221" y2="3006"/>
                        <a14:foregroundMark x1="43508" y1="46293" x2="8884" y2="83768"/>
                        <a14:foregroundMark x1="49431" y1="80962" x2="85194" y2="99399"/>
                        <a14:foregroundMark x1="12528" y1="89579" x2="10251" y2="84569"/>
                        <a14:backgroundMark x1="13667" y1="52505" x2="24601" y2="21643"/>
                        <a14:backgroundMark x1="32574" y1="20441" x2="38952" y2="15431"/>
                        <a14:backgroundMark x1="30296" y1="4810" x2="55581" y2="8617"/>
                        <a14:backgroundMark x1="61959" y1="8216" x2="74032" y2="401"/>
                        <a14:backgroundMark x1="69021" y1="11824" x2="87244" y2="4409"/>
                        <a14:backgroundMark x1="82688" y1="29860" x2="93166" y2="45291"/>
                        <a14:backgroundMark x1="94077" y1="45892" x2="97267" y2="57315"/>
                        <a14:backgroundMark x1="97950" y1="81162" x2="94305" y2="92986"/>
                        <a14:backgroundMark x1="26424" y1="96794" x2="28018" y2="87375"/>
                        <a14:backgroundMark x1="4556" y1="77956" x2="3872" y2="89980"/>
                        <a14:backgroundMark x1="92255" y1="94790" x2="90433" y2="99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688373"/>
            <a:ext cx="1447800" cy="228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73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Hamlet </a:t>
            </a:r>
            <a:r>
              <a:rPr lang="en-US" sz="2800" dirty="0" err="1" smtClean="0"/>
              <a:t>va</a:t>
            </a:r>
            <a:r>
              <a:rPr lang="en-US" sz="2800" dirty="0" smtClean="0"/>
              <a:t> </a:t>
            </a:r>
            <a:r>
              <a:rPr lang="en-US" sz="2800" dirty="0" err="1" smtClean="0"/>
              <a:t>Arvoh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2460764"/>
            <a:ext cx="327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qirolning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qirolning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jiyani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554712"/>
            <a:ext cx="20574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06700" y="479425"/>
            <a:ext cx="3270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amlet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otasining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arvohi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772315"/>
            <a:ext cx="2063750" cy="239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335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11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Qirol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ru-RU" sz="2800" dirty="0"/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Horatsio</a:t>
            </a:r>
            <a:endParaRPr lang="uz-Cyrl-UZ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500" y="554712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Klavdiy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Daniya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qiroli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7040" y="570101"/>
            <a:ext cx="3665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Horatsio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tning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do‘sti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2" y="980222"/>
            <a:ext cx="2638446" cy="205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1009433"/>
            <a:ext cx="2552700" cy="1995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7789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529312"/>
            <a:ext cx="1782454" cy="234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6200" y="5488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Marsell</a:t>
            </a:r>
            <a:r>
              <a:rPr lang="en-US" sz="2800" dirty="0" smtClean="0"/>
              <a:t>, </a:t>
            </a:r>
            <a:r>
              <a:rPr lang="en-US" sz="2800" dirty="0" err="1" smtClean="0"/>
              <a:t>Poloniy</a:t>
            </a:r>
            <a:r>
              <a:rPr lang="en-US" sz="2800" dirty="0" smtClean="0"/>
              <a:t>, </a:t>
            </a:r>
            <a:r>
              <a:rPr lang="en-US" sz="2800" dirty="0" err="1" smtClean="0"/>
              <a:t>Laert</a:t>
            </a:r>
            <a:endParaRPr lang="uz-Cyrl-UZ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800" y="529312"/>
            <a:ext cx="2755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Askar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5033" y="520750"/>
            <a:ext cx="3084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Poloniy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Saroy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noziri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20" y="874946"/>
            <a:ext cx="1690660" cy="2198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60425"/>
            <a:ext cx="1600200" cy="222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81806" y="2807871"/>
            <a:ext cx="2457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Laert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Poloniyning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5195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0297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Aktyorlar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Go‘rkov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499" y="554712"/>
            <a:ext cx="3821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Roz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nkrans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Gild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nst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3185" y="557887"/>
            <a:ext cx="176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Go‘rkov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1675"/>
          <a:stretch/>
        </p:blipFill>
        <p:spPr>
          <a:xfrm>
            <a:off x="195607" y="865560"/>
            <a:ext cx="1816840" cy="225799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85" y="744260"/>
            <a:ext cx="1967337" cy="250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84" y="824726"/>
            <a:ext cx="1679715" cy="229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603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488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rtruda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Ofeliya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850" y="522553"/>
            <a:ext cx="5099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rtruda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Daniya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qirolichasi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Haml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tning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onasi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54347"/>
            <a:ext cx="1524000" cy="2274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327920" y="2812128"/>
            <a:ext cx="28829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Ofeliya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Poloniyning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865773"/>
            <a:ext cx="1676380" cy="1964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552" r="8588"/>
          <a:stretch/>
        </p:blipFill>
        <p:spPr>
          <a:xfrm>
            <a:off x="1739900" y="1197703"/>
            <a:ext cx="2133600" cy="13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6751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7436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Sirli</a:t>
            </a:r>
            <a:r>
              <a:rPr lang="en-US" sz="2800" dirty="0" smtClean="0"/>
              <a:t> </a:t>
            </a:r>
            <a:r>
              <a:rPr lang="en-US" sz="2800" dirty="0" err="1" smtClean="0"/>
              <a:t>tun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583453"/>
            <a:ext cx="2578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Hamlet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Horatsio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Mars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ikkidan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oshdi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Horatsio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shahzodam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12" y="542304"/>
            <a:ext cx="3189288" cy="262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702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55" y="1809929"/>
            <a:ext cx="1198743" cy="1334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00" y="535529"/>
            <a:ext cx="1593303" cy="124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6200" y="4428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Farishta</a:t>
            </a:r>
            <a:r>
              <a:rPr lang="en-US" sz="2800" dirty="0" smtClean="0"/>
              <a:t> </a:t>
            </a:r>
            <a:r>
              <a:rPr lang="en-US" sz="2800" dirty="0" err="1" smtClean="0"/>
              <a:t>yo</a:t>
            </a:r>
            <a:r>
              <a:rPr lang="en-US" sz="2800" dirty="0" smtClean="0"/>
              <a:t> </a:t>
            </a:r>
            <a:r>
              <a:rPr lang="en-US" sz="2800" dirty="0" err="1"/>
              <a:t>S</a:t>
            </a:r>
            <a:r>
              <a:rPr lang="en-US" sz="2800" dirty="0" err="1" smtClean="0"/>
              <a:t>hayton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555625"/>
            <a:ext cx="2806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Hamlet: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osmon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farishtalari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Kimsan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Yazdonmisan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zilli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shayton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 Jannat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nafasimi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do‘zax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hovuri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Niyatingda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savobmi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kufrmi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pinhon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0" y="650118"/>
            <a:ext cx="2063750" cy="239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08" r="90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303">
            <a:off x="2664169" y="669692"/>
            <a:ext cx="810725" cy="11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6313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Yarog‘li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jasad</a:t>
            </a:r>
            <a:r>
              <a:rPr lang="az-Latn-AZ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z-Cyrl-UZ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8281" y="643652"/>
            <a:ext cx="27240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Biz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jasading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sag‘ana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Tosh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jag‘larin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yirib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mashaqqat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ozod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qo‘ymish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izoh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Jonsiz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jasad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yarog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taqib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musallah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84862"/>
            <a:ext cx="2889381" cy="271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126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83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Arvoh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imlar</a:t>
            </a:r>
            <a:r>
              <a:rPr lang="az-Latn-AZ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z-Cyrl-UZ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0500" y="551537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qo‘ynini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asoratga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to‘ldirib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bundoq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nurida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yoyib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haryon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qo‘rqinch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vahima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tomirlarga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larza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solurs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n?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So‘ngsiz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muammolar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olurs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n? N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Gapir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farmoning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Arvoh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Hamletni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imlaydi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1537"/>
            <a:ext cx="2766666" cy="248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5" b="99407" l="0" r="100000">
                        <a14:foregroundMark x1="32090" y1="38279" x2="39552" y2="27003"/>
                        <a14:foregroundMark x1="37313" y1="24036" x2="50000" y2="9792"/>
                        <a14:foregroundMark x1="16418" y1="55786" x2="24627" y2="70326"/>
                        <a14:foregroundMark x1="75373" y1="56677" x2="52239" y2="72700"/>
                        <a14:foregroundMark x1="88060" y1="56677" x2="64179" y2="71513"/>
                        <a14:foregroundMark x1="63433" y1="73887" x2="62687" y2="83086"/>
                        <a14:foregroundMark x1="49254" y1="89318" x2="39552" y2="91988"/>
                        <a14:foregroundMark x1="12687" y1="62611" x2="2239" y2="55786"/>
                        <a14:foregroundMark x1="70896" y1="86944" x2="57463" y2="95252"/>
                        <a14:foregroundMark x1="44776" y1="92582" x2="52985" y2="95252"/>
                        <a14:backgroundMark x1="12687" y1="95252" x2="746" y2="69139"/>
                        <a14:backgroundMark x1="73881" y1="85757" x2="95522" y2="65579"/>
                        <a14:backgroundMark x1="5970" y1="46588" x2="15672" y2="18398"/>
                        <a14:backgroundMark x1="50000" y1="31157" x2="60448" y2="21662"/>
                        <a14:backgroundMark x1="51493" y1="21958" x2="51493" y2="21958"/>
                        <a14:backgroundMark x1="72388" y1="88131" x2="54478" y2="97033"/>
                        <a14:backgroundMark x1="69403" y1="85757" x2="47761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492" flipH="1">
            <a:off x="2036806" y="1819987"/>
            <a:ext cx="477154" cy="10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Cherkov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581700"/>
            <a:ext cx="2578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Bo‘lajak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cho‘qintirilgani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rkov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daftaridagi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qayddan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yarli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uchramaydi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581700"/>
            <a:ext cx="3050540" cy="247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7367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Himoya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533301"/>
            <a:ext cx="28829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Horatsio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imlayapti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nazarimda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Nimanidir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yolg‘iz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aytmoq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istaydi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yolg‘iz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nazokat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da’vat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etayotir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yiroqqa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Ammo bora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ko‘rmang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" b="99627" l="0" r="99221">
                        <a14:foregroundMark x1="15065" y1="41791" x2="21039" y2="60821"/>
                        <a14:foregroundMark x1="18961" y1="61754" x2="30909" y2="75746"/>
                        <a14:foregroundMark x1="29870" y1="73881" x2="9091" y2="84515"/>
                        <a14:foregroundMark x1="45974" y1="66231" x2="77662" y2="91978"/>
                        <a14:foregroundMark x1="42857" y1="19776" x2="41299" y2="33769"/>
                        <a14:foregroundMark x1="93766" y1="50560" x2="77403" y2="68284"/>
                        <a14:foregroundMark x1="77403" y1="72015" x2="92468" y2="55224"/>
                        <a14:backgroundMark x1="39221" y1="31157" x2="2857" y2="5224"/>
                        <a14:backgroundMark x1="51169" y1="5784" x2="97922" y2="5037"/>
                        <a14:backgroundMark x1="94545" y1="55970" x2="80260" y2="74254"/>
                        <a14:backgroundMark x1="6234" y1="39179" x2="7273" y2="72761"/>
                        <a14:backgroundMark x1="3636" y1="84515" x2="5974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632038"/>
            <a:ext cx="1447800" cy="238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7" l="6412" r="89775">
                        <a14:foregroundMark x1="41075" y1="10200" x2="45754" y2="3769"/>
                        <a14:foregroundMark x1="46101" y1="2882" x2="56672" y2="7982"/>
                        <a14:foregroundMark x1="23570" y1="96452" x2="26170" y2="97783"/>
                        <a14:backgroundMark x1="37608" y1="3548" x2="53206" y2="8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500" y="784225"/>
            <a:ext cx="1981200" cy="214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9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Jasorat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19400" y="555625"/>
            <a:ext cx="2959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Xo‘sh, nimadan qo‘rqay? Hayotimni bir chaqaga ko‘raman qimmat. Axir, n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chuk yetkazolsin ruhimga zahmat. Ruhim uning o‘zi kabi boqiy emasmi? Tag‘in imlayapti m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ni. Qo‘ying, boraman.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Arvoh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va Hamlet k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tadilar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557887"/>
            <a:ext cx="2514600" cy="259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434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4866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Hikoya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30500" y="529312"/>
            <a:ext cx="327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Zindonimning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sirlarini ayta olmayman,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Ammo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kichik bir hikoya so‘zlasammi, bas, Joning halqumingga k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lib, qotar qonlaring,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Yulduzlar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o‘z m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hvaridan otilgan kabi, Ko‘zlaring naq xonasidan chiqar shu nafas.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1227"/>
            <a:ext cx="2522472" cy="244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5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Jahannam </a:t>
            </a:r>
            <a:r>
              <a:rPr lang="en-US" sz="2800" dirty="0" err="1" smtClean="0"/>
              <a:t>olovi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495301"/>
            <a:ext cx="402336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H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y, qayoqqa boshlayapsan? Boshqa bormayman.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ndan ko‘zing uzma.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: Ko‘zim s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nda.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K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ldi payt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Ki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, had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may m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 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o‘zimni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otishim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k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rak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Jahannamning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oloviga.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B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ес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hora arvoh!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Qo‘y, achinma m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nga, l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kin aytganlarimni Jon qulog‘ing bilan tingla...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64.media.tumblr.com/tumblr_m5rokb0PIo1rp72jb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60" y="572246"/>
            <a:ext cx="2590800" cy="25545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3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7436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Ota </a:t>
            </a:r>
            <a:r>
              <a:rPr lang="en-US" sz="2800" dirty="0" err="1" smtClean="0"/>
              <a:t>arvohi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479425"/>
            <a:ext cx="2219959" cy="259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1844" y="565408"/>
            <a:ext cx="38735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Hammasini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eshit avval...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Nima d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ding?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n otangning arvohidirman, K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chalari hayron-sarson k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zib yurmoqqa, </a:t>
            </a:r>
            <a:r>
              <a:rPr lang="az-Latn-AZ" sz="1700" dirty="0" smtClean="0">
                <a:latin typeface="Arial" pitchFamily="34" charset="0"/>
                <a:cs typeface="Arial" pitchFamily="34" charset="0"/>
              </a:rPr>
              <a:t>Kunduzlari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jahannamda yonmoqqa mahkum. Gunohlarim yonib ado bo‘lmaguncha to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Davom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etar bu mazallat, bu qora savdo</a:t>
            </a:r>
            <a:r>
              <a:rPr lang="az-Latn-AZ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630952"/>
            <a:ext cx="2813050" cy="243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Mustaqil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bajarish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uchun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topshiriqlar</a:t>
            </a:r>
            <a:r>
              <a:rPr kumimoji="0" lang="az-Latn-AZ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uz-Cyrl-UZ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30952"/>
            <a:ext cx="28829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>
              <a:spcAft>
                <a:spcPts val="1200"/>
              </a:spcAft>
            </a:pP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tanishing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975">
              <a:spcAft>
                <a:spcPts val="1200"/>
              </a:spcAft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Timsollarga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tavsif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975"/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Asardagi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Arvoh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tengdoshlaringiz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bahs-munozara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28" y="1393825"/>
            <a:ext cx="137617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4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4330700" y="2144301"/>
            <a:ext cx="1344860" cy="10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1535"/>
            <a:ext cx="5702300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156" y="1138367"/>
            <a:ext cx="4179286" cy="17684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0" lvl="0" indent="0" algn="l" defTabSz="914400" rtl="0" eaLnBrk="1" fontAlgn="auto" latinLnBrk="0" hangingPunct="1"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Mavzu</a:t>
            </a:r>
            <a:r>
              <a:rPr kumimoji="0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415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Uilyam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Shekspirning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415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“Hamlet” </a:t>
            </a:r>
            <a:r>
              <a:rPr lang="en-US" sz="2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Foji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(2-qism) </a:t>
            </a:r>
          </a:p>
          <a:p>
            <a:pPr marL="18415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</a:t>
            </a:r>
          </a:p>
        </p:txBody>
      </p:sp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558800" y="200070"/>
            <a:ext cx="3553385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4000" spc="10" dirty="0" err="1">
                <a:latin typeface="Arial" pitchFamily="34" charset="0"/>
                <a:cs typeface="Arial" pitchFamily="34" charset="0"/>
              </a:rPr>
              <a:t>Adabiyot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324834" y="1203325"/>
            <a:ext cx="325406" cy="89295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16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30"/>
          <p:cNvSpPr txBox="1"/>
          <p:nvPr/>
        </p:nvSpPr>
        <p:spPr>
          <a:xfrm>
            <a:off x="4492049" y="327025"/>
            <a:ext cx="759529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000" b="1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9-sinf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6"/>
          <p:cNvSpPr/>
          <p:nvPr/>
        </p:nvSpPr>
        <p:spPr>
          <a:xfrm>
            <a:off x="324834" y="2173260"/>
            <a:ext cx="325406" cy="892955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332676" y="290278"/>
            <a:ext cx="442595" cy="424180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516794" y="525306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583081" y="663983"/>
            <a:ext cx="42545" cy="1333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444632" y="670464"/>
            <a:ext cx="123189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539417" y="381938"/>
            <a:ext cx="29845" cy="1333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403833" y="492580"/>
            <a:ext cx="120650" cy="83820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0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7436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Qotillik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948" y="810093"/>
            <a:ext cx="44327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000" b="1" dirty="0">
                <a:latin typeface="Arial" pitchFamily="34" charset="0"/>
                <a:cs typeface="Arial" pitchFamily="34" charset="0"/>
              </a:rPr>
              <a:t>Hamlet: </a:t>
            </a:r>
            <a:r>
              <a:rPr lang="az-Latn-AZ" sz="2000" dirty="0">
                <a:latin typeface="Arial" pitchFamily="34" charset="0"/>
                <a:cs typeface="Arial" pitchFamily="34" charset="0"/>
              </a:rPr>
              <a:t>Yo Rabbiy!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2000" dirty="0">
                <a:latin typeface="Arial" pitchFamily="34" charset="0"/>
                <a:cs typeface="Arial" pitchFamily="34" charset="0"/>
              </a:rPr>
              <a:t>Shum qotillikning qasosini ol.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2000" dirty="0">
                <a:latin typeface="Arial" pitchFamily="34" charset="0"/>
                <a:cs typeface="Arial" pitchFamily="34" charset="0"/>
              </a:rPr>
              <a:t>Qotillikning?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2000" dirty="0">
                <a:latin typeface="Arial" pitchFamily="34" charset="0"/>
                <a:cs typeface="Arial" pitchFamily="34" charset="0"/>
              </a:rPr>
              <a:t>Ha, qotillik o‘zi – qabohat, Ammo mash’um qabohatning qabohati bu!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85" b="93051" l="8854" r="90729">
                        <a14:backgroundMark x1="76354" y1="47982" x2="80990" y2="70516"/>
                        <a14:backgroundMark x1="77865" y1="74706" x2="63073" y2="86970"/>
                        <a14:backgroundMark x1="22552" y1="47573" x2="22969" y2="72049"/>
                        <a14:backgroundMark x1="23750" y1="74348" x2="41667" y2="90036"/>
                        <a14:backgroundMark x1="40104" y1="85437" x2="52969" y2="87736"/>
                        <a14:backgroundMark x1="62708" y1="85028" x2="69323" y2="78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900" y="891524"/>
            <a:ext cx="1440184" cy="177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85" b="93051" l="8854" r="90729">
                        <a14:backgroundMark x1="76354" y1="47982" x2="80990" y2="70516"/>
                        <a14:backgroundMark x1="77865" y1="74706" x2="63073" y2="86970"/>
                        <a14:backgroundMark x1="22552" y1="47573" x2="22969" y2="72049"/>
                        <a14:backgroundMark x1="23750" y1="74348" x2="41667" y2="90036"/>
                        <a14:backgroundMark x1="40104" y1="85437" x2="52969" y2="87736"/>
                        <a14:backgroundMark x1="62708" y1="85028" x2="69323" y2="78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881" y="1854420"/>
            <a:ext cx="1007674" cy="124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4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11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Qasos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1900" y="672372"/>
            <a:ext cx="3321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So‘zla, toki m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shu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zamon chiqazib qanot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,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>
                <a:latin typeface="Arial" pitchFamily="34" charset="0"/>
                <a:cs typeface="Arial" pitchFamily="34" charset="0"/>
              </a:rPr>
              <a:t>Tasavvur va tafakkurning t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zligi bilan qasos sari uchay.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Shaysan, ko‘rib turibman. Kim bo‘larding, agar shunday tug‘yon urmasang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?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6" y="668868"/>
            <a:ext cx="2384425" cy="238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9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4428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Sassiq</a:t>
            </a:r>
            <a:r>
              <a:rPr lang="en-US" sz="2800" dirty="0" smtClean="0"/>
              <a:t> </a:t>
            </a:r>
            <a:r>
              <a:rPr lang="en-US" sz="2800" dirty="0" err="1" smtClean="0"/>
              <a:t>Alaf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9700" y="802029"/>
            <a:ext cx="2204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000" dirty="0" smtClean="0">
                <a:latin typeface="Arial" pitchFamily="34" charset="0"/>
                <a:cs typeface="Arial" pitchFamily="34" charset="0"/>
              </a:rPr>
              <a:t>O‘lik </a:t>
            </a:r>
            <a:r>
              <a:rPr lang="az-Latn-AZ" sz="2000" dirty="0">
                <a:latin typeface="Arial" pitchFamily="34" charset="0"/>
                <a:cs typeface="Arial" pitchFamily="34" charset="0"/>
              </a:rPr>
              <a:t>daryo suvlarida bujmayib o‘sgan,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az-Latn-AZ" sz="2000" dirty="0" smtClean="0">
                <a:latin typeface="Arial" pitchFamily="34" charset="0"/>
                <a:cs typeface="Arial" pitchFamily="34" charset="0"/>
              </a:rPr>
              <a:t>Baqa </a:t>
            </a:r>
            <a:r>
              <a:rPr lang="az-Latn-AZ" sz="2000" dirty="0">
                <a:latin typeface="Arial" pitchFamily="34" charset="0"/>
                <a:cs typeface="Arial" pitchFamily="34" charset="0"/>
              </a:rPr>
              <a:t>to‘ni, sassiq alaf bo‘larding balkim</a:t>
            </a:r>
            <a:r>
              <a:rPr lang="az-Latn-AZ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2" y="631825"/>
            <a:ext cx="3104636" cy="200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728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3746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Xatauey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44700" y="702176"/>
            <a:ext cx="3721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rkov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daftarida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1582-yilning 27-noyabrida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stratfordlik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Enn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Xatauey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ismli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qizga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uylangani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to‘ng‘ich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farzandlari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Syuzen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1583-yilning 26-mayida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egizaklari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Hamlet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Judit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1585-yilning 2-f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vralida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cho‘qintirilgani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bitilgan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607526"/>
            <a:ext cx="1752600" cy="2497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56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7000" y="47208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Toj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kiygan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ilon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40050" y="514191"/>
            <a:ext cx="291465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Eshit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, Haml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t, m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ni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bog‘da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700" dirty="0" smtClean="0">
                <a:latin typeface="Arial" pitchFamily="34" charset="0"/>
                <a:cs typeface="Arial" pitchFamily="34" charset="0"/>
              </a:rPr>
              <a:t>uxlab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yotganda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Ilon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chaqib o‘ldirdi,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b etishdi e’lon.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Elni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amal-taqal qilib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aldashdi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shundoq,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Ammo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, o‘sha – m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ni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chaqib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o‘ldirgan ilon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Tojim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kiyib o‘ltiribdi.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Amakim!..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2" y="622161"/>
            <a:ext cx="2700296" cy="2460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877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2329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Xiyonat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964" y="564063"/>
            <a:ext cx="34265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Arvoh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Ha,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o‘sha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fosiq,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riyokor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banda,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Makr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bilan xushomadga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qobil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sharmanda.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...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Xullas</a:t>
            </a:r>
            <a:r>
              <a:rPr lang="az-Latn-AZ" dirty="0">
                <a:latin typeface="Arial" pitchFamily="34" charset="0"/>
                <a:cs typeface="Arial" pitchFamily="34" charset="0"/>
              </a:rPr>
              <a:t>, turfa nayrang bilan, xushomad bilan Malikani xiyonatga boshladi b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zb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t. Qanday og‘ir bir razolat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ro‘y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rdi, Haml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t! 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75" y="626412"/>
            <a:ext cx="2777824" cy="244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751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11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La’nati</a:t>
            </a:r>
            <a:r>
              <a:rPr lang="en-US" sz="2800" dirty="0" smtClean="0"/>
              <a:t> </a:t>
            </a:r>
            <a:r>
              <a:rPr lang="en-US" sz="2800" dirty="0" err="1" smtClean="0"/>
              <a:t>zahar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91676" y="728231"/>
            <a:ext cx="45695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Oshiqaman</a:t>
            </a:r>
            <a:r>
              <a:rPr lang="az-Latn-AZ" dirty="0">
                <a:latin typeface="Arial" pitchFamily="34" charset="0"/>
                <a:cs typeface="Arial" pitchFamily="34" charset="0"/>
              </a:rPr>
              <a:t>. O‘shanda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bog</a:t>
            </a:r>
            <a:r>
              <a:rPr lang="az-Latn-AZ" dirty="0">
                <a:latin typeface="Arial" pitchFamily="34" charset="0"/>
                <a:cs typeface="Arial" pitchFamily="34" charset="0"/>
              </a:rPr>
              <a:t>‘ ichra tanho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Tushki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ibodatdan k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yin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uxlab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yotarkan,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 tomonga pisib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kirmish amaking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qotil</a:t>
            </a:r>
            <a:r>
              <a:rPr lang="az-Latn-AZ" dirty="0">
                <a:latin typeface="Arial" pitchFamily="34" charset="0"/>
                <a:cs typeface="Arial" pitchFamily="34" charset="0"/>
              </a:rPr>
              <a:t>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Qo‘llarida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la’nati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u zahri halohil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" y="482094"/>
            <a:ext cx="2290545" cy="271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rot="663795">
            <a:off x="262391" y="1179984"/>
            <a:ext cx="426385" cy="52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234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0297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Qonning kushandasi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964" y="590927"/>
            <a:ext cx="3807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Va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o‘shani quymish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ning qulog‘imga u,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Bilasanmi</a:t>
            </a:r>
            <a:r>
              <a:rPr lang="az-Latn-AZ" dirty="0">
                <a:latin typeface="Arial" pitchFamily="34" charset="0"/>
                <a:cs typeface="Arial" pitchFamily="34" charset="0"/>
              </a:rPr>
              <a:t>, u simobd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k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yovuz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bir og‘u,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Qonning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kushandasi,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qonga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chovut soladi,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Yuguradi</a:t>
            </a:r>
            <a:r>
              <a:rPr lang="az-Latn-AZ" dirty="0">
                <a:latin typeface="Arial" pitchFamily="34" charset="0"/>
                <a:cs typeface="Arial" pitchFamily="34" charset="0"/>
              </a:rPr>
              <a:t>, bir nafasda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chirmab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oladi.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590927"/>
            <a:ext cx="3141197" cy="255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9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4428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Baloga</a:t>
            </a:r>
            <a:r>
              <a:rPr lang="en-US" sz="2800" dirty="0" smtClean="0"/>
              <a:t> </a:t>
            </a:r>
            <a:r>
              <a:rPr lang="en-US" sz="2800" dirty="0" err="1" smtClean="0"/>
              <a:t>yo‘liqish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08300" y="529312"/>
            <a:ext cx="28829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Sutga sirka solinganday,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qoningni shu dam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vitadi. Shu baloga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yo‘liqdim m</a:t>
            </a:r>
            <a:r>
              <a:rPr lang="uz-Cyrl-UZ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n ham.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Bir nafasda xuddi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moxov ochgand</a:t>
            </a:r>
            <a:r>
              <a:rPr lang="uz-Cyrl-UZ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k Lazar,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az-Latn-AZ" dirty="0" smtClean="0">
                <a:latin typeface="Arial" pitchFamily="34" charset="0"/>
                <a:cs typeface="Arial" pitchFamily="34" charset="0"/>
              </a:rPr>
              <a:t>Badanimni bosib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uz-Cyrl-UZ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tdi yiring-yaralar. </a:t>
            </a:r>
            <a:endParaRPr lang="uz-Cyrl-UZ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88393"/>
            <a:ext cx="2882900" cy="226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8088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80377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Alvido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964" y="590927"/>
            <a:ext cx="38075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Ukam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qo‘li bilan uyqu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qo‘ynida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shu zum,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Mol-u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mulkim,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malikamdan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etildim mahrum,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Osiy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umrim cho‘rt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sildi tomiridan to,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tazarru ayta oldim,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bir alvido.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2"/>
          <a:stretch/>
        </p:blipFill>
        <p:spPr>
          <a:xfrm>
            <a:off x="4700344" y="708025"/>
            <a:ext cx="901700" cy="208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8" b="95640" l="6610" r="91258">
                        <a14:foregroundMark x1="13006" y1="40116" x2="12154" y2="25291"/>
                        <a14:foregroundMark x1="11087" y1="36919" x2="10021" y2="27035"/>
                        <a14:foregroundMark x1="12154" y1="25581" x2="13859" y2="24709"/>
                        <a14:foregroundMark x1="13859" y1="24709" x2="17271" y2="33430"/>
                        <a14:foregroundMark x1="13006" y1="40698" x2="14712" y2="54651"/>
                        <a14:foregroundMark x1="29424" y1="24128" x2="21962" y2="36337"/>
                        <a14:foregroundMark x1="21748" y1="35465" x2="23667" y2="29942"/>
                        <a14:foregroundMark x1="33689" y1="33140" x2="49680" y2="27907"/>
                        <a14:foregroundMark x1="49680" y1="27907" x2="53731" y2="21221"/>
                        <a14:foregroundMark x1="53731" y1="21221" x2="58849" y2="22384"/>
                        <a14:foregroundMark x1="58849" y1="22674" x2="62473" y2="24709"/>
                        <a14:foregroundMark x1="61834" y1="24128" x2="71429" y2="24128"/>
                        <a14:foregroundMark x1="70576" y1="23547" x2="72708" y2="12500"/>
                        <a14:foregroundMark x1="75267" y1="10756" x2="72921" y2="11337"/>
                        <a14:foregroundMark x1="22601" y1="88953" x2="17910" y2="82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96" y="2027410"/>
            <a:ext cx="1524000" cy="111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13338"/>
            <a:ext cx="2450196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770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83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Unutma</a:t>
            </a:r>
            <a:r>
              <a:rPr lang="en-US" sz="2800" dirty="0" smtClean="0"/>
              <a:t> </a:t>
            </a:r>
            <a:r>
              <a:rPr lang="en-US" sz="2800" dirty="0" err="1" smtClean="0"/>
              <a:t>Meni</a:t>
            </a:r>
            <a:r>
              <a:rPr lang="en-US" sz="2800" dirty="0" smtClean="0"/>
              <a:t>!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500" y="555625"/>
            <a:ext cx="3178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Qodir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qasos qanday qoyim bo‘lmasin, faqat S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 ruhingni musaffo tut, onangga 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gma. Unga odil hakam, uning loyiq javobi – Tangri taolo-yu, yana vijdon azobi. Xayr, endi fursat yetdi! Yaltiroq qurtlar Tongga p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shvoz chiqib, asta so‘nayotirlar. Alvido, alvido, unutma m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ni! 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577850"/>
            <a:ext cx="2835275" cy="256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581025"/>
            <a:ext cx="1530350" cy="140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866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83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Yurak, b</a:t>
            </a:r>
            <a:r>
              <a:rPr lang="uz-Cyrl-UZ" sz="28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r chidam!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01900" y="591880"/>
            <a:ext cx="335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Hamlet: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Ey, osmon! Ey, zamin! Qay bir qiblagoh Yana tinglar m</a:t>
            </a:r>
            <a:r>
              <a:rPr lang="uz-Cyrl-UZ" sz="16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ni? Balki, qora jahannam? Yurak, chiqib k</a:t>
            </a:r>
            <a:r>
              <a:rPr lang="uz-Cyrl-UZ" sz="16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tma, to‘xta!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Yurak, b</a:t>
            </a:r>
            <a:r>
              <a:rPr lang="uz-Cyrl-UZ" sz="16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r chidam! Oyoqlarim bukilmangiz! Tutingiz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raso!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“Unutma”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uz-Cyrl-UZ" sz="16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di. Sira unutarmanmi? B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chora ruh, shu shikasta kallada chindan Bir xotira yashar ekan, unutarmanmi? 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91880"/>
            <a:ext cx="2553178" cy="249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188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0297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Oradagi</a:t>
            </a:r>
            <a:r>
              <a:rPr lang="en-US" sz="2800" dirty="0" smtClean="0"/>
              <a:t> sir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500" y="492105"/>
            <a:ext cx="419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Horatsio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Nima gap, shahzodam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!</a:t>
            </a:r>
            <a:r>
              <a:rPr lang="az-Latn-AZ" dirty="0">
                <a:latin typeface="Arial" pitchFamily="34" charset="0"/>
                <a:cs typeface="Arial" pitchFamily="34" charset="0"/>
              </a:rPr>
              <a:t> 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Hamlet: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O, koni mo‘jiza!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Horatsio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Ayting, shahzodam!..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Hamlet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Mayli, aytsam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ayta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qolay: shundoq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bo‘lishi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Kimning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xayoliga k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lmish?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Ammo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bu gaplar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Oramizda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qoladi-ya?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b="1" dirty="0" smtClean="0">
                <a:latin typeface="Arial" pitchFamily="34" charset="0"/>
                <a:cs typeface="Arial" pitchFamily="34" charset="0"/>
              </a:rPr>
              <a:t>Horatsio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Bajon-u dil qabul qilgaymiz. 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5" y="551537"/>
            <a:ext cx="2197100" cy="227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22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Roz</a:t>
            </a:r>
            <a:r>
              <a:rPr lang="uz-Cyrl-UZ" sz="28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nkrans, Gild</a:t>
            </a:r>
            <a:r>
              <a:rPr lang="uz-Cyrl-UZ" sz="28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nst</a:t>
            </a:r>
            <a:r>
              <a:rPr lang="uz-Cyrl-UZ" sz="28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2800" dirty="0">
                <a:latin typeface="Arial" pitchFamily="34" charset="0"/>
                <a:cs typeface="Arial" pitchFamily="34" charset="0"/>
              </a:rPr>
              <a:t>rn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20900" y="542012"/>
            <a:ext cx="4114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>
                <a:latin typeface="Arial" pitchFamily="34" charset="0"/>
                <a:cs typeface="Arial" pitchFamily="34" charset="0"/>
              </a:rPr>
              <a:t>Qirol: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Salom, aziz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Roz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nkrans, Gild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nst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rn!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Sizni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ko‘rish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ishtiyoqi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bilan barobar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az-Latn-AZ" dirty="0" smtClean="0">
                <a:latin typeface="Arial" pitchFamily="34" charset="0"/>
                <a:cs typeface="Arial" pitchFamily="34" charset="0"/>
              </a:rPr>
              <a:t>Chaqirmoqqa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majbur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qildi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ma’lum sabablar.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Xabardorsiz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d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yman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balki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yangi gaplardan,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dirty="0" smtClean="0">
                <a:latin typeface="Arial" pitchFamily="34" charset="0"/>
                <a:cs typeface="Arial" pitchFamily="34" charset="0"/>
              </a:rPr>
              <a:t>Haml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tdagi turlanish-u tuslanishlardan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;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675"/>
          <a:stretch/>
        </p:blipFill>
        <p:spPr>
          <a:xfrm>
            <a:off x="215900" y="680449"/>
            <a:ext cx="1816840" cy="2257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59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27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Aktyorlik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680" y="572591"/>
            <a:ext cx="27305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1592-yilda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Londonga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atrda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aktyorlik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U 1593-yilga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birorta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563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1593-yilda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“V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Adonis”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nomlangan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dostonni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ettirdi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.gifer.com/48O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631825"/>
            <a:ext cx="2908300" cy="1983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6440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2329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Iqirol</a:t>
            </a:r>
            <a:r>
              <a:rPr lang="en-US" sz="2800" dirty="0" smtClean="0"/>
              <a:t> </a:t>
            </a:r>
            <a:r>
              <a:rPr lang="en-US" sz="2800" dirty="0" err="1" smtClean="0"/>
              <a:t>iltimosi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500" y="555625"/>
            <a:ext cx="3581400" cy="259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 boshqacha aytolmayman, n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gakim o‘sha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Ham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zohiran,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ham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botinan o‘zgardi ancha. Otasining o‘limidan bo‘lak n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firoq Bilolmadim, uni yana qaqshatdi shundoq. Ikkingizdan o‘tinchim shul, 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ngdoshsiz unga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Tag‘in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maktabdoshsiz,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o‘sib-ungansiz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birga. 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529312"/>
            <a:ext cx="2339975" cy="258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6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834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Shahzoda</a:t>
            </a:r>
            <a:r>
              <a:rPr lang="en-US" sz="2800" dirty="0" smtClean="0"/>
              <a:t> </a:t>
            </a:r>
            <a:r>
              <a:rPr lang="en-US" sz="2800" dirty="0" err="1" smtClean="0"/>
              <a:t>siri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78100" y="555625"/>
            <a:ext cx="32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>
                <a:latin typeface="Arial" pitchFamily="34" charset="0"/>
                <a:cs typeface="Arial" pitchFamily="34" charset="0"/>
              </a:rPr>
              <a:t>Ta’til vaqtingizning rohat-farog‘atini. Shahzodani davrangizga torting, toki ul, Hushyor tortib, xalos bo‘lsin balodan butkul, Fursat topib, surishtirib s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kin bilingkim, N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chuk asror uni bundoq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dirty="0" smtClean="0">
                <a:latin typeface="Arial" pitchFamily="34" charset="0"/>
                <a:cs typeface="Arial" pitchFamily="34" charset="0"/>
              </a:rPr>
              <a:t>qiynar </a:t>
            </a:r>
            <a:r>
              <a:rPr lang="az-Latn-AZ" dirty="0">
                <a:latin typeface="Arial" pitchFamily="34" charset="0"/>
                <a:cs typeface="Arial" pitchFamily="34" charset="0"/>
              </a:rPr>
              <a:t>b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omon. N</a:t>
            </a:r>
            <a:r>
              <a:rPr lang="uz-Cyrl-UZ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dirty="0">
                <a:latin typeface="Arial" pitchFamily="34" charset="0"/>
                <a:cs typeface="Arial" pitchFamily="34" charset="0"/>
              </a:rPr>
              <a:t>chuk doru bo‘lur uning dardiga darmon. 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56073"/>
            <a:ext cx="2286001" cy="2384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62728" r="61765" b="20764"/>
          <a:stretch/>
        </p:blipFill>
        <p:spPr>
          <a:xfrm>
            <a:off x="825500" y="2535654"/>
            <a:ext cx="655200" cy="54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9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44281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Malikaning</a:t>
            </a:r>
            <a:r>
              <a:rPr lang="en-US" sz="2800" dirty="0" smtClean="0"/>
              <a:t> </a:t>
            </a:r>
            <a:r>
              <a:rPr lang="en-US" sz="2800" dirty="0" err="1" smtClean="0"/>
              <a:t>o‘tinchi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658" y="561975"/>
            <a:ext cx="471094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Malika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Ha, janoblar,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sizni 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z-t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z eslar edi u.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 bilmayman,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sizdan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bo‘lak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qay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bir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kimsaga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Yana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shundoq sodiq</a:t>
            </a:r>
            <a:r>
              <a:rPr lang="az-Latn-AZ" dirty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bo‘lsin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samimiy tuyg‘u.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Agar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darig‘ tutmasangiz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marhamatingiz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,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Agar tutmasangiz bizdan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vaqtingiz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darig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494387"/>
            <a:ext cx="2971800" cy="2656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8716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6732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/>
              <a:t>H</a:t>
            </a:r>
            <a:r>
              <a:rPr lang="en-US" sz="2800" dirty="0" smtClean="0"/>
              <a:t>amlet </a:t>
            </a:r>
            <a:r>
              <a:rPr lang="en-US" sz="2800" dirty="0" err="1" smtClean="0"/>
              <a:t>huzuri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7100" y="622505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Bizning orzu-umidlarga madad b</a:t>
            </a:r>
            <a:r>
              <a:rPr lang="uz-Cyrl-UZ" sz="16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rsangiz, Madadkorligingizni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h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ch qo‘ymasdik quruq, Ehsonlarga ko‘mar edik. Roz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nkrans: Malikam, qulluq, Sizga buyruq yarashadi, o‘tinish emas...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Malika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Rahmat sizga, Gild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nst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rn, Roz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nkrans. O‘g‘lim Haml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t huzuriga boring shu nafas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498475"/>
            <a:ext cx="2164121" cy="271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966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98425"/>
            <a:ext cx="5626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Mustaqil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bajarish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uchun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topshiriqlar</a:t>
            </a:r>
            <a:r>
              <a:rPr kumimoji="0" lang="az-Latn-AZ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uz-Cyrl-UZ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75" y="575843"/>
            <a:ext cx="343852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Haml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Xo‘sh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nimadan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qo‘rqay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Hayotimni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chaqaga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ko‘raman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qimmat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Axir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yetkazolsin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ruhimga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zahmat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iqrori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tabiatidagi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jihatni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180975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Qodir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qasos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qoyim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bo‘lmasin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ruhingni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musaffo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tut,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onangga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hakam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loyiq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javobi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Tangri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taolo-yu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vijdon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azobi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so‘zlariga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tayanib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marhum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qirol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sharhlang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631826"/>
            <a:ext cx="2413000" cy="2422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60" y="654051"/>
            <a:ext cx="2141080" cy="23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9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7556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“V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Adonis”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32050" y="561102"/>
            <a:ext cx="334645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Adabiyotning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homiysi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bo‘lmish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rsog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Sautg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mptonga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bag‘ishlangan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kutilmaganda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muvaffaqiyat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qozondi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tma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-k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sakkiz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qilindi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266700"/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1594-yilda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asariga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izma-iz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Lukr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siya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dostonni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avatars.mds.yandex.net/get-zen_doc/3446567/pub_5ed0e33fdb91f62725fc4f34_5ed0e3517906ff4e9c592863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15109"/>
            <a:ext cx="2292350" cy="207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949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27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Xatolar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diyasi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631825"/>
            <a:ext cx="3797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yilning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28-d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kabrida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“Gr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Inn” 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kspirning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Xatolar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diyasi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o‘ynaldi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2563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1595-yilning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martida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kspir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yozgan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sahnalashtirgan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kattagina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mablag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kbimages1-a.akamaihd.net/fcb483c8-8763-4074-9b57-c58dce00d106/1200/1200/False/the-comedy-of-errors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797300" y="594910"/>
            <a:ext cx="1786626" cy="25065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31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" y="52705"/>
            <a:ext cx="5626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Shuhrat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</a:t>
            </a:r>
            <a:r>
              <a:rPr lang="en-US" sz="2800" dirty="0" err="1" smtClean="0"/>
              <a:t>boylik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561102"/>
            <a:ext cx="562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Sautg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mpton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homiyligidagi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faoliyat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kspirga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shuhrat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boylik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ltirdi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1165225"/>
            <a:ext cx="3202834" cy="1851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585">
            <a:off x="31808" y="1009093"/>
            <a:ext cx="3021321" cy="22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8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831a3c1cdbce13dd7dd4ab442522346322c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30910</TotalTime>
  <Words>2423</Words>
  <Application>Microsoft Office PowerPoint</Application>
  <PresentationFormat>Произвольный</PresentationFormat>
  <Paragraphs>270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7" baseType="lpstr">
      <vt:lpstr>Arial</vt:lpstr>
      <vt:lpstr>Calibri</vt:lpstr>
      <vt:lpstr>Office Theme</vt:lpstr>
      <vt:lpstr>Adabiyot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Adabiyot</vt:lpstr>
      <vt:lpstr>Tragediya janri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Adabiyot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ARM</dc:creator>
  <cp:lastModifiedBy>Teacher</cp:lastModifiedBy>
  <cp:revision>1655</cp:revision>
  <dcterms:created xsi:type="dcterms:W3CDTF">2020-04-13T08:06:06Z</dcterms:created>
  <dcterms:modified xsi:type="dcterms:W3CDTF">2021-03-02T10:52:56Z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