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316" r:id="rId5"/>
    <p:sldId id="317" r:id="rId6"/>
    <p:sldId id="318" r:id="rId7"/>
    <p:sldId id="319" r:id="rId8"/>
    <p:sldId id="320" r:id="rId9"/>
    <p:sldId id="323" r:id="rId10"/>
    <p:sldId id="324" r:id="rId11"/>
    <p:sldId id="321" r:id="rId12"/>
    <p:sldId id="322" r:id="rId13"/>
    <p:sldId id="32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  <m:r>
                    <a:rPr lang="uz-Latn-UZ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𝜎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𝑙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⇒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𝜎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den>
                  </m:f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𝐹=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𝜎𝑙⇒𝜎=𝐹/𝑙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𝑝𝑢𝑓𝑎𝑘𝑑𝑎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:  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m:oMathPara>
              </a14:m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𝑊=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𝜎𝑆 </a:t>
              </a:r>
              <a:r>
                <a:rPr lang="en-US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 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 𝑝𝑢𝑓𝑎𝑘𝑑𝑎: </a:t>
              </a:r>
              <a:r>
                <a:rPr lang="en-US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 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𝑊=2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𝜎𝑆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</m:num>
                    <m:den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𝑔𝑟</m:t>
                      </m:r>
                    </m:den>
                  </m:f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ℎ=2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𝜎/(𝜌_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𝑠 𝑔𝑟)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32106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𝐹</m:t>
              </m:r>
              <m:r>
                <a:rPr lang="uz-Latn-UZ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𝜎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𝑙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⇒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𝜎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𝑙</m:t>
                  </m:r>
                </m:den>
              </m:f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32106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86535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uz-Latn-UZ" sz="44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𝑊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𝜎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𝑆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   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𝑝𝑢𝑓𝑎𝑘𝑑𝑎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:  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𝑊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=2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𝜎</m:t>
                </m:r>
                <m:r>
                  <a:rPr lang="uz-Latn-UZ" sz="4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𝑆</m:t>
                </m:r>
              </m:oMath>
            </m:oMathPara>
          </a14:m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86535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32106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h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𝜎</m:t>
                  </m:r>
                </m:num>
                <m:den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𝜌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𝑠</m:t>
                      </m:r>
                    </m:sub>
                  </m:s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𝑔𝑟</m:t>
                  </m:r>
                </m:den>
              </m:f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32106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C235C-CD3B-4EF8-AFB5-24145387A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67BC4-08E6-4401-97B7-A84DF2C08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124C08-403B-44DC-B00A-185AE4BAD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6A15F7-4E4E-4B03-A7E8-B261B308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BA1ABA-BCA3-4F75-95D5-CCCC782EF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2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67F38-5D6A-448C-A70E-66123E93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98B4DD-B44F-400B-BEE4-89C11285F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BB0270-88DE-40B8-8AD0-F8D0C33D2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89859B-AE4A-4238-9BC5-71A331DE5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92DDF0-3BAB-4190-909B-23D07E91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7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10837E-1B26-46AD-A08B-A96371C4A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DDD957-0B95-44BC-B92D-8C5B2DE5D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1FD327-882A-47FD-A3A5-99EE9053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8A5C73-1859-492C-991E-3EFA66E1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F085B7-473B-424B-A6B7-9CD701B4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421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1152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2962B-BF2B-400C-A40E-A88543F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03CC0F-D2EA-44B1-A7F9-0438AD889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8D82FA-6F4E-4C4D-A8E6-6059F2B2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CA45C9-AAF6-4E61-BFE8-347EC4DD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260650-B9FB-42CC-AF6A-72A7EC2E4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2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79F88-4C0A-4408-BDCE-F1410ACE9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7E36C5-2CF8-4244-A196-5D6E1AD2C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CD0B5A-3958-4DE0-8AEE-2F7755401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FC4E11-96F3-44EE-89D0-AB9CBEB3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32E19B-8987-40E6-B3AE-0EC4D8E9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56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D5E27-B9DF-42FB-9BDC-594864E7C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67F4E9-AD44-47F6-A309-019239ACD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97515-C092-4264-8E86-6D7EB415A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C1FBB4-C9BD-4BE0-A31E-EC4720F94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27456B-D84F-42EF-8305-D1E729472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FC79C4-C49D-472C-A113-8B86E65F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172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3F0B3B-34E6-4977-9251-0EC8F8EA8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B3626D-AB25-4B83-8A1B-949435356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C64A36-A8F5-42B2-85AE-73AE77825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2CF52B-7D91-4A61-B095-85511DF6B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382B4D-8060-4D57-90D8-E30BB908F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5F0A11-F65C-4786-8F0C-A1C58A93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2B9421-58E7-49FC-86CA-F6868F44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72BC224-B0F1-4EBD-9BF5-2AD21814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277F1-DA10-492C-A130-3BEACE6C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8DB15FC-CB05-49E6-95BD-3CCA0EAF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CD860F9-B63F-41D3-B562-10745132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84921BA-552C-4DA4-B5AA-973E6850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6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E1E8B79-ECDC-4005-A0D3-42B98BB9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2DF369C-4AC6-4916-91CE-66E28B3F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10B9887-712A-437A-9278-BE4756321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26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9DBB94-C4D6-4417-878A-D33DBC888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789511-F9F2-4E8C-B424-738BD4BC0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28862-3B67-4AAE-BE02-E89F3DE58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BF4BBB-B83A-4061-A246-AF8925F8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98E894-D327-47DF-AA9F-9C3B9311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0D305D-C1C0-4129-98B8-B3CF4C821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4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7BF49-FD7D-42E7-9033-44F20404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0E985DA-9487-4B9C-B79E-68CDC794F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C689FF-967B-4203-B67E-53AEA1F52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6A2857-48E5-4B4B-BC04-15841FAFE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EC90C-1353-4ABE-9A20-F332B715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4D2B09-8991-420C-A270-586CAB21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20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608747-2351-4CB4-95F2-5050AD5E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9F08D5-26AF-4626-AD7E-B4A78F98A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733778-948D-43CA-8CC0-28A61752D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467D4-838C-4C9C-9E0F-2D7E93411F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1C2E0D-5DBE-4335-B1BB-1D238D07CC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8E0DB9-8B6C-4409-91E3-E78145998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47CF6-CD04-4B75-8AFF-DE65F39F5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99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44487" y="1934788"/>
            <a:ext cx="10561982" cy="497571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4800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229744"/>
            <a:ext cx="727405" cy="16718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60925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07118FE1-3221-4FD9-847E-E919F6DEDCAC}"/>
              </a:ext>
            </a:extLst>
          </p:cNvPr>
          <p:cNvSpPr/>
          <p:nvPr/>
        </p:nvSpPr>
        <p:spPr>
          <a:xfrm>
            <a:off x="426964" y="4755453"/>
            <a:ext cx="727405" cy="16718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6" y="649357"/>
                <a:ext cx="6586331" cy="337930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𝑔𝑟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uz-Latn-UZ" sz="3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uz-Latn-UZ" sz="3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uz-Latn-UZ" sz="3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𝜎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𝑠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uz-Latn-UZ" sz="28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0" i="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    </m:t>
                          </m:r>
                          <m:r>
                            <a:rPr lang="uz-Latn-UZ" sz="28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e>
                        <m:sub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</m:sub>
                      </m:sSub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32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z-Latn-UZ" sz="3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6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6" y="649357"/>
                <a:ext cx="6586331" cy="3379303"/>
              </a:xfrm>
              <a:blipFill>
                <a:blip r:embed="rId2"/>
                <a:stretch>
                  <a:fillRect t="-1264" b="-25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221359" y="1088622"/>
            <a:ext cx="1" cy="2487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03778" y="2769704"/>
            <a:ext cx="3997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6591" y="4782585"/>
                <a:ext cx="11529388" cy="16999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15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6=90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𝒐</m:t>
                        </m:r>
                      </m:sub>
                    </m:sSub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𝟗𝟎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𝒎𝒎</m:t>
                    </m:r>
                  </m:oMath>
                </a14:m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91" y="4782585"/>
                <a:ext cx="11529388" cy="1699998"/>
              </a:xfrm>
              <a:prstGeom prst="rect">
                <a:avLst/>
              </a:prstGeom>
              <a:blipFill>
                <a:blip r:embed="rId3"/>
                <a:stretch>
                  <a:fillRect t="-89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3778" y="649356"/>
                <a:ext cx="4965520" cy="27796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r>
                  <a:rPr lang="uz-Latn-UZ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</m:oMath>
                </a14:m>
                <a:r>
                  <a:rPr lang="uz-Latn-UZ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778" y="649356"/>
                <a:ext cx="4965520" cy="2779643"/>
              </a:xfrm>
              <a:prstGeom prst="rect">
                <a:avLst/>
              </a:prstGeom>
              <a:blipFill>
                <a:blip r:embed="rId4"/>
                <a:stretch>
                  <a:fillRect t="-3077" b="-1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34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20-mashq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9-masala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9843" y="2107096"/>
                <a:ext cx="11065566" cy="417443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Sovun puvakchasining sirt yuzasi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ortganda sirt energiyasi qanchaga o‘zgaradi?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=0,04 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just"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43" y="2107096"/>
                <a:ext cx="11065566" cy="4174434"/>
              </a:xfrm>
              <a:blipFill>
                <a:blip r:embed="rId2"/>
                <a:stretch>
                  <a:fillRect l="-1377" t="-1023" r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139196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230340" y="265043"/>
                <a:ext cx="6471327" cy="2650435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𝑊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230340" y="265043"/>
                <a:ext cx="6471327" cy="2650435"/>
              </a:xfrm>
              <a:blipFill>
                <a:blip r:embed="rId2"/>
                <a:stretch>
                  <a:fillRect t="-16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78477" y="702938"/>
            <a:ext cx="1" cy="1938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02364" y="1934818"/>
            <a:ext cx="3997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92764" y="3786668"/>
                <a:ext cx="12178744" cy="269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W</m:t>
                    </m:r>
                    <m:r>
                      <a:rPr lang="uz-Latn-UZ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∙0,04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∙0,0012 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=0,000096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96</a:t>
                </a:r>
                <a14:m>
                  <m:oMath xmlns:m="http://schemas.openxmlformats.org/officeDocument/2006/math">
                    <m:r>
                      <a:rPr lang="uz-Latn-UZ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𝑾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𝟗𝟔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2764" y="3786668"/>
                <a:ext cx="12178744" cy="2695914"/>
              </a:xfrm>
              <a:prstGeom prst="rect">
                <a:avLst/>
              </a:prstGeom>
              <a:blipFill>
                <a:blip r:embed="rId3"/>
                <a:stretch>
                  <a:fillRect l="-250" t="-1810" r="-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2363" y="265043"/>
                <a:ext cx="5764698" cy="33758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=0,04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=0,0012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363" y="265043"/>
                <a:ext cx="5764698" cy="3375851"/>
              </a:xfrm>
              <a:prstGeom prst="rect">
                <a:avLst/>
              </a:prstGeom>
              <a:blipFill>
                <a:blip r:embed="rId4"/>
                <a:stretch>
                  <a:fillRect l="-2643" t="-25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9019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2186608"/>
            <a:ext cx="11065566" cy="40949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102-bet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7-masalalarni yechish.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5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10648291"/>
                  </p:ext>
                </p:extLst>
              </p:nvPr>
            </p:nvGraphicFramePr>
            <p:xfrm>
              <a:off x="357809" y="225287"/>
              <a:ext cx="1127760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10648291"/>
                  </p:ext>
                </p:extLst>
              </p:nvPr>
            </p:nvGraphicFramePr>
            <p:xfrm>
              <a:off x="357809" y="225287"/>
              <a:ext cx="1127760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20-mashq 1-masala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9843" y="1974574"/>
                <a:ext cx="11065566" cy="430695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Suv kapillyarda 14 mm ga ko‘tarilgan bo‘lsa, uning diametri qanday bo‘lgan?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=73∙</m:t>
                    </m:r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−3 </m:t>
                        </m:r>
                      </m:sup>
                    </m:sSup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43" y="1974574"/>
                <a:ext cx="11065566" cy="4306956"/>
              </a:xfrm>
              <a:blipFill>
                <a:blip r:embed="rId2"/>
                <a:stretch>
                  <a:fillRect l="-1377" t="-992" r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84110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𝑔𝑟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𝑔h</m:t>
                        </m:r>
                      </m:den>
                    </m:f>
                  </m:oMath>
                </a14:m>
                <a:r>
                  <a:rPr lang="uz-Latn-UZ" sz="3200" dirty="0"/>
                  <a:t> </a:t>
                </a:r>
                <a:r>
                  <a:rPr lang="en-US" sz="3200" dirty="0"/>
                  <a:t>         </a:t>
                </a:r>
                <a:r>
                  <a:rPr lang="uz-Latn-UZ" sz="3200" dirty="0"/>
                  <a:t> </a:t>
                </a:r>
                <a14:m>
                  <m:oMath xmlns:m="http://schemas.openxmlformats.org/officeDocument/2006/math">
                    <m:r>
                      <a:rPr lang="uz-Latn-UZ" sz="3200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uz-Latn-UZ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𝑔h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841108"/>
              </a:xfrm>
              <a:blipFill>
                <a:blip r:embed="rId2"/>
                <a:stretch>
                  <a:fillRect t="-1111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234608" y="711427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72895" y="2988081"/>
            <a:ext cx="3997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306958"/>
                <a:ext cx="12085979" cy="2175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73∙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−3 </m:t>
                            </m:r>
                          </m:sup>
                        </m:sSup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2∙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𝐝</m:t>
                    </m:r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06958"/>
                <a:ext cx="12085979" cy="2175624"/>
              </a:xfrm>
              <a:prstGeom prst="rect">
                <a:avLst/>
              </a:prstGeom>
              <a:blipFill>
                <a:blip r:embed="rId3"/>
                <a:stretch>
                  <a:fillRect b="-25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6701" y="187553"/>
                <a:ext cx="5075803" cy="2810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−3 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1" y="187553"/>
                <a:ext cx="5075803" cy="2810338"/>
              </a:xfrm>
              <a:prstGeom prst="rect">
                <a:avLst/>
              </a:prstGeom>
              <a:blipFill>
                <a:blip r:embed="rId4"/>
                <a:stretch>
                  <a:fillRect l="-3125" t="-3037" b="-24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57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20-mashq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4-masala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9843" y="1948070"/>
                <a:ext cx="11065566" cy="433346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Teshigining diametri 2 mm bo‘lgan tomizg‘ichdan tomadigan tomchining massasini aniqlang.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200" dirty="0"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=73∙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−3 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43" y="1948070"/>
                <a:ext cx="11065566" cy="4333460"/>
              </a:xfrm>
              <a:blipFill>
                <a:blip r:embed="rId2"/>
                <a:stretch>
                  <a:fillRect l="-1377" r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56234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00252" y="187553"/>
                <a:ext cx="7001415" cy="384110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𝑜𝑔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‘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𝑚𝑔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𝜎𝜋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00252" y="187553"/>
                <a:ext cx="7001415" cy="3841108"/>
              </a:xfrm>
              <a:blipFill>
                <a:blip r:embed="rId2"/>
                <a:stretch>
                  <a:fillRect t="-1111" b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00252" y="976330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26702" y="3074504"/>
            <a:ext cx="3997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306958"/>
                <a:ext cx="12085979" cy="2175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73∙</m:t>
                        </m:r>
                        <m:sSup>
                          <m:sSup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f>
                          <m:f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3,14∙2∙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46∙</m:t>
                    </m:r>
                    <m:sSup>
                      <m:sSup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≈46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𝑚𝑔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𝟒𝟔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𝒎𝒈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06958"/>
                <a:ext cx="12085979" cy="2175624"/>
              </a:xfrm>
              <a:prstGeom prst="rect">
                <a:avLst/>
              </a:prstGeom>
              <a:blipFill>
                <a:blip r:embed="rId3"/>
                <a:stretch>
                  <a:fillRect l="-6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6702" y="187553"/>
                <a:ext cx="4589856" cy="35991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=73∙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−3 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=3,14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2" y="187553"/>
                <a:ext cx="4589856" cy="3599115"/>
              </a:xfrm>
              <a:prstGeom prst="rect">
                <a:avLst/>
              </a:prstGeom>
              <a:blipFill>
                <a:blip r:embed="rId4"/>
                <a:stretch>
                  <a:fillRect l="-3453" t="-2373" b="-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099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20-mashq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6-masala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9843" y="1696278"/>
                <a:ext cx="11065566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Zichligi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0,9 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suyuqlik diametri 1,5 mm bo‘lgan kapillyar naydagi ko‘tarilish balandligi 10 mm bo‘lsa, shu suyuqlikning sirt taranglik koeffits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iy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entini aniqlang.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43" y="1696278"/>
                <a:ext cx="11065566" cy="4585252"/>
              </a:xfrm>
              <a:blipFill>
                <a:blip r:embed="rId2"/>
                <a:stretch>
                  <a:fillRect l="-1377" r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40582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6" y="187553"/>
                <a:ext cx="5950225" cy="3841108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𝑔𝑟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𝑔𝑟h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6" y="187553"/>
                <a:ext cx="5950225" cy="3841108"/>
              </a:xfrm>
              <a:blipFill>
                <a:blip r:embed="rId2"/>
                <a:stretch>
                  <a:fillRect t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40627" y="941477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56591" y="3087757"/>
            <a:ext cx="3997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028661"/>
                <a:ext cx="12085979" cy="24539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0,9∙10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1,5∙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uz-Latn-UZ" sz="36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=0,04725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l-GR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𝝈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𝟎𝟒𝟕𝟐𝟓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28661"/>
                <a:ext cx="12085979" cy="2453921"/>
              </a:xfrm>
              <a:prstGeom prst="rect">
                <a:avLst/>
              </a:prstGeom>
              <a:blipFill>
                <a:blip r:embed="rId3"/>
                <a:stretch>
                  <a:fillRect b="-1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9708" y="187553"/>
                <a:ext cx="5212707" cy="36820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=0,9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0,9∙10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08" y="187553"/>
                <a:ext cx="5212707" cy="3682082"/>
              </a:xfrm>
              <a:prstGeom prst="rect">
                <a:avLst/>
              </a:prstGeom>
              <a:blipFill>
                <a:blip r:embed="rId4"/>
                <a:stretch>
                  <a:fillRect l="-2924" t="-23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522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20-mashq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8-masala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696278"/>
            <a:ext cx="11065566" cy="45852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Yer sirtidagi kapillyarda suv 15 mm ga ko‘tariladi. Agar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yda erkin tushish tezlanishi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erdagidan 6 marta kichik ekanligi ma’lum bo‘lsa, Oyda shu kapillyarda suv qanday balandlikka ko‘tariladi?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4556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401</Words>
  <Application>Microsoft Office PowerPoint</Application>
  <PresentationFormat>Широкоэкранный</PresentationFormat>
  <Paragraphs>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20-mashq 1-masala </vt:lpstr>
      <vt:lpstr>Презентация PowerPoint</vt:lpstr>
      <vt:lpstr>20-mashq  4-masala </vt:lpstr>
      <vt:lpstr>Презентация PowerPoint</vt:lpstr>
      <vt:lpstr>20-mashq  6-masala </vt:lpstr>
      <vt:lpstr>Презентация PowerPoint</vt:lpstr>
      <vt:lpstr>20-mashq  8-masala</vt:lpstr>
      <vt:lpstr>Презентация PowerPoint</vt:lpstr>
      <vt:lpstr>20-mashq  9-masala 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26</cp:revision>
  <dcterms:created xsi:type="dcterms:W3CDTF">2021-01-03T11:36:19Z</dcterms:created>
  <dcterms:modified xsi:type="dcterms:W3CDTF">2021-02-22T16:47:27Z</dcterms:modified>
</cp:coreProperties>
</file>