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303" r:id="rId3"/>
    <p:sldId id="306" r:id="rId4"/>
    <p:sldId id="305" r:id="rId5"/>
    <p:sldId id="304" r:id="rId6"/>
    <p:sldId id="302" r:id="rId7"/>
    <p:sldId id="307" r:id="rId8"/>
    <p:sldId id="308" r:id="rId9"/>
    <p:sldId id="301" r:id="rId10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3232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6" d="100"/>
          <a:sy n="76" d="100"/>
        </p:scale>
        <p:origin x="582" y="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CCF577E-7DB7-4834-8B28-A72FE7A17B0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AB4C856D-2CC4-45BC-A28C-A51AEAA8DDF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C48B3E4-19C6-4F36-952D-316B5D3024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A73AD-9E90-41D8-A61C-01A79B163CF7}" type="datetimeFigureOut">
              <a:rPr lang="ru-RU" smtClean="0"/>
              <a:t>22.02.2021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1F1C5A0-B65A-400D-8036-E2E54BF7E8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2D01DCB-12BE-4D3F-9D3E-2AD9FEC7C6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0B1BF-24D7-4BF4-A446-DEF5BCF42D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61592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431FF26-B89B-43E6-ABD2-085BA2981B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D46A3C9D-0420-4DF3-9226-4B1EB07F86C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E74A70D-6D80-4CD3-A98B-7A1C15DCD3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A73AD-9E90-41D8-A61C-01A79B163CF7}" type="datetimeFigureOut">
              <a:rPr lang="ru-RU" smtClean="0"/>
              <a:t>22.02.2021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29F76CD-1912-4654-A87B-5727512C90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3BAAABC-4045-4C06-80CB-4650990D3E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0B1BF-24D7-4BF4-A446-DEF5BCF42D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192715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A7CE7A4D-7372-48BA-B2D3-470B6B4462D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74CE291E-E096-4FB2-85D3-7781DDACF4B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6FE70EC-6A7E-4104-8284-A8638F85B9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A73AD-9E90-41D8-A61C-01A79B163CF7}" type="datetimeFigureOut">
              <a:rPr lang="ru-RU" smtClean="0"/>
              <a:t>22.02.2021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EAC64B8-785E-4BF0-AEBB-C55497D7CB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371038F-D89D-4FCB-9805-7B0152246A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0B1BF-24D7-4BF4-A446-DEF5BCF42D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8389883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4" y="279962"/>
            <a:ext cx="10363201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4401" y="1397001"/>
            <a:ext cx="3328416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39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431792" y="1397001"/>
            <a:ext cx="3328416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39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7949183" y="1397001"/>
            <a:ext cx="3328416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399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1" y="4980569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399"/>
            </a:lvl1pPr>
            <a:lvl2pPr marL="152378" indent="-152378">
              <a:buFont typeface="Arial" panose="020B0604020202020204" pitchFamily="34" charset="0"/>
              <a:buChar char="•"/>
              <a:defRPr sz="1399"/>
            </a:lvl2pPr>
            <a:lvl3pPr marL="304757" indent="-152378">
              <a:defRPr sz="1399"/>
            </a:lvl3pPr>
            <a:lvl4pPr marL="533324" indent="-228567">
              <a:defRPr sz="1399"/>
            </a:lvl4pPr>
            <a:lvl5pPr marL="761891" indent="-228567">
              <a:defRPr sz="139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4431792" y="4980569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399"/>
            </a:lvl1pPr>
            <a:lvl2pPr marL="152378" indent="-152378">
              <a:buFont typeface="Arial" panose="020B0604020202020204" pitchFamily="34" charset="0"/>
              <a:buChar char="•"/>
              <a:defRPr sz="1399"/>
            </a:lvl2pPr>
            <a:lvl3pPr marL="304757" indent="-152378">
              <a:defRPr sz="1399"/>
            </a:lvl3pPr>
            <a:lvl4pPr marL="533324" indent="-228567">
              <a:defRPr sz="1399"/>
            </a:lvl4pPr>
            <a:lvl5pPr marL="761891" indent="-228567">
              <a:defRPr sz="139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7949183" y="4980569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399"/>
            </a:lvl1pPr>
            <a:lvl2pPr marL="152378" indent="-152378">
              <a:buFont typeface="Arial" panose="020B0604020202020204" pitchFamily="34" charset="0"/>
              <a:buChar char="•"/>
              <a:defRPr sz="1399"/>
            </a:lvl2pPr>
            <a:lvl3pPr marL="304757" indent="-152378">
              <a:defRPr sz="1399"/>
            </a:lvl3pPr>
            <a:lvl4pPr marL="533324" indent="-228567">
              <a:defRPr sz="1399"/>
            </a:lvl4pPr>
            <a:lvl5pPr marL="761891" indent="-228567">
              <a:defRPr sz="139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914404" y="933453"/>
            <a:ext cx="10363201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79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4385150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039DB3A-ADC0-4E4E-BDA6-7765CE3543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F1E38CB-E3E3-4EDF-A0EB-4CD6FCE723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A89B2F6-8691-406D-B0DA-3D5E0ED9C9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A73AD-9E90-41D8-A61C-01A79B163CF7}" type="datetimeFigureOut">
              <a:rPr lang="ru-RU" smtClean="0"/>
              <a:t>22.02.2021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588E6A4-D124-477D-AC8A-809CB9CF5B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10EEE4E-7B36-44E2-9500-1BC2C89BAE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0B1BF-24D7-4BF4-A446-DEF5BCF42D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916400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0EDB242-8D01-413B-9DBC-A02D1DBC25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9A2E0D9D-5021-4BB6-8B42-D50939E9FA7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079E00A-2FAA-478F-BEF3-29A34F185E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A73AD-9E90-41D8-A61C-01A79B163CF7}" type="datetimeFigureOut">
              <a:rPr lang="ru-RU" smtClean="0"/>
              <a:t>22.02.2021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80D6B17-D1C0-4578-9F80-EAF0799B32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4DB31C8-0448-44E1-A70E-E6F8F4A150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0B1BF-24D7-4BF4-A446-DEF5BCF42D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126803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404074C-8B30-4920-8E69-3BB4C2FC1D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E9C80AB-0774-4EF4-9E4A-3CA1BB663A4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DFEF05BE-36E0-4C74-98EE-C757B791E08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FE9A18D1-7854-4F7F-B960-74C56D0FB3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A73AD-9E90-41D8-A61C-01A79B163CF7}" type="datetimeFigureOut">
              <a:rPr lang="ru-RU" smtClean="0"/>
              <a:t>22.02.2021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39FB8BCF-9D92-4826-94F7-BD310892D9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A521C214-E71E-45F3-8977-509D091327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0B1BF-24D7-4BF4-A446-DEF5BCF42D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653459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572C842-B67B-4323-800D-0D85A244A2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E18EECA0-6A95-4AEC-A559-23E041A95CC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3DFBE60E-B89F-4E76-85C4-3C7AD5A5FBF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9BD793FC-92F9-4E9B-A3DF-44203B2A02F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6B31C8B4-789A-4819-A70C-981EFC8DF64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372F58A7-4D32-4E4C-8132-86D94940F6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A73AD-9E90-41D8-A61C-01A79B163CF7}" type="datetimeFigureOut">
              <a:rPr lang="ru-RU" smtClean="0"/>
              <a:t>22.02.2021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C28510ED-5AB2-400A-8DF2-FFA62EE3BB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5EC93E1F-F5BC-4B83-B63D-CE4EEE87FB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0B1BF-24D7-4BF4-A446-DEF5BCF42D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372690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2454BC7-0972-465E-9095-BBA0BB4EEC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24662505-8BA0-4A41-B235-D693F73E88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A73AD-9E90-41D8-A61C-01A79B163CF7}" type="datetimeFigureOut">
              <a:rPr lang="ru-RU" smtClean="0"/>
              <a:t>22.02.2021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58C98D72-3D24-462F-B7D2-FFB1C96CBE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76B0B8F4-3876-4D29-8A6F-90026C55AF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0B1BF-24D7-4BF4-A446-DEF5BCF42D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370051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9845A64B-DAF2-4E2E-A5B3-37D293FF7B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A73AD-9E90-41D8-A61C-01A79B163CF7}" type="datetimeFigureOut">
              <a:rPr lang="ru-RU" smtClean="0"/>
              <a:t>22.02.2021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A354B37B-4FD9-4446-8AD0-56AB3114F1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0FE21B28-8AB0-42B7-B577-5A0E55B6E8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0B1BF-24D7-4BF4-A446-DEF5BCF42D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244738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D5A0FB1-7AD8-4A52-8E56-EE2E65CAC2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C6CA6FF-70CC-42D8-850A-09B8487D99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F26EF21D-969C-486B-8650-198102C08E3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5978E7DD-6C2D-45A0-BB02-0A06DE2110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A73AD-9E90-41D8-A61C-01A79B163CF7}" type="datetimeFigureOut">
              <a:rPr lang="ru-RU" smtClean="0"/>
              <a:t>22.02.2021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5C8EE68D-B031-40A1-9BDB-00B6BBF52A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B36F170F-A2A4-48CD-B45A-F451A71CD8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0B1BF-24D7-4BF4-A446-DEF5BCF42D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771127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4C641FD-FD25-42BF-9817-2BFF40A72E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6C11D809-C482-4D6D-AC7B-DC888D806DD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E2A378C3-64E2-4BEC-8132-341DB67EB14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49FFEA29-4C5D-4B21-9EB3-1A4D91671A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A73AD-9E90-41D8-A61C-01A79B163CF7}" type="datetimeFigureOut">
              <a:rPr lang="ru-RU" smtClean="0"/>
              <a:t>22.02.2021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77D62007-87AB-4218-8D5C-BE969878ED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ABFD4AA7-01CE-4D5E-8517-14BF33F325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0B1BF-24D7-4BF4-A446-DEF5BCF42D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746553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A37CA44-51DA-4211-9D1A-B42E104ED9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ABC9C5F5-B3C6-43CC-B4EA-31600B8166C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20385CD-06FC-45F1-9C1F-1AD142169D5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9A73AD-9E90-41D8-A61C-01A79B163CF7}" type="datetimeFigureOut">
              <a:rPr lang="ru-RU" smtClean="0"/>
              <a:t>22.02.2021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D4DA2BE-A6ED-4046-8204-11626757D02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03E8FCE-4407-404B-A61D-D3C500B22FA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F0B1BF-24D7-4BF4-A446-DEF5BCF42D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085990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g"/><Relationship Id="rId3" Type="http://schemas.openxmlformats.org/officeDocument/2006/relationships/image" Target="../media/image3.jpg"/><Relationship Id="rId7" Type="http://schemas.openxmlformats.org/officeDocument/2006/relationships/image" Target="../media/image7.jp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jpg"/><Relationship Id="rId5" Type="http://schemas.openxmlformats.org/officeDocument/2006/relationships/image" Target="../media/image5.jpg"/><Relationship Id="rId4" Type="http://schemas.openxmlformats.org/officeDocument/2006/relationships/image" Target="../media/image4.jp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2985" y="3247"/>
            <a:ext cx="12189015" cy="1799049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396"/>
          </a:p>
        </p:txBody>
      </p:sp>
      <p:sp>
        <p:nvSpPr>
          <p:cNvPr id="15" name="object 4">
            <a:extLst>
              <a:ext uri="{FF2B5EF4-FFF2-40B4-BE49-F238E27FC236}">
                <a16:creationId xmlns:a16="http://schemas.microsoft.com/office/drawing/2014/main" id="{96789AA7-9596-4F83-89FD-AEC28EE179F1}"/>
              </a:ext>
            </a:extLst>
          </p:cNvPr>
          <p:cNvSpPr txBox="1"/>
          <p:nvPr/>
        </p:nvSpPr>
        <p:spPr>
          <a:xfrm>
            <a:off x="1422400" y="2588650"/>
            <a:ext cx="9652178" cy="4392546"/>
          </a:xfrm>
          <a:prstGeom prst="rect">
            <a:avLst/>
          </a:prstGeom>
        </p:spPr>
        <p:txBody>
          <a:bodyPr vert="horz" wrap="square" lIns="0" tIns="29525" rIns="0" bIns="0" rtlCol="0">
            <a:spAutoFit/>
          </a:bodyPr>
          <a:lstStyle/>
          <a:p>
            <a:r>
              <a:rPr lang="uz-Latn-UZ" sz="4400" dirty="0">
                <a:solidFill>
                  <a:srgbClr val="2365C7"/>
                </a:solidFill>
                <a:latin typeface="Arial"/>
                <a:cs typeface="Arial"/>
              </a:rPr>
              <a:t>Mavzu: </a:t>
            </a:r>
            <a:endParaRPr lang="en-US" sz="4400" dirty="0">
              <a:solidFill>
                <a:srgbClr val="2365C7"/>
              </a:solidFill>
              <a:latin typeface="Arial"/>
              <a:cs typeface="Arial"/>
            </a:endParaRPr>
          </a:p>
          <a:p>
            <a:r>
              <a:rPr lang="en-US" sz="4400" b="1" dirty="0" err="1">
                <a:solidFill>
                  <a:srgbClr val="2365C7"/>
                </a:solidFill>
                <a:latin typeface="Arial"/>
                <a:cs typeface="Arial"/>
              </a:rPr>
              <a:t>Issiqlik</a:t>
            </a:r>
            <a:r>
              <a:rPr lang="en-US" sz="4400" b="1" dirty="0">
                <a:solidFill>
                  <a:srgbClr val="2365C7"/>
                </a:solidFill>
                <a:latin typeface="Arial"/>
                <a:cs typeface="Arial"/>
              </a:rPr>
              <a:t> </a:t>
            </a:r>
            <a:r>
              <a:rPr lang="en-US" sz="4400" b="1" dirty="0" err="1">
                <a:solidFill>
                  <a:srgbClr val="2365C7"/>
                </a:solidFill>
                <a:latin typeface="Arial"/>
                <a:cs typeface="Arial"/>
              </a:rPr>
              <a:t>mashinalari</a:t>
            </a:r>
            <a:r>
              <a:rPr lang="en-US" sz="4400" b="1" dirty="0">
                <a:solidFill>
                  <a:srgbClr val="2365C7"/>
                </a:solidFill>
                <a:latin typeface="Arial"/>
                <a:cs typeface="Arial"/>
              </a:rPr>
              <a:t> </a:t>
            </a:r>
            <a:r>
              <a:rPr lang="en-US" sz="4400" b="1" dirty="0" err="1">
                <a:solidFill>
                  <a:srgbClr val="2365C7"/>
                </a:solidFill>
                <a:latin typeface="Arial"/>
                <a:cs typeface="Arial"/>
              </a:rPr>
              <a:t>va</a:t>
            </a:r>
            <a:r>
              <a:rPr lang="en-US" sz="4400" b="1" dirty="0">
                <a:solidFill>
                  <a:srgbClr val="2365C7"/>
                </a:solidFill>
                <a:latin typeface="Arial"/>
                <a:cs typeface="Arial"/>
              </a:rPr>
              <a:t> </a:t>
            </a:r>
            <a:r>
              <a:rPr lang="en-US" sz="4400" b="1" dirty="0" err="1">
                <a:solidFill>
                  <a:srgbClr val="2365C7"/>
                </a:solidFill>
                <a:latin typeface="Arial"/>
                <a:cs typeface="Arial"/>
              </a:rPr>
              <a:t>tabiatni</a:t>
            </a:r>
            <a:r>
              <a:rPr lang="en-US" sz="4400" b="1" dirty="0">
                <a:solidFill>
                  <a:srgbClr val="2365C7"/>
                </a:solidFill>
                <a:latin typeface="Arial"/>
                <a:cs typeface="Arial"/>
              </a:rPr>
              <a:t> </a:t>
            </a:r>
            <a:r>
              <a:rPr lang="en-US" sz="4400" b="1" dirty="0" err="1">
                <a:solidFill>
                  <a:srgbClr val="2365C7"/>
                </a:solidFill>
                <a:latin typeface="Arial"/>
                <a:cs typeface="Arial"/>
              </a:rPr>
              <a:t>muhofaza</a:t>
            </a:r>
            <a:r>
              <a:rPr lang="en-US" sz="4400" b="1" dirty="0">
                <a:solidFill>
                  <a:srgbClr val="2365C7"/>
                </a:solidFill>
                <a:latin typeface="Arial"/>
                <a:cs typeface="Arial"/>
              </a:rPr>
              <a:t> </a:t>
            </a:r>
            <a:r>
              <a:rPr lang="en-US" sz="4400" b="1" dirty="0" err="1">
                <a:solidFill>
                  <a:srgbClr val="2365C7"/>
                </a:solidFill>
                <a:latin typeface="Arial"/>
                <a:cs typeface="Arial"/>
              </a:rPr>
              <a:t>qilish</a:t>
            </a:r>
            <a:r>
              <a:rPr lang="en-US" sz="4400" dirty="0">
                <a:solidFill>
                  <a:srgbClr val="2365C7"/>
                </a:solidFill>
                <a:latin typeface="Arial"/>
                <a:cs typeface="Arial"/>
              </a:rPr>
              <a:t>.</a:t>
            </a:r>
          </a:p>
          <a:p>
            <a:pPr>
              <a:lnSpc>
                <a:spcPts val="4132"/>
              </a:lnSpc>
              <a:spcBef>
                <a:spcPts val="233"/>
              </a:spcBef>
            </a:pPr>
            <a:r>
              <a:rPr lang="en-US" sz="2400" b="1" dirty="0" err="1">
                <a:latin typeface="Arial"/>
                <a:cs typeface="Arial"/>
              </a:rPr>
              <a:t>O‘qituvchi</a:t>
            </a:r>
            <a:r>
              <a:rPr lang="en-US" sz="2400" b="1" dirty="0">
                <a:latin typeface="Arial"/>
                <a:cs typeface="Arial"/>
              </a:rPr>
              <a:t>: </a:t>
            </a:r>
          </a:p>
          <a:p>
            <a:pPr>
              <a:lnSpc>
                <a:spcPts val="4132"/>
              </a:lnSpc>
              <a:spcBef>
                <a:spcPts val="233"/>
              </a:spcBef>
            </a:pPr>
            <a:r>
              <a:rPr lang="en-US" sz="2400" dirty="0">
                <a:latin typeface="Arial"/>
                <a:cs typeface="Arial"/>
              </a:rPr>
              <a:t>Toshkent </a:t>
            </a:r>
            <a:r>
              <a:rPr lang="en-US" sz="2400" dirty="0" err="1">
                <a:latin typeface="Arial"/>
                <a:cs typeface="Arial"/>
              </a:rPr>
              <a:t>shahar</a:t>
            </a:r>
            <a:r>
              <a:rPr lang="en-US" sz="2400" dirty="0">
                <a:latin typeface="Arial"/>
                <a:cs typeface="Arial"/>
              </a:rPr>
              <a:t> </a:t>
            </a:r>
            <a:r>
              <a:rPr lang="en-US" sz="2400" dirty="0" err="1">
                <a:latin typeface="Arial"/>
                <a:cs typeface="Arial"/>
              </a:rPr>
              <a:t>Uchtepa</a:t>
            </a:r>
            <a:r>
              <a:rPr lang="en-US" sz="2400" dirty="0">
                <a:latin typeface="Arial"/>
                <a:cs typeface="Arial"/>
              </a:rPr>
              <a:t> </a:t>
            </a:r>
            <a:r>
              <a:rPr lang="en-US" sz="2400" dirty="0" err="1">
                <a:latin typeface="Arial"/>
                <a:cs typeface="Arial"/>
              </a:rPr>
              <a:t>tumani</a:t>
            </a:r>
            <a:r>
              <a:rPr lang="en-US" sz="2400" dirty="0">
                <a:latin typeface="Arial"/>
                <a:cs typeface="Arial"/>
              </a:rPr>
              <a:t> 287-maktab </a:t>
            </a:r>
            <a:r>
              <a:rPr lang="en-US" sz="2400" dirty="0" err="1">
                <a:latin typeface="Arial"/>
                <a:cs typeface="Arial"/>
              </a:rPr>
              <a:t>fizika</a:t>
            </a:r>
            <a:r>
              <a:rPr lang="en-US" sz="2400" dirty="0">
                <a:latin typeface="Arial"/>
                <a:cs typeface="Arial"/>
              </a:rPr>
              <a:t> </a:t>
            </a:r>
            <a:r>
              <a:rPr lang="en-US" sz="2400" dirty="0" err="1">
                <a:latin typeface="Arial"/>
                <a:cs typeface="Arial"/>
              </a:rPr>
              <a:t>fani</a:t>
            </a:r>
            <a:r>
              <a:rPr lang="en-US" sz="2400" dirty="0">
                <a:latin typeface="Arial"/>
                <a:cs typeface="Arial"/>
              </a:rPr>
              <a:t> </a:t>
            </a:r>
            <a:r>
              <a:rPr lang="en-US" sz="2400" dirty="0" err="1">
                <a:latin typeface="Arial"/>
                <a:cs typeface="Arial"/>
              </a:rPr>
              <a:t>o‘qituvchisi</a:t>
            </a:r>
            <a:endParaRPr lang="en-US" sz="2400" dirty="0">
              <a:latin typeface="Arial"/>
              <a:cs typeface="Arial"/>
            </a:endParaRPr>
          </a:p>
          <a:p>
            <a:pPr>
              <a:lnSpc>
                <a:spcPts val="4132"/>
              </a:lnSpc>
              <a:spcBef>
                <a:spcPts val="233"/>
              </a:spcBef>
            </a:pPr>
            <a:r>
              <a:rPr lang="en-US" sz="2400" b="1" dirty="0" err="1">
                <a:latin typeface="Arial"/>
                <a:cs typeface="Arial"/>
              </a:rPr>
              <a:t>Xo‘jayeva</a:t>
            </a:r>
            <a:r>
              <a:rPr lang="en-US" sz="2400" b="1" dirty="0">
                <a:latin typeface="Arial"/>
                <a:cs typeface="Arial"/>
              </a:rPr>
              <a:t> </a:t>
            </a:r>
            <a:r>
              <a:rPr lang="en-US" sz="2400" b="1" dirty="0" err="1">
                <a:latin typeface="Arial"/>
                <a:cs typeface="Arial"/>
              </a:rPr>
              <a:t>Maxtuma</a:t>
            </a:r>
            <a:r>
              <a:rPr lang="en-US" sz="2400" b="1" dirty="0">
                <a:latin typeface="Arial"/>
                <a:cs typeface="Arial"/>
              </a:rPr>
              <a:t> </a:t>
            </a:r>
            <a:r>
              <a:rPr lang="en-US" sz="2400" b="1" dirty="0" err="1">
                <a:latin typeface="Arial"/>
                <a:cs typeface="Arial"/>
              </a:rPr>
              <a:t>Ziyatovna</a:t>
            </a:r>
            <a:r>
              <a:rPr lang="en-US" sz="2400" b="1" dirty="0">
                <a:latin typeface="Arial"/>
                <a:cs typeface="Arial"/>
              </a:rPr>
              <a:t>. </a:t>
            </a:r>
          </a:p>
          <a:p>
            <a:endParaRPr lang="en-US" sz="4400" dirty="0">
              <a:solidFill>
                <a:srgbClr val="2365C7"/>
              </a:solidFill>
              <a:latin typeface="Arial"/>
              <a:cs typeface="Arial"/>
            </a:endParaRPr>
          </a:p>
        </p:txBody>
      </p:sp>
      <p:sp>
        <p:nvSpPr>
          <p:cNvPr id="16" name="object 5">
            <a:extLst>
              <a:ext uri="{FF2B5EF4-FFF2-40B4-BE49-F238E27FC236}">
                <a16:creationId xmlns:a16="http://schemas.microsoft.com/office/drawing/2014/main" id="{A8BAE388-D6D2-40E9-8208-E39C1E0E7029}"/>
              </a:ext>
            </a:extLst>
          </p:cNvPr>
          <p:cNvSpPr/>
          <p:nvPr/>
        </p:nvSpPr>
        <p:spPr>
          <a:xfrm>
            <a:off x="432188" y="2538287"/>
            <a:ext cx="727405" cy="1781424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396" dirty="0"/>
          </a:p>
        </p:txBody>
      </p:sp>
      <p:sp>
        <p:nvSpPr>
          <p:cNvPr id="20" name="object 9">
            <a:extLst>
              <a:ext uri="{FF2B5EF4-FFF2-40B4-BE49-F238E27FC236}">
                <a16:creationId xmlns:a16="http://schemas.microsoft.com/office/drawing/2014/main" id="{F294EAD7-CAB8-401C-B12D-6064AA1177E0}"/>
              </a:ext>
            </a:extLst>
          </p:cNvPr>
          <p:cNvSpPr/>
          <p:nvPr/>
        </p:nvSpPr>
        <p:spPr>
          <a:xfrm>
            <a:off x="8892210" y="430695"/>
            <a:ext cx="2261956" cy="1005347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2396" dirty="0"/>
          </a:p>
        </p:txBody>
      </p:sp>
      <p:sp>
        <p:nvSpPr>
          <p:cNvPr id="21" name="object 10">
            <a:extLst>
              <a:ext uri="{FF2B5EF4-FFF2-40B4-BE49-F238E27FC236}">
                <a16:creationId xmlns:a16="http://schemas.microsoft.com/office/drawing/2014/main" id="{27824596-7DE1-4136-95E4-49A51856B6D3}"/>
              </a:ext>
            </a:extLst>
          </p:cNvPr>
          <p:cNvSpPr/>
          <p:nvPr/>
        </p:nvSpPr>
        <p:spPr>
          <a:xfrm>
            <a:off x="8892210" y="430695"/>
            <a:ext cx="2261955" cy="1005347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0" y="0"/>
                </a:moveTo>
                <a:lnTo>
                  <a:pt x="603605" y="0"/>
                </a:lnTo>
                <a:lnTo>
                  <a:pt x="603605" y="603618"/>
                </a:lnTo>
                <a:lnTo>
                  <a:pt x="0" y="603618"/>
                </a:lnTo>
                <a:lnTo>
                  <a:pt x="0" y="0"/>
                </a:lnTo>
                <a:close/>
              </a:path>
            </a:pathLst>
          </a:custGeom>
          <a:ln w="30481">
            <a:solidFill>
              <a:srgbClr val="FEFEFE"/>
            </a:solidFill>
          </a:ln>
        </p:spPr>
        <p:txBody>
          <a:bodyPr wrap="square" lIns="0" tIns="0" rIns="0" bIns="0" rtlCol="0"/>
          <a:lstStyle/>
          <a:p>
            <a:endParaRPr sz="2396"/>
          </a:p>
        </p:txBody>
      </p:sp>
      <p:sp>
        <p:nvSpPr>
          <p:cNvPr id="22" name="object 12">
            <a:extLst>
              <a:ext uri="{FF2B5EF4-FFF2-40B4-BE49-F238E27FC236}">
                <a16:creationId xmlns:a16="http://schemas.microsoft.com/office/drawing/2014/main" id="{CAFE6579-511C-4CCB-9A5C-300ACC2F553A}"/>
              </a:ext>
            </a:extLst>
          </p:cNvPr>
          <p:cNvSpPr txBox="1"/>
          <p:nvPr/>
        </p:nvSpPr>
        <p:spPr>
          <a:xfrm>
            <a:off x="8940978" y="536099"/>
            <a:ext cx="2133600" cy="765747"/>
          </a:xfrm>
          <a:prstGeom prst="rect">
            <a:avLst/>
          </a:prstGeom>
        </p:spPr>
        <p:txBody>
          <a:bodyPr vert="horz" wrap="square" lIns="0" tIns="33552" rIns="0" bIns="0" rtlCol="0">
            <a:spAutoFit/>
          </a:bodyPr>
          <a:lstStyle/>
          <a:p>
            <a:pPr algn="ctr">
              <a:spcBef>
                <a:spcPts val="265"/>
              </a:spcBef>
            </a:pPr>
            <a:r>
              <a:rPr lang="en-US" sz="4756" b="1" spc="21" dirty="0">
                <a:solidFill>
                  <a:srgbClr val="FEFEFE"/>
                </a:solidFill>
                <a:latin typeface="Arial"/>
                <a:cs typeface="Arial"/>
              </a:rPr>
              <a:t>9</a:t>
            </a:r>
            <a:r>
              <a:rPr lang="uz-Latn-UZ" sz="4756" b="1" spc="21" dirty="0">
                <a:solidFill>
                  <a:srgbClr val="FEFEFE"/>
                </a:solidFill>
                <a:latin typeface="Arial"/>
                <a:cs typeface="Arial"/>
              </a:rPr>
              <a:t>-sinf</a:t>
            </a:r>
            <a:endParaRPr sz="4756" dirty="0">
              <a:latin typeface="Arial"/>
              <a:cs typeface="Arial"/>
            </a:endParaRPr>
          </a:p>
        </p:txBody>
      </p:sp>
      <p:sp>
        <p:nvSpPr>
          <p:cNvPr id="26" name="object 2">
            <a:extLst>
              <a:ext uri="{FF2B5EF4-FFF2-40B4-BE49-F238E27FC236}">
                <a16:creationId xmlns:a16="http://schemas.microsoft.com/office/drawing/2014/main" id="{33B3743F-69E5-4A0A-9505-41E75798E9CF}"/>
              </a:ext>
            </a:extLst>
          </p:cNvPr>
          <p:cNvSpPr txBox="1">
            <a:spLocks/>
          </p:cNvSpPr>
          <p:nvPr/>
        </p:nvSpPr>
        <p:spPr>
          <a:xfrm>
            <a:off x="2060486" y="476759"/>
            <a:ext cx="7424708" cy="1138567"/>
          </a:xfrm>
          <a:prstGeom prst="rect">
            <a:avLst/>
          </a:prstGeom>
        </p:spPr>
        <p:txBody>
          <a:bodyPr vert="horz" wrap="square" lIns="0" tIns="30911" rIns="0" bIns="0" rtlCol="0">
            <a:spAutoFit/>
          </a:bodyPr>
          <a:lstStyle>
            <a:lvl1pPr>
              <a:defRPr sz="3400" b="1" i="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pPr marL="26881" algn="ctr" defTabSz="1935419">
              <a:spcBef>
                <a:spcPts val="241"/>
              </a:spcBef>
              <a:defRPr/>
            </a:pPr>
            <a:r>
              <a:rPr lang="en-US" sz="7196" kern="0" spc="11" dirty="0" err="1">
                <a:solidFill>
                  <a:sysClr val="window" lastClr="FFFFFF"/>
                </a:solidFill>
              </a:rPr>
              <a:t>Fizika</a:t>
            </a:r>
            <a:endParaRPr lang="en-US" sz="7196" kern="0" spc="11" dirty="0">
              <a:solidFill>
                <a:sysClr val="window" lastClr="FFFFFF"/>
              </a:solidFill>
            </a:endParaRPr>
          </a:p>
        </p:txBody>
      </p:sp>
      <p:sp>
        <p:nvSpPr>
          <p:cNvPr id="27" name="object 11">
            <a:extLst>
              <a:ext uri="{FF2B5EF4-FFF2-40B4-BE49-F238E27FC236}">
                <a16:creationId xmlns:a16="http://schemas.microsoft.com/office/drawing/2014/main" id="{CF4C4251-150C-409F-BB4F-13D887806802}"/>
              </a:ext>
            </a:extLst>
          </p:cNvPr>
          <p:cNvSpPr/>
          <p:nvPr/>
        </p:nvSpPr>
        <p:spPr>
          <a:xfrm>
            <a:off x="703724" y="430695"/>
            <a:ext cx="901290" cy="100534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pPr defTabSz="1935419"/>
            <a:endParaRPr sz="381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0" name="object 6">
            <a:extLst>
              <a:ext uri="{FF2B5EF4-FFF2-40B4-BE49-F238E27FC236}">
                <a16:creationId xmlns:a16="http://schemas.microsoft.com/office/drawing/2014/main" id="{F05B6658-0136-473A-903A-272AA544F9A9}"/>
              </a:ext>
            </a:extLst>
          </p:cNvPr>
          <p:cNvSpPr/>
          <p:nvPr/>
        </p:nvSpPr>
        <p:spPr>
          <a:xfrm>
            <a:off x="405983" y="4773984"/>
            <a:ext cx="727405" cy="1614833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rgbClr val="96989A"/>
          </a:solidFill>
        </p:spPr>
        <p:txBody>
          <a:bodyPr wrap="square" lIns="0" tIns="0" rIns="0" bIns="0" rtlCol="0"/>
          <a:lstStyle/>
          <a:p>
            <a:endParaRPr sz="2396"/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A5C0CFC5-5325-463C-98A7-EFC689F1A73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85194" y="1907700"/>
            <a:ext cx="2598153" cy="2003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71038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2E104DBF-96ED-446F-8810-F5E6892FA86C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1045029" y="4412973"/>
                <a:ext cx="10537371" cy="2226365"/>
              </a:xfrm>
            </p:spPr>
            <p:txBody>
              <a:bodyPr>
                <a:normAutofit fontScale="77500" lnSpcReduction="20000"/>
              </a:bodyPr>
              <a:lstStyle/>
              <a:p>
                <a:pPr marL="0" indent="0" algn="just">
                  <a:lnSpc>
                    <a:spcPct val="150000"/>
                  </a:lnSpc>
                  <a:buNone/>
                </a:pPr>
                <a:r>
                  <a:rPr lang="en-US" dirty="0"/>
                  <a:t>      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Bugungi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kunda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Yer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yuzidagi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dvigatellar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iste’mol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qiladigan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quvvat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6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10</m:t>
                        </m:r>
                      </m:e>
                      <m:sup>
                        <m:r>
                          <a:rPr lang="en-US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10</m:t>
                        </m:r>
                      </m:sup>
                    </m:sSup>
                  </m:oMath>
                </a14:m>
                <a:r>
                  <a:rPr lang="en-US" sz="3600" dirty="0"/>
                  <a:t> kW 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ga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yetdi</a:t>
                </a:r>
                <a:r>
                  <a:rPr lang="en-US" sz="3600" dirty="0"/>
                  <a:t>. 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Bu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quvvat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 3∙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6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10</m:t>
                        </m:r>
                      </m:e>
                      <m:sup>
                        <m:r>
                          <a:rPr lang="en-US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12</m:t>
                        </m:r>
                      </m:sup>
                    </m:sSup>
                  </m:oMath>
                </a14:m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kW 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ga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yetganda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Yer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kurrasida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temperatura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bir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gradusga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ko‘tariladi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  <a:endParaRPr lang="ru-RU" sz="36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2E104DBF-96ED-446F-8810-F5E6892FA86C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045029" y="4412973"/>
                <a:ext cx="10537371" cy="2226365"/>
              </a:xfrm>
              <a:blipFill>
                <a:blip r:embed="rId2"/>
                <a:stretch>
                  <a:fillRect l="-1157" r="-115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E506B2F8-45A6-4BBD-B944-3DDA9DBD7E8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7667" y="592084"/>
            <a:ext cx="2268615" cy="1364974"/>
          </a:xfrm>
          <a:prstGeom prst="rect">
            <a:avLst/>
          </a:prstGeom>
        </p:spPr>
      </p:pic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DB28E44D-E4C3-4D35-8A50-B1EC1015816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98166" y="2267424"/>
            <a:ext cx="1348407" cy="1673915"/>
          </a:xfrm>
          <a:prstGeom prst="rect">
            <a:avLst/>
          </a:prstGeom>
        </p:spPr>
      </p:pic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CE4E4CA7-37EF-4EC1-A466-8301FD41B3F9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18847" y="635161"/>
            <a:ext cx="1707046" cy="1396447"/>
          </a:xfrm>
          <a:prstGeom prst="rect">
            <a:avLst/>
          </a:prstGeom>
        </p:spPr>
      </p:pic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E925A8B5-9E8B-4D5A-BB16-29F3FCE2342F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8458" y="673608"/>
            <a:ext cx="2268616" cy="1396448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4C60C838-77E8-4C29-91C5-DE4FDD848E32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7665" y="2267425"/>
            <a:ext cx="2268617" cy="1673915"/>
          </a:xfrm>
          <a:prstGeom prst="rect">
            <a:avLst/>
          </a:prstGeom>
        </p:spPr>
      </p:pic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9C194AD5-C3FB-4F74-BFA9-B129A1A95215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8457" y="2267425"/>
            <a:ext cx="2268617" cy="15492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52690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ACE09569-EE1C-4FE2-953D-33ACAEB926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0087" y="463826"/>
            <a:ext cx="11171583" cy="5936974"/>
          </a:xfrm>
        </p:spPr>
        <p:txBody>
          <a:bodyPr/>
          <a:lstStyle/>
          <a:p>
            <a:pPr marL="0" indent="0" algn="just">
              <a:lnSpc>
                <a:spcPct val="150000"/>
              </a:lnSpc>
              <a:buNone/>
            </a:pPr>
            <a:r>
              <a:rPr lang="en-US" dirty="0"/>
              <a:t>       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Insonlar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zarur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bo‘lgan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elektr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energiyasining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katta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qismi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yoqilg‘i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hisobiga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olinadi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dirty="0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A97E897D-5A07-4564-805D-A9757190C50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42052" y="2703443"/>
            <a:ext cx="3776870" cy="2782957"/>
          </a:xfrm>
          <a:prstGeom prst="rect">
            <a:avLst/>
          </a:prstGeom>
        </p:spPr>
      </p:pic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35D04E2D-FEBC-4DED-8D1C-477871C447B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30887" y="2703443"/>
            <a:ext cx="3776871" cy="27829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2491741"/>
      </p:ext>
    </p:extLst>
  </p:cSld>
  <p:clrMapOvr>
    <a:masterClrMapping/>
  </p:clrMapOvr>
  <p:transition spd="slow">
    <p:wheel spokes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24139A1A-8A31-49EB-8D66-D26F785A35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11965" y="1007165"/>
            <a:ext cx="9501809" cy="5393634"/>
          </a:xfrm>
        </p:spPr>
        <p:txBody>
          <a:bodyPr/>
          <a:lstStyle/>
          <a:p>
            <a:pPr marL="0" indent="0" algn="just">
              <a:lnSpc>
                <a:spcPct val="150000"/>
              </a:lnSpc>
              <a:buNone/>
            </a:pPr>
            <a:r>
              <a:rPr lang="en-US" dirty="0"/>
              <a:t>         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Yer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zaminida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issiqlik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dvigatellari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yildan-yilga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ko‘payib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bormoqda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Ularda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har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yili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o‘rtacha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i="1" dirty="0">
                <a:latin typeface="Arial" panose="020B0604020202020204" pitchFamily="34" charset="0"/>
                <a:cs typeface="Arial" panose="020B0604020202020204" pitchFamily="34" charset="0"/>
              </a:rPr>
              <a:t>2 milliard </a:t>
            </a:r>
            <a:r>
              <a:rPr lang="en-US" b="1" i="1" dirty="0" err="1">
                <a:latin typeface="Arial" panose="020B0604020202020204" pitchFamily="34" charset="0"/>
                <a:cs typeface="Arial" panose="020B0604020202020204" pitchFamily="34" charset="0"/>
              </a:rPr>
              <a:t>tonna</a:t>
            </a:r>
            <a:r>
              <a:rPr lang="en-US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i="1" dirty="0" err="1">
                <a:latin typeface="Arial" panose="020B0604020202020204" pitchFamily="34" charset="0"/>
                <a:cs typeface="Arial" panose="020B0604020202020204" pitchFamily="34" charset="0"/>
              </a:rPr>
              <a:t>ko‘mir</a:t>
            </a:r>
            <a:r>
              <a:rPr lang="en-US" b="1" i="1" dirty="0">
                <a:latin typeface="Arial" panose="020B0604020202020204" pitchFamily="34" charset="0"/>
                <a:cs typeface="Arial" panose="020B0604020202020204" pitchFamily="34" charset="0"/>
              </a:rPr>
              <a:t>, 1 milliard </a:t>
            </a:r>
            <a:r>
              <a:rPr lang="en-US" b="1" i="1" dirty="0" err="1">
                <a:latin typeface="Arial" panose="020B0604020202020204" pitchFamily="34" charset="0"/>
                <a:cs typeface="Arial" panose="020B0604020202020204" pitchFamily="34" charset="0"/>
              </a:rPr>
              <a:t>tonna</a:t>
            </a:r>
            <a:r>
              <a:rPr lang="en-US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i="1" dirty="0" err="1">
                <a:latin typeface="Arial" panose="020B0604020202020204" pitchFamily="34" charset="0"/>
                <a:cs typeface="Arial" panose="020B0604020202020204" pitchFamily="34" charset="0"/>
              </a:rPr>
              <a:t>neft</a:t>
            </a:r>
            <a:r>
              <a:rPr lang="en-US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mahsulotlari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yoqiladi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Buning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natijasida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har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yili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atrof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muhitga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o‘rtacha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i="1" dirty="0">
                <a:latin typeface="Arial" panose="020B0604020202020204" pitchFamily="34" charset="0"/>
                <a:cs typeface="Arial" panose="020B0604020202020204" pitchFamily="34" charset="0"/>
              </a:rPr>
              <a:t>120 million </a:t>
            </a:r>
            <a:r>
              <a:rPr lang="en-US" b="1" i="1" dirty="0" err="1">
                <a:latin typeface="Arial" panose="020B0604020202020204" pitchFamily="34" charset="0"/>
                <a:cs typeface="Arial" panose="020B0604020202020204" pitchFamily="34" charset="0"/>
              </a:rPr>
              <a:t>tonna</a:t>
            </a:r>
            <a:r>
              <a:rPr lang="en-US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i="1" dirty="0" err="1">
                <a:latin typeface="Arial" panose="020B0604020202020204" pitchFamily="34" charset="0"/>
                <a:cs typeface="Arial" panose="020B0604020202020204" pitchFamily="34" charset="0"/>
              </a:rPr>
              <a:t>kul</a:t>
            </a:r>
            <a:r>
              <a:rPr lang="en-US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i="1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b="1" i="1" dirty="0">
                <a:latin typeface="Arial" panose="020B0604020202020204" pitchFamily="34" charset="0"/>
                <a:cs typeface="Arial" panose="020B0604020202020204" pitchFamily="34" charset="0"/>
              </a:rPr>
              <a:t> 60 million </a:t>
            </a:r>
            <a:r>
              <a:rPr lang="en-US" b="1" i="1" dirty="0" err="1">
                <a:latin typeface="Arial" panose="020B0604020202020204" pitchFamily="34" charset="0"/>
                <a:cs typeface="Arial" panose="020B0604020202020204" pitchFamily="34" charset="0"/>
              </a:rPr>
              <a:t>tonna</a:t>
            </a:r>
            <a:r>
              <a:rPr lang="en-US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i="1" dirty="0" err="1">
                <a:latin typeface="Arial" panose="020B0604020202020204" pitchFamily="34" charset="0"/>
                <a:cs typeface="Arial" panose="020B0604020202020204" pitchFamily="34" charset="0"/>
              </a:rPr>
              <a:t>zararli</a:t>
            </a:r>
            <a:r>
              <a:rPr lang="en-US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i="1" dirty="0" err="1">
                <a:latin typeface="Arial" panose="020B0604020202020204" pitchFamily="34" charset="0"/>
                <a:cs typeface="Arial" panose="020B0604020202020204" pitchFamily="34" charset="0"/>
              </a:rPr>
              <a:t>gaz</a:t>
            </a:r>
            <a:r>
              <a:rPr lang="en-US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tarqatilmoqda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40133217"/>
      </p:ext>
    </p:extLst>
  </p:cSld>
  <p:clrMapOvr>
    <a:masterClrMapping/>
  </p:clrMapOvr>
  <p:transition spd="slow">
    <p:push dir="u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85798B81-DBC2-4AF2-81B9-6D85DB9687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47211" y="248195"/>
            <a:ext cx="6360475" cy="630936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     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en-US" dirty="0"/>
              <a:t>    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Hozirgi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kunda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issiqlik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mashinalari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qatorda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sovitish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mashinalari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muzlatkich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sovitkich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) ham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ishlab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chiqarilmoqda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 Bu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mashinalarda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ishchi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jism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sifatida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freondan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foydalaniladi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Foydalanib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bo‘lingan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issiqlik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mashinalari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sovitish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mashinalari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ham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yana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bitta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ekologik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muammoni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keltirib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chiqaradi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AD643BCB-7D56-4230-AAD7-A823348FEF4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3182" y="1909969"/>
            <a:ext cx="4028662" cy="30380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52847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68833EF-BB27-41D2-BDC2-DFE37B6B7D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391477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/>
              <a:t>                             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Inson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tabiat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1F3583A-33A1-44B7-8D25-6B96BE875D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50226" y="2610678"/>
            <a:ext cx="5923722" cy="3935895"/>
          </a:xfrm>
        </p:spPr>
        <p:txBody>
          <a:bodyPr/>
          <a:lstStyle/>
          <a:p>
            <a:pPr marL="0" indent="0" algn="just">
              <a:lnSpc>
                <a:spcPct val="150000"/>
              </a:lnSpc>
              <a:buNone/>
            </a:pPr>
            <a:r>
              <a:rPr lang="en-US" dirty="0"/>
              <a:t>    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Olamdagi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har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tirik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jon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tirik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organizmlar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hayoti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tashqi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muhitga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bog‘liq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Shuning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tabiatni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asrash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har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birimizning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burchimizdir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A546DE25-CD23-455D-9F1E-C50BEBA6EAE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8627" y="2252870"/>
            <a:ext cx="4916556" cy="35250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404656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wind"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00659E9-8E5A-41EC-962B-958403922D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345473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/>
              <a:t>                          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19-mashq   1-masala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D502A14-96F8-4F57-ACFA-840B7C1513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1703" y="1593668"/>
            <a:ext cx="11234057" cy="4924697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 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lnSpc>
                <a:spcPct val="100000"/>
              </a:lnSpc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    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O‘choqda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 60 kg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po‘latni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 1400 ⁰C 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ga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isitish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4,6 kg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maxsus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yoqilg‘i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sarf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bo‘ladi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. Agar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po‘latning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solishtirma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issiqlik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sig‘imi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 460 J/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kg∙K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maxsus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yoqilg‘ining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yonish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issiqligi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30 MJ/kg 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bo‘lsa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o‘choqning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issiqlik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berishi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(FIK)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qanday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268764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DCDC07DF-B034-4CD3-B022-3E9472DAB3F7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410817" y="444137"/>
                <a:ext cx="11371879" cy="5943600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b="1" dirty="0" err="1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Berilgan</a:t>
                </a:r>
                <a:r>
                  <a:rPr lang="en-US" sz="32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          </a:t>
                </a:r>
                <a:r>
                  <a:rPr lang="en-US" sz="3200" b="1" dirty="0" err="1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Formulasi</a:t>
                </a:r>
                <a:r>
                  <a:rPr lang="en-US" sz="32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                      </a:t>
                </a:r>
                <a:r>
                  <a:rPr lang="en-US" sz="3200" b="1" dirty="0" err="1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Yechish</a:t>
                </a:r>
                <a:r>
                  <a:rPr lang="en-US" sz="32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            </a:t>
                </a:r>
                <a:endParaRPr lang="ru-RU" sz="3200" b="1" dirty="0">
                  <a:solidFill>
                    <a:schemeClr val="accent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lnSpc>
                    <a:spcPct val="100000"/>
                  </a:lnSpc>
                  <a:buNone/>
                </a:pPr>
                <a:r>
                  <a:rPr lang="ru-RU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𝑚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sub>
                    </m:sSub>
                    <m:r>
                      <a:rPr lang="en-US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=60 </m:t>
                    </m:r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kg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        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𝑄</m:t>
                        </m:r>
                      </m:e>
                      <m:sub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𝑓</m:t>
                        </m:r>
                      </m:sub>
                    </m:sSub>
                    <m:r>
                      <a:rPr lang="en-US" b="0" i="0" dirty="0" smtClean="0">
                        <a:latin typeface="Cambria Math" panose="02040503050406030204" pitchFamily="18" charset="0"/>
                      </a:rPr>
                      <m:t>=</m:t>
                    </m:r>
                    <m:r>
                      <m:rPr>
                        <m:sty m:val="p"/>
                      </m:rPr>
                      <a:rPr lang="en-US" b="0" i="0" dirty="0" smtClean="0">
                        <a:latin typeface="Cambria Math" panose="02040503050406030204" pitchFamily="18" charset="0"/>
                      </a:rPr>
                      <m:t>cm</m:t>
                    </m:r>
                    <m:r>
                      <a:rPr lang="en-US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∆</m:t>
                    </m:r>
                    <m:r>
                      <a:rPr lang="en-US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𝑡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      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𝑄</m:t>
                        </m:r>
                      </m:e>
                      <m:sub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𝑓</m:t>
                        </m:r>
                      </m:sub>
                    </m:sSub>
                    <m:r>
                      <a:rPr lang="en-US" b="0" i="0" dirty="0" smtClean="0">
                        <a:latin typeface="Cambria Math" panose="02040503050406030204" pitchFamily="18" charset="0"/>
                      </a:rPr>
                      <m:t>=460</m:t>
                    </m:r>
                    <m:f>
                      <m:fPr>
                        <m:ctrlPr>
                          <a:rPr lang="en-US" b="0" i="1" dirty="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en-US" b="0" i="0" dirty="0" smtClean="0">
                            <a:latin typeface="Cambria Math" panose="02040503050406030204" pitchFamily="18" charset="0"/>
                          </a:rPr>
                          <m:t>J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en-US" b="0" i="0" dirty="0" smtClean="0">
                            <a:latin typeface="Cambria Math" panose="02040503050406030204" pitchFamily="18" charset="0"/>
                          </a:rPr>
                          <m:t>kg</m:t>
                        </m:r>
                        <m:sSup>
                          <m:sSupPr>
                            <m:ctrlPr>
                              <a:rPr lang="en-US" b="0" i="1" dirty="0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b="0" i="1" dirty="0" smtClean="0">
                                <a:latin typeface="Cambria Math" panose="02040503050406030204" pitchFamily="18" charset="0"/>
                              </a:rPr>
                              <m:t>∙</m:t>
                            </m:r>
                          </m:e>
                          <m:sup>
                            <m:r>
                              <a:rPr lang="en-US" b="0" i="1" dirty="0" smtClean="0">
                                <a:latin typeface="Cambria Math" panose="02040503050406030204" pitchFamily="18" charset="0"/>
                              </a:rPr>
                              <m:t>0</m:t>
                            </m:r>
                          </m:sup>
                        </m:sSup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𝐶</m:t>
                        </m:r>
                      </m:den>
                    </m:f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∙ 60 kg ∙ 1400⁰C </a:t>
                </a:r>
                <a14:m>
                  <m:oMath xmlns:m="http://schemas.openxmlformats.org/officeDocument/2006/math">
                    <m:r>
                      <a:rPr lang="en-US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</m:oMath>
                </a14:m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lnSpc>
                    <a:spcPct val="100000"/>
                  </a:lnSpc>
                  <a:buNone/>
                </a:pP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∆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𝑡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1400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0</m:t>
                        </m:r>
                      </m:sup>
                    </m:sSup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𝐶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     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𝑄</m:t>
                        </m:r>
                      </m:e>
                      <m:sub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𝑡</m:t>
                        </m:r>
                      </m:sub>
                    </m:sSub>
                    <m:r>
                      <a:rPr lang="en-US" b="0" i="0" dirty="0" smtClean="0">
                        <a:latin typeface="Cambria Math" panose="02040503050406030204" pitchFamily="18" charset="0"/>
                      </a:rPr>
                      <m:t>=</m:t>
                    </m:r>
                    <m:r>
                      <m:rPr>
                        <m:sty m:val="p"/>
                      </m:rPr>
                      <a:rPr lang="en-US" b="0" i="0" dirty="0" smtClean="0">
                        <a:latin typeface="Cambria Math" panose="02040503050406030204" pitchFamily="18" charset="0"/>
                      </a:rPr>
                      <m:t>qm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               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en-US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38 808 000</m:t>
                    </m:r>
                    <m:r>
                      <a:rPr lang="en-US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𝐽</m:t>
                    </m:r>
                    <m:r>
                      <a:rPr lang="en-US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=38,8∙</m:t>
                    </m:r>
                    <m:sSup>
                      <m:sSupPr>
                        <m:ctrlPr>
                          <a:rPr lang="en-US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10</m:t>
                        </m:r>
                      </m:e>
                      <m:sup>
                        <m:r>
                          <a:rPr lang="en-US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6</m:t>
                        </m:r>
                      </m:sup>
                    </m:sSup>
                    <m:r>
                      <m:rPr>
                        <m:sty m:val="p"/>
                      </m:rPr>
                      <a:rPr lang="en-US" b="0" i="0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J</m:t>
                    </m:r>
                  </m:oMath>
                </a14:m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lnSpc>
                    <a:spcPct val="100000"/>
                  </a:lnSpc>
                  <a:buNone/>
                </a:pP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𝑚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b="0" i="0" smtClean="0">
                        <a:latin typeface="Cambria Math" panose="02040503050406030204" pitchFamily="18" charset="0"/>
                      </a:rPr>
                      <m:t>=4,6 </m:t>
                    </m:r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</a:rPr>
                      <m:t>kg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          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𝜂</m:t>
                    </m:r>
                    <m:r>
                      <a:rPr lang="en-US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b="0" i="1" dirty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dirty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𝑄</m:t>
                            </m:r>
                          </m:e>
                          <m:sub>
                            <m:r>
                              <a:rPr lang="en-US" b="0" i="1" dirty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𝑓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en-US" b="0" i="1" dirty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dirty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𝑄</m:t>
                            </m:r>
                          </m:e>
                          <m:sub>
                            <m:r>
                              <a:rPr lang="en-US" b="0" i="1" dirty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𝑡</m:t>
                            </m:r>
                          </m:sub>
                        </m:sSub>
                      </m:den>
                    </m:f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∙ 100</a:t>
                </a:r>
                <a14:m>
                  <m:oMath xmlns:m="http://schemas.openxmlformats.org/officeDocument/2006/math">
                    <m:r>
                      <a:rPr lang="en-US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%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  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𝑄</m:t>
                        </m:r>
                      </m:e>
                      <m:sub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𝑡</m:t>
                        </m:r>
                      </m:sub>
                    </m:sSub>
                    <m:r>
                      <a:rPr lang="en-US" b="0" i="0" dirty="0" smtClean="0">
                        <a:latin typeface="Cambria Math" panose="02040503050406030204" pitchFamily="18" charset="0"/>
                      </a:rPr>
                      <m:t>=30</m:t>
                    </m:r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∙</m:t>
                    </m:r>
                    <m:f>
                      <m:fPr>
                        <m:ctrlPr>
                          <a:rPr lang="en-US" b="0" i="1" dirty="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b="0" i="1" dirty="0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b="0" i="1" dirty="0" smtClean="0">
                                <a:latin typeface="Cambria Math" panose="02040503050406030204" pitchFamily="18" charset="0"/>
                              </a:rPr>
                              <m:t>10</m:t>
                            </m:r>
                          </m:e>
                          <m:sup>
                            <m:r>
                              <a:rPr lang="en-US" b="0" i="1" dirty="0" smtClean="0">
                                <a:latin typeface="Cambria Math" panose="02040503050406030204" pitchFamily="18" charset="0"/>
                              </a:rPr>
                              <m:t>6</m:t>
                            </m:r>
                          </m:sup>
                        </m:sSup>
                        <m:r>
                          <m:rPr>
                            <m:sty m:val="p"/>
                          </m:rPr>
                          <a:rPr lang="en-US" b="0" i="0" dirty="0" smtClean="0">
                            <a:latin typeface="Cambria Math" panose="02040503050406030204" pitchFamily="18" charset="0"/>
                          </a:rPr>
                          <m:t>J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en-US" b="0" i="0" dirty="0" smtClean="0">
                            <a:latin typeface="Cambria Math" panose="02040503050406030204" pitchFamily="18" charset="0"/>
                          </a:rPr>
                          <m:t>kg</m:t>
                        </m:r>
                      </m:den>
                    </m:f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∙</m:t>
                    </m:r>
                    <m:r>
                      <a:rPr lang="en-US" b="0" i="0" dirty="0" smtClean="0">
                        <a:latin typeface="Cambria Math" panose="02040503050406030204" pitchFamily="18" charset="0"/>
                      </a:rPr>
                      <m:t>4,6</m:t>
                    </m:r>
                    <m:r>
                      <m:rPr>
                        <m:sty m:val="p"/>
                      </m:rPr>
                      <a:rPr lang="en-US" b="0" i="0" dirty="0" smtClean="0">
                        <a:latin typeface="Cambria Math" panose="02040503050406030204" pitchFamily="18" charset="0"/>
                      </a:rPr>
                      <m:t>kg</m:t>
                    </m:r>
                    <m:r>
                      <a:rPr lang="en-US" b="0" i="0" dirty="0" smtClean="0">
                        <a:latin typeface="Cambria Math" panose="02040503050406030204" pitchFamily="18" charset="0"/>
                      </a:rPr>
                      <m:t>=138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∙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10</m:t>
                        </m:r>
                      </m:e>
                      <m:sup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6</m:t>
                        </m:r>
                      </m:sup>
                    </m:sSup>
                    <m:r>
                      <m:rPr>
                        <m:sty m:val="p"/>
                      </m:rPr>
                      <a:rPr lang="en-US" b="0" i="0" dirty="0" smtClean="0">
                        <a:latin typeface="Cambria Math" panose="02040503050406030204" pitchFamily="18" charset="0"/>
                      </a:rPr>
                      <m:t>J</m:t>
                    </m:r>
                  </m:oMath>
                </a14:m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lnSpc>
                    <a:spcPct val="100000"/>
                  </a:lnSpc>
                  <a:buNone/>
                </a:pP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𝑐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=460</m:t>
                    </m:r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𝐽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𝑘𝑔</m:t>
                        </m:r>
                        <m:sSup>
                          <m:sSup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∙</m:t>
                            </m:r>
                          </m:e>
                          <m:sup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0</m:t>
                            </m:r>
                          </m:sup>
                        </m:s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𝐶</m:t>
                        </m:r>
                      </m:den>
                    </m:f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                                       </a:t>
                </a:r>
                <a14:m>
                  <m:oMath xmlns:m="http://schemas.openxmlformats.org/officeDocument/2006/math">
                    <m:r>
                      <a:rPr lang="en-US" i="1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𝜂</m:t>
                    </m:r>
                    <m:r>
                      <a:rPr lang="en-US" i="1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38,8∙</m:t>
                        </m:r>
                        <m:sSup>
                          <m:sSupPr>
                            <m:ctrlPr>
                              <a:rPr lang="en-US" i="1" dirty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i="1" dirty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10</m:t>
                            </m:r>
                          </m:e>
                          <m:sup>
                            <m:r>
                              <a:rPr lang="en-US" i="1" dirty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6</m:t>
                            </m:r>
                          </m:sup>
                        </m:sSup>
                        <m:r>
                          <a:rPr lang="en-US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𝐽</m:t>
                        </m:r>
                      </m:num>
                      <m:den>
                        <m:r>
                          <a:rPr lang="en-US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138∙</m:t>
                        </m:r>
                        <m:sSup>
                          <m:sSupPr>
                            <m:ctrlPr>
                              <a:rPr lang="en-US" i="1" dirty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i="1" dirty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10</m:t>
                            </m:r>
                          </m:e>
                          <m:sup>
                            <m:r>
                              <a:rPr lang="en-US" i="1" dirty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6</m:t>
                            </m:r>
                          </m:sup>
                        </m:sSup>
                        <m:r>
                          <a:rPr lang="en-US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𝐽</m:t>
                        </m:r>
                      </m:den>
                    </m:f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∙ 100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%=28%</m:t>
                    </m:r>
                  </m:oMath>
                </a14:m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lnSpc>
                    <a:spcPct val="100000"/>
                  </a:lnSpc>
                  <a:buNone/>
                </a:pP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𝑞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=30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𝑀𝐽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/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𝑘𝑔</m:t>
                    </m:r>
                  </m:oMath>
                </a14:m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lnSpc>
                    <a:spcPct val="100000"/>
                  </a:lnSpc>
                  <a:buNone/>
                </a:pP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b="1" dirty="0" err="1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Topish</a:t>
                </a:r>
                <a:r>
                  <a:rPr lang="en-US" sz="32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b="1" dirty="0" err="1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kerak</a:t>
                </a:r>
                <a:r>
                  <a:rPr lang="en-US" sz="32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</a:t>
                </a:r>
                <a:r>
                  <a:rPr lang="en-US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𝜂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−?</m:t>
                    </m:r>
                  </m:oMath>
                </a14:m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lnSpc>
                    <a:spcPct val="100000"/>
                  </a:lnSpc>
                  <a:buNone/>
                </a:pPr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lnSpc>
                    <a:spcPct val="100000"/>
                  </a:lnSpc>
                  <a:buNone/>
                </a:pP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:r>
                  <a:rPr lang="en-US" sz="32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Javob:  </a:t>
                </a:r>
                <a14:m>
                  <m:oMath xmlns:m="http://schemas.openxmlformats.org/officeDocument/2006/math">
                    <m:r>
                      <a:rPr lang="en-US" sz="32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𝜼</m:t>
                    </m:r>
                    <m:r>
                      <a:rPr lang="en-US" sz="32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US" sz="32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𝟐𝟖</m:t>
                    </m:r>
                    <m:r>
                      <a:rPr lang="en-US" sz="32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%</m:t>
                    </m:r>
                  </m:oMath>
                </a14:m>
                <a:endParaRPr lang="ru-RU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DCDC07DF-B034-4CD3-B022-3E9472DAB3F7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10817" y="444137"/>
                <a:ext cx="11371879" cy="5943600"/>
              </a:xfrm>
              <a:blipFill>
                <a:blip r:embed="rId2"/>
                <a:stretch>
                  <a:fillRect l="-482" t="-2154" b="-266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8" name="Прямая соединительная линия 7">
            <a:extLst>
              <a:ext uri="{FF2B5EF4-FFF2-40B4-BE49-F238E27FC236}">
                <a16:creationId xmlns:a16="http://schemas.microsoft.com/office/drawing/2014/main" id="{FF697BE9-F0CD-4067-9527-F088C820FFC6}"/>
              </a:ext>
            </a:extLst>
          </p:cNvPr>
          <p:cNvCxnSpPr/>
          <p:nvPr/>
        </p:nvCxnSpPr>
        <p:spPr>
          <a:xfrm>
            <a:off x="6096000" y="1073426"/>
            <a:ext cx="0" cy="315401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>
            <a:extLst>
              <a:ext uri="{FF2B5EF4-FFF2-40B4-BE49-F238E27FC236}">
                <a16:creationId xmlns:a16="http://schemas.microsoft.com/office/drawing/2014/main" id="{7D2FDA1F-9B11-416C-8A5C-7B5AF7E45FCE}"/>
              </a:ext>
            </a:extLst>
          </p:cNvPr>
          <p:cNvCxnSpPr/>
          <p:nvPr/>
        </p:nvCxnSpPr>
        <p:spPr>
          <a:xfrm>
            <a:off x="3246783" y="1020417"/>
            <a:ext cx="0" cy="353833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>
            <a:extLst>
              <a:ext uri="{FF2B5EF4-FFF2-40B4-BE49-F238E27FC236}">
                <a16:creationId xmlns:a16="http://schemas.microsoft.com/office/drawing/2014/main" id="{06BC2FDD-44D4-4462-9BEA-48A580D23F67}"/>
              </a:ext>
            </a:extLst>
          </p:cNvPr>
          <p:cNvCxnSpPr/>
          <p:nvPr/>
        </p:nvCxnSpPr>
        <p:spPr>
          <a:xfrm>
            <a:off x="503583" y="4558748"/>
            <a:ext cx="371060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037655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Объект 5">
            <a:extLst>
              <a:ext uri="{FF2B5EF4-FFF2-40B4-BE49-F238E27FC236}">
                <a16:creationId xmlns:a16="http://schemas.microsoft.com/office/drawing/2014/main" id="{BB088941-E81D-46B1-A6A4-A858DDAB4C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8941" y="2054087"/>
            <a:ext cx="11590987" cy="4122876"/>
          </a:xfrm>
        </p:spPr>
        <p:txBody>
          <a:bodyPr>
            <a:normAutofit/>
          </a:bodyPr>
          <a:lstStyle/>
          <a:p>
            <a:pPr marL="992188" indent="-45085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uz-Latn-UZ" sz="3200" dirty="0">
                <a:latin typeface="Arial" panose="020B0604020202020204" pitchFamily="34" charset="0"/>
                <a:cs typeface="Arial" panose="020B0604020202020204" pitchFamily="34" charset="0"/>
              </a:rPr>
              <a:t>1.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Mavzuni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o‘qish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mavzuga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oid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savollarga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javob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yozish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uz-Latn-UZ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992188" indent="-45085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Mavzu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asosida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referat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>
                <a:latin typeface="Arial" panose="020B0604020202020204" pitchFamily="34" charset="0"/>
                <a:cs typeface="Arial" panose="020B0604020202020204" pitchFamily="34" charset="0"/>
              </a:rPr>
              <a:t>tayyorlash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uz-Latn-UZ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Заголовок 9">
            <a:extLst>
              <a:ext uri="{FF2B5EF4-FFF2-40B4-BE49-F238E27FC236}">
                <a16:creationId xmlns:a16="http://schemas.microsoft.com/office/drawing/2014/main" id="{39630581-0D87-4D41-AB71-C86D2496F9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086677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uz-Latn-UZ" sz="4800" dirty="0">
                <a:latin typeface="Arial" panose="020B0604020202020204" pitchFamily="34" charset="0"/>
                <a:cs typeface="Arial" panose="020B0604020202020204" pitchFamily="34" charset="0"/>
              </a:rPr>
              <a:t>Mustaqil bajarish uchun topshiriqlar</a:t>
            </a:r>
            <a:endParaRPr lang="ru-RU" sz="4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289423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355</TotalTime>
  <Words>405</Words>
  <Application>Microsoft Office PowerPoint</Application>
  <PresentationFormat>Широкоэкранный</PresentationFormat>
  <Paragraphs>30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Cambria Math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                              Inson  va  tabiat</vt:lpstr>
      <vt:lpstr>                           19-mashq   1-masala</vt:lpstr>
      <vt:lpstr>Презентация PowerPoint</vt:lpstr>
      <vt:lpstr>Mustaqil bajarish uchun topshiriqlar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Davronbek Salimbekov</dc:creator>
  <cp:lastModifiedBy>hp</cp:lastModifiedBy>
  <cp:revision>65</cp:revision>
  <dcterms:created xsi:type="dcterms:W3CDTF">2020-11-20T09:11:53Z</dcterms:created>
  <dcterms:modified xsi:type="dcterms:W3CDTF">2021-02-22T16:38:51Z</dcterms:modified>
</cp:coreProperties>
</file>