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10" r:id="rId7"/>
    <p:sldId id="311" r:id="rId8"/>
    <p:sldId id="259" r:id="rId9"/>
    <p:sldId id="301" r:id="rId10"/>
    <p:sldId id="306" r:id="rId11"/>
    <p:sldId id="307" r:id="rId12"/>
    <p:sldId id="308" r:id="rId13"/>
    <p:sldId id="309" r:id="rId14"/>
    <p:sldId id="313" r:id="rId15"/>
    <p:sldId id="31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D38AC9-8E25-4156-82B5-EC00D96E5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83554A-1E6A-427B-9639-6CAAC98D0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9B249-BA84-403F-83A8-95E8EA63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C20540-751F-46E8-B30F-5E710DF9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5D0BBF-96A6-4907-AEA3-0DFA59A43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0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489472-29FF-42AE-A651-C6BD9E231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897BF3-538C-4665-B038-A7807B3B3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811C3-0C94-47FE-9CE6-D4C48FF8B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6DDEAF-D49E-43BF-A50D-85DE589B0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9EB27C-6CA4-4357-9118-D1E1ECC6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94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B2769C-17A3-4690-8BF8-60D5C458B9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0059C8-1CA7-43FF-B8D1-C20AB1A54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3B106C-2B32-4106-AD05-F2A10DD7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2F9393-B6A7-4A5A-90A6-2D9924DA7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83D630-5B7F-4830-8505-B56038CEE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872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7384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7325B-3417-4BDB-B2E7-8CDBFA33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D4CC16-BBA1-4A80-89ED-89EA44690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7DBA13-C0EA-44A6-90BA-9FBE867DC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F90F8F-CACD-4C63-B46F-A1DFF0D3F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0C3BE8-F8C5-4656-9FC5-F43BA2CBA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398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53DC1-E8B6-4091-BE33-6D0B065D9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EC2830-3F1A-46F9-9056-62BA56A36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F24F77-6025-4DBC-96D2-42E48EE0C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24CB8F-56A9-432C-BF86-23A66429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E9B10C-B525-4240-B5F5-25B7C253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08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3A101-F46F-48CC-A9A2-7E20AFDF1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6430FF-28E8-4400-A47F-EA91BCAF53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6A0D57D-ACEC-4E2F-996A-1DEF7342D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47B3AB-55AE-4B58-A734-2BFEDC9D2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4984EA-4CC7-467D-B98F-FBF5BFF0D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63768E-74C0-460A-AF18-01E0E9F0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45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4E259F-4025-4EBA-9E6F-C32B2868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663704-63E3-4B3B-8FF3-BBD006C0D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163C0D-891E-4133-B7D6-624657D58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B41E1F-CC1F-46E4-8AF1-7A209ADFA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B7B6EE-5DAB-4E68-AA87-8057F5012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6342229-A307-4D82-947E-909CD86BC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C58F581-5112-4047-A4A6-AC610077F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B5BC142-3C3B-425B-8EFA-4031A420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81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9F9D09-9BD7-4F22-81B9-424638FF1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9F96FA-32DF-49AD-91A4-AE4C66D70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16CBF2F-92A8-4699-B7EA-678387E21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B5F7D1-474E-4D65-97F7-BD53469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95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C8798A-25E9-4EC3-9BE0-257B45D8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5C2D5A3-67C7-48DA-AB9D-0E27CD3F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D18E348-CD4A-4596-BEB3-0FEDECEEC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12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56C308-196D-43B3-B4C2-A429DE09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F125F2-6D1F-45F8-BB3C-01BC8844A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7B19A52-3432-46E3-9610-8CCA936CF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496324-A41B-4002-A1ED-0004B283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371E08-755C-4A3F-AFB6-8FC7FE99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318CB7-E6DB-461E-8889-156602250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9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946EB-54D4-4673-B39B-E8E655A3D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91D494-ECE6-4CDB-9A10-0DCC7C997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2F675D-B04E-4D2C-86BD-FA2C3194F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075F5B-E064-477E-BF4D-E540910F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C41E98-E6B0-4A25-AAEA-120E81DE2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828C71-13FA-483A-B5FB-BF301AA9E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66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3E13C-A94F-489A-B2A6-A29E2305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99B0DB-0201-489F-A862-AE6B9D5CB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02BFF4-D53B-41AE-86A0-A82C1DB4C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2826B-3DF1-48F9-A0A1-C0B0F64339E5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E7FB9E-8B29-4023-A9B6-47162C79A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884DA1-9680-4D0D-A86A-D573DD23C7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71A71-0368-4E77-93A5-165F43253F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17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09700" y="2681564"/>
            <a:ext cx="10172699" cy="444185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Umumtakrordars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499967"/>
            <a:ext cx="727405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532337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377C99AC-C058-4FC7-8564-D7AEAA0B2119}"/>
              </a:ext>
            </a:extLst>
          </p:cNvPr>
          <p:cNvSpPr/>
          <p:nvPr/>
        </p:nvSpPr>
        <p:spPr>
          <a:xfrm>
            <a:off x="426964" y="4812472"/>
            <a:ext cx="727405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A1D784F-844F-43F5-B603-0D38DD4334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000" y="1903938"/>
            <a:ext cx="2284041" cy="158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80660" y="1828799"/>
                <a:ext cx="10495723" cy="4744277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0,5 mol gazga 290 J issiqlik miqdori berilib, haroratini izobar ravishda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27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dan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47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gacha oshirilsa, uning ichki energiyasi qanchaga o‘zgaradi?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Universal gaz doimiysi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8,3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℃∙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80660" y="1828799"/>
                <a:ext cx="10495723" cy="4744277"/>
              </a:xfrm>
              <a:blipFill>
                <a:blip r:embed="rId2"/>
                <a:stretch>
                  <a:fillRect l="-1510" t="-1671" r="-14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264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Termodinamikaning 1-qonuniga doir 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969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3286538" y="407268"/>
                <a:ext cx="7659761" cy="4223768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𝑈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𝑄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uz-Latn-UZ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3286538" y="407268"/>
                <a:ext cx="7659761" cy="4223768"/>
              </a:xfrm>
              <a:blipFill>
                <a:blip r:embed="rId2"/>
                <a:stretch>
                  <a:fillRect t="-20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373215" y="785165"/>
            <a:ext cx="1" cy="3230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71061" y="4205256"/>
            <a:ext cx="3220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5774" y="4756933"/>
                <a:ext cx="12046227" cy="224825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=290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−0,5 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∙8,3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℃∙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47℃−27℃</m:t>
                        </m:r>
                      </m:e>
                    </m:d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=207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𝑼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𝟐𝟎𝟕</m:t>
                    </m:r>
                  </m:oMath>
                </a14:m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28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74" y="4756933"/>
                <a:ext cx="12046227" cy="2248254"/>
              </a:xfrm>
              <a:prstGeom prst="rect">
                <a:avLst/>
              </a:prstGeom>
              <a:blipFill>
                <a:blip r:embed="rId3"/>
                <a:stretch>
                  <a:fillRect l="-1316" t="-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7079" y="368109"/>
                <a:ext cx="4293704" cy="44523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𝑐𝑜𝑛𝑠𝑡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=290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=27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=47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=8,3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℃∙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m:rPr>
                        <m:sty m:val="p"/>
                      </m:rPr>
                      <a:rPr lang="uz-Latn-UZ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U</m:t>
                    </m:r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79" y="368109"/>
                <a:ext cx="4293704" cy="4452366"/>
              </a:xfrm>
              <a:prstGeom prst="rect">
                <a:avLst/>
              </a:prstGeom>
              <a:blipFill>
                <a:blip r:embed="rId4"/>
                <a:stretch>
                  <a:fillRect l="-3546" t="-1915" b="-27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824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77" y="1868557"/>
            <a:ext cx="11229173" cy="4704520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Ideal issiqlik mashinasi isit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ichdan olingan issiqlikning 80% ini sovit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ichga uzatadi.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Agar sovit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ichning harorati 248 K bo‘lsa, isit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ichning haroratini (K) toping.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39"/>
            <a:ext cx="12192000" cy="11264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Ichki yonuv 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igatellariga doir 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14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744278" y="368109"/>
                <a:ext cx="6705600" cy="3846082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100 %−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744278" y="368109"/>
                <a:ext cx="6705600" cy="3846082"/>
              </a:xfrm>
              <a:blipFill>
                <a:blip r:embed="rId2"/>
                <a:stretch>
                  <a:fillRect t="-22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492477" y="632027"/>
            <a:ext cx="1" cy="2194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450567" y="2084909"/>
            <a:ext cx="3220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67" y="4031561"/>
                <a:ext cx="11741433" cy="29736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uz-Latn-UZ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=100 %−80 %=20 %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248 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100 %−20 %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310 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𝑻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𝟑𝟏𝟎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𝑲</m:t>
                    </m:r>
                  </m:oMath>
                </a14:m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67" y="4031561"/>
                <a:ext cx="11741433" cy="2973626"/>
              </a:xfrm>
              <a:prstGeom prst="rect">
                <a:avLst/>
              </a:prstGeom>
              <a:blipFill>
                <a:blip r:embed="rId3"/>
                <a:stretch>
                  <a:fillRect l="-1350" t="-4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67" y="368109"/>
                <a:ext cx="4041911" cy="32629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100 %−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=80 %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=248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𝐾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67" y="368109"/>
                <a:ext cx="4041911" cy="3262987"/>
              </a:xfrm>
              <a:prstGeom prst="rect">
                <a:avLst/>
              </a:prstGeom>
              <a:blipFill>
                <a:blip r:embed="rId4"/>
                <a:stretch>
                  <a:fillRect l="-3922" t="-3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75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40904" y="1828799"/>
                <a:ext cx="10877930" cy="4744277"/>
              </a:xfrm>
            </p:spPr>
            <p:txBody>
              <a:bodyPr>
                <a:normAutofit/>
              </a:bodyPr>
              <a:lstStyle/>
              <a:p>
                <a:pPr marL="742950" indent="-742950" algn="just">
                  <a:lnSpc>
                    <a:spcPct val="100000"/>
                  </a:lnSpc>
                  <a:buAutoNum type="arabicPeriod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54 km/h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69 kW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erishadigan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FIK 40%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avtomobilning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dvigateli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10 kg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benzin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km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Benzinning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solishtirma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46 MJ/kg. </a:t>
                </a:r>
              </a:p>
              <a:p>
                <a:pPr marL="742950" indent="-742950" algn="just">
                  <a:lnSpc>
                    <a:spcPct val="100000"/>
                  </a:lnSpc>
                  <a:buAutoNum type="arabicPeriod"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200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vannani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to‘ldirish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10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60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aralashtirildi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Vannada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40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haroratni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o‘rnatish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0904" y="1828799"/>
                <a:ext cx="10877930" cy="4744277"/>
              </a:xfrm>
              <a:blipFill>
                <a:blip r:embed="rId2"/>
                <a:stretch>
                  <a:fillRect l="-1008" t="-1285" r="-11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264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855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93913" y="1736035"/>
                <a:ext cx="10696734" cy="4837042"/>
              </a:xfrm>
            </p:spPr>
            <p:txBody>
              <a:bodyPr>
                <a:normAutofit/>
              </a:bodyPr>
              <a:lstStyle/>
              <a:p>
                <a:pPr marL="538163" indent="-538163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3.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0,1 MPa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egallaydigan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silindrning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porsheni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ostida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300 K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haroratda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tur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di.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siqishda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50 J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bajarilishi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gradusga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538163" indent="-538163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4. Ideal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Karno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siklini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harorati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sovitkichning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absolyut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haroratidan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4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Sovitkichga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beriladigan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ulushini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foizlarda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3913" y="1736035"/>
                <a:ext cx="10696734" cy="4837042"/>
              </a:xfrm>
              <a:blipFill>
                <a:blip r:embed="rId2"/>
                <a:stretch>
                  <a:fillRect l="-1140" r="-1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264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39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2729" y="1733558"/>
                <a:ext cx="11130465" cy="3385373"/>
              </a:xfrm>
            </p:spPr>
            <p:txBody>
              <a:bodyPr>
                <a:normAutofit lnSpcReduction="10000"/>
              </a:bodyPr>
              <a:lstStyle/>
              <a:p>
                <a:pPr marL="0" indent="44450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22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haroratni ko‘rsatib turgan termometr suvga tushirilgandan so‘ng 70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ni ko‘rsatadi.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44450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Termometr tushirilgunga qadar suvning harorati (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qanchaga teng bo‘lgan?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44450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Suvning massasi 40 g, suvning solishtirma issiqlik sig‘imi 4200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∙℃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Termometrning issiqlik sig‘imi esa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2729" y="1733558"/>
                <a:ext cx="11130465" cy="3385373"/>
              </a:xfrm>
              <a:blipFill>
                <a:blip r:embed="rId2"/>
                <a:stretch>
                  <a:fillRect l="-1424" t="-3777" r="-1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288"/>
            <a:ext cx="12192000" cy="14178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Issiqlik miqdori va issiqlik balans tenglamasiga doir masala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324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3856380" y="512875"/>
                <a:ext cx="8136837" cy="5491006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uz-Latn-UZ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3856380" y="512875"/>
                <a:ext cx="8136837" cy="5491006"/>
              </a:xfrm>
              <a:blipFill>
                <a:blip r:embed="rId2"/>
                <a:stretch>
                  <a:fillRect t="-1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373215" y="888905"/>
            <a:ext cx="1" cy="40485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480525" y="4343400"/>
            <a:ext cx="3786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0525" y="512875"/>
                <a:ext cx="3998707" cy="470848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=4200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∙℃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25" y="512875"/>
                <a:ext cx="3998707" cy="4708482"/>
              </a:xfrm>
              <a:prstGeom prst="rect">
                <a:avLst/>
              </a:prstGeom>
              <a:blipFill>
                <a:blip r:embed="rId3"/>
                <a:stretch>
                  <a:fillRect l="-3963" t="-27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96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2609" y="689113"/>
                <a:ext cx="11237843" cy="6069494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endParaRPr lang="en-US" sz="40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uz-Latn-UZ" sz="4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uz-Latn-UZ" sz="4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uz-Latn-UZ" sz="4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uz-Latn-UZ" sz="4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uz-Latn-UZ" sz="4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uz-Latn-UZ" sz="40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uz-Latn-UZ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:pPr marL="0" indent="0" algn="ctr">
                  <a:buNone/>
                </a:pPr>
                <a:endParaRPr lang="ru-RU" sz="44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℃</m:t>
                            </m:r>
                          </m:den>
                        </m:f>
                        <m:r>
                          <a:rPr lang="uz-Latn-UZ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70℃−22℃</m:t>
                            </m:r>
                          </m:e>
                        </m:d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+4200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∙℃</m:t>
                            </m:r>
                          </m:den>
                        </m:f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∙0,04 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∙70℃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4200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∙℃</m:t>
                            </m:r>
                          </m:den>
                        </m:f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∙0,04 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=72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𝟕𝟐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2609" y="689113"/>
                <a:ext cx="11237843" cy="606949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76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6211" y="1633238"/>
                <a:ext cx="10659578" cy="4452729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600 W quvvatli elektroplitkada 3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suvni qaynagunga qadar 40 minut isitiladi. Suvning boshlang‘ich temperaturasi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Suvning solishtirma issiqlik sig‘imi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4200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</m:t>
                        </m:r>
                      </m:den>
                    </m:f>
                    <m: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358775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Qurilmaning FIK aniqlang.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6211" y="1633238"/>
                <a:ext cx="10659578" cy="4452729"/>
              </a:xfrm>
              <a:blipFill>
                <a:blip r:embed="rId2"/>
                <a:stretch>
                  <a:fillRect l="-1487" t="-1781" r="-14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40"/>
            <a:ext cx="12192000" cy="144349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Issiqlik miqdori va foydali ish koeffits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iy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entiga doir masala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72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02295" y="167672"/>
                <a:ext cx="7570430" cy="5663285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𝜏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  <m:d>
                          <m:d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𝑞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𝜏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:endParaRPr lang="en-US" sz="36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𝜂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en-US" sz="36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𝑞</m:t>
                                  </m:r>
                                </m:sub>
                              </m:sSub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𝜏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∙100 %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02295" y="167672"/>
                <a:ext cx="7570430" cy="5663285"/>
              </a:xfrm>
              <a:blipFill>
                <a:blip r:embed="rId2"/>
                <a:stretch>
                  <a:fillRect t="-15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502295" y="851519"/>
            <a:ext cx="0" cy="5257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02090" y="5211418"/>
            <a:ext cx="3485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9811" y="167672"/>
                <a:ext cx="4890053" cy="652265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=0,003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𝜏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𝑚𝑖𝑛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=1000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=4200</m:t>
                    </m:r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℃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11" y="167672"/>
                <a:ext cx="4890053" cy="6522656"/>
              </a:xfrm>
              <a:prstGeom prst="rect">
                <a:avLst/>
              </a:prstGeom>
              <a:blipFill>
                <a:blip r:embed="rId3"/>
                <a:stretch>
                  <a:fillRect l="-3242" t="-1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895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1" y="503583"/>
                <a:ext cx="11410122" cy="606949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𝜂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en-US" sz="36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𝑞</m:t>
                                  </m:r>
                                </m:sub>
                              </m:sSub>
                              <m: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𝜏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∙100 %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𝜂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4200</m:t>
                          </m:r>
                          <m:f>
                            <m:f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𝐽</m:t>
                              </m:r>
                            </m:num>
                            <m:den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𝑘𝑔</m:t>
                              </m:r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℃</m:t>
                              </m:r>
                            </m:den>
                          </m:f>
                          <m:r>
                            <a:rPr lang="uz-Latn-UZ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1000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0,003 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∙(100℃−20℃)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600 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𝑊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∙2400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∙100 %=</m:t>
                      </m:r>
                    </m:oMath>
                  </m:oMathPara>
                </a14:m>
                <a:endParaRPr lang="en-US" sz="32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sz="3600" b="0" dirty="0">
                    <a:cs typeface="Arial" panose="020B0604020202020204" pitchFamily="34" charset="0"/>
                  </a:rPr>
                  <a:t>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=70 %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𝜼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%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1" y="503583"/>
                <a:ext cx="11410122" cy="606949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919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016" y="2292625"/>
            <a:ext cx="11288994" cy="4280451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FIK 20 % bo‘lgan reaktiv sam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lyotning dvigateli 1800 km/h tezlik bilan uchishda 86 kN tortishish kuchiga erishadi.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8775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Parvozning 1 soatdagi kerosin sarfini (t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onnada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) aniqlang. Kerosinning yonish issiqligi 43 MJ/kg.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547"/>
            <a:ext cx="12192000" cy="141005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Yoqilg‘ining solishtirma yonish issiqligi va issiqlik mashinalariga doir masala.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76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820343" y="167672"/>
                <a:ext cx="6629535" cy="4424205"/>
              </a:xfrm>
            </p:spPr>
            <p:txBody>
              <a:bodyPr/>
              <a:lstStyle/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𝑞𝑚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𝑞𝑚</m:t>
                        </m:r>
                      </m:den>
                    </m:f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∙100 %⇒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sub>
                        </m:sSub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uz-Latn-UZ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100 %</m:t>
                        </m:r>
                      </m:num>
                      <m:den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𝜂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820343" y="167672"/>
                <a:ext cx="6629535" cy="4424205"/>
              </a:xfrm>
              <a:blipFill>
                <a:blip r:embed="rId2"/>
                <a:stretch>
                  <a:fillRect t="-2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820343" y="895947"/>
            <a:ext cx="1" cy="3275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62938" y="3730487"/>
            <a:ext cx="41548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77" y="4346713"/>
                <a:ext cx="11701663" cy="224825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86000 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50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3600 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∙100 %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20 %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43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den>
                        </m:f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=18000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=18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𝟏𝟖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</m:oMath>
                </a14:m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7" y="4346713"/>
                <a:ext cx="11701663" cy="2248254"/>
              </a:xfrm>
              <a:prstGeom prst="rect">
                <a:avLst/>
              </a:prstGeom>
              <a:blipFill>
                <a:blip r:embed="rId3"/>
                <a:stretch>
                  <a:fillRect l="-13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69843" y="147792"/>
                <a:ext cx="4890053" cy="40233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=1800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𝑘𝑚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=500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=3600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28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=86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𝑘𝑁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=86000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=20 %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=43</m:t>
                    </m:r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𝑀𝐽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=43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f>
                      <m:fPr>
                        <m:ctrlP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843" y="147792"/>
                <a:ext cx="4890053" cy="4023330"/>
              </a:xfrm>
              <a:prstGeom prst="rect">
                <a:avLst/>
              </a:prstGeom>
              <a:blipFill>
                <a:blip r:embed="rId4"/>
                <a:stretch>
                  <a:fillRect l="-3113" t="-2121" b="-63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930</Words>
  <Application>Microsoft Office PowerPoint</Application>
  <PresentationFormat>Широкоэкранный</PresentationFormat>
  <Paragraphs>127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Issiqlik miqdori va issiqlik balans tenglamasiga doir masala</vt:lpstr>
      <vt:lpstr>Презентация PowerPoint</vt:lpstr>
      <vt:lpstr>Презентация PowerPoint</vt:lpstr>
      <vt:lpstr>Issiqlik miqdori va foydali ish koeffitsiyentiga doir masala</vt:lpstr>
      <vt:lpstr>Презентация PowerPoint</vt:lpstr>
      <vt:lpstr>Презентация PowerPoint</vt:lpstr>
      <vt:lpstr>Yoqilg‘ining solishtirma yonish issiqligi va issiqlik mashinalariga doir masala.</vt:lpstr>
      <vt:lpstr>Презентация PowerPoint</vt:lpstr>
      <vt:lpstr>Termodinamikaning 1-qonuniga doir masala</vt:lpstr>
      <vt:lpstr>Презентация PowerPoint</vt:lpstr>
      <vt:lpstr>Ichki yonuv dvigatellariga doir masala</vt:lpstr>
      <vt:lpstr>Презентация PowerPoint</vt:lpstr>
      <vt:lpstr>Mustaqil bajarish uchun topshiriqlar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42</cp:revision>
  <dcterms:created xsi:type="dcterms:W3CDTF">2020-12-20T06:35:43Z</dcterms:created>
  <dcterms:modified xsi:type="dcterms:W3CDTF">2021-02-22T16:33:07Z</dcterms:modified>
</cp:coreProperties>
</file>