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02" r:id="rId3"/>
    <p:sldId id="303" r:id="rId4"/>
    <p:sldId id="304" r:id="rId5"/>
    <p:sldId id="305" r:id="rId6"/>
    <p:sldId id="310" r:id="rId7"/>
    <p:sldId id="311" r:id="rId8"/>
    <p:sldId id="259" r:id="rId9"/>
    <p:sldId id="301" r:id="rId10"/>
    <p:sldId id="306" r:id="rId11"/>
    <p:sldId id="307" r:id="rId12"/>
    <p:sldId id="308" r:id="rId13"/>
    <p:sldId id="309" r:id="rId14"/>
    <p:sldId id="313" r:id="rId15"/>
    <p:sldId id="31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D38AC9-8E25-4156-82B5-EC00D96E5D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83554A-1E6A-427B-9639-6CAAC98D01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B9B249-BA84-403F-83A8-95E8EA638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826B-3DF1-48F9-A0A1-C0B0F64339E5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C20540-751F-46E8-B30F-5E710DF98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D5D0BBF-96A6-4907-AEA3-0DFA59A43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A71-0368-4E77-93A5-165F4325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607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489472-29FF-42AE-A651-C6BD9E231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C897BF3-538C-4665-B038-A7807B3B3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9811C3-0C94-47FE-9CE6-D4C48FF8B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826B-3DF1-48F9-A0A1-C0B0F64339E5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6DDEAF-D49E-43BF-A50D-85DE589B0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9EB27C-6CA4-4357-9118-D1E1ECC66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A71-0368-4E77-93A5-165F4325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940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4B2769C-17A3-4690-8BF8-60D5C458B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60059C8-1CA7-43FF-B8D1-C20AB1A54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C3B106C-2B32-4106-AD05-F2A10DD7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826B-3DF1-48F9-A0A1-C0B0F64339E5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2F9393-B6A7-4A5A-90A6-2D9924DA7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83D630-5B7F-4830-8505-B56038CEE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A71-0368-4E77-93A5-165F4325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872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7384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87325B-3417-4BDB-B2E7-8CDBFA33D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D4CC16-BBA1-4A80-89ED-89EA446907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37DBA13-C0EA-44A6-90BA-9FBE867DC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826B-3DF1-48F9-A0A1-C0B0F64339E5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F90F8F-CACD-4C63-B46F-A1DFF0D3F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40C3BE8-F8C5-4656-9FC5-F43BA2CBA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A71-0368-4E77-93A5-165F4325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398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53DC1-E8B6-4091-BE33-6D0B065D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EC2830-3F1A-46F9-9056-62BA56A36F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F24F77-6025-4DBC-96D2-42E48EE0C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826B-3DF1-48F9-A0A1-C0B0F64339E5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24CB8F-56A9-432C-BF86-23A66429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E9B10C-B525-4240-B5F5-25B7C253D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A71-0368-4E77-93A5-165F4325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08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23A101-F46F-48CC-A9A2-7E20AFDF1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6430FF-28E8-4400-A47F-EA91BCAF5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A0D57D-ACEC-4E2F-996A-1DEF7342D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47B3AB-55AE-4B58-A734-2BFEDC9D2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826B-3DF1-48F9-A0A1-C0B0F64339E5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14984EA-4CC7-467D-B98F-FBF5BFF0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363768E-74C0-460A-AF18-01E0E9F00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A71-0368-4E77-93A5-165F4325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45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4E259F-4025-4EBA-9E6F-C32B28681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663704-63E3-4B3B-8FF3-BBD006C0DE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163C0D-891E-4133-B7D6-624657D588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3B41E1F-CC1F-46E4-8AF1-7A209ADFA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BB7B6EE-5DAB-4E68-AA87-8057F50126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6342229-A307-4D82-947E-909CD86BC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826B-3DF1-48F9-A0A1-C0B0F64339E5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C58F581-5112-4047-A4A6-AC610077F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B5BC142-3C3B-425B-8EFA-4031A420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A71-0368-4E77-93A5-165F4325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588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F9D09-9BD7-4F22-81B9-424638FF1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D9F96FA-32DF-49AD-91A4-AE4C66D70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826B-3DF1-48F9-A0A1-C0B0F64339E5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16CBF2F-92A8-4699-B7EA-678387E21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B5F7D1-474E-4D65-97F7-BD53469B3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A71-0368-4E77-93A5-165F4325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5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C8798A-25E9-4EC3-9BE0-257B45D85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826B-3DF1-48F9-A0A1-C0B0F64339E5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5C2D5A3-67C7-48DA-AB9D-0E27CD3FD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D18E348-CD4A-4596-BEB3-0FEDECEEC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A71-0368-4E77-93A5-165F4325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1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6C308-196D-43B3-B4C2-A429DE091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F125F2-6D1F-45F8-BB3C-01BC8844A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7B19A52-3432-46E3-9610-8CCA936CF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496324-A41B-4002-A1ED-0004B2833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826B-3DF1-48F9-A0A1-C0B0F64339E5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371E08-755C-4A3F-AFB6-8FC7FE99C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D318CB7-E6DB-461E-8889-156602250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A71-0368-4E77-93A5-165F4325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91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0946EB-54D4-4673-B39B-E8E655A3D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91D494-ECE6-4CDB-9A10-0DCC7C9977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82F675D-B04E-4D2C-86BD-FA2C3194F1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A075F5B-E064-477E-BF4D-E540910F0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2826B-3DF1-48F9-A0A1-C0B0F64339E5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C41E98-E6B0-4A25-AAEA-120E81DE2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3828C71-13FA-483A-B5FB-BF301AA9E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71A71-0368-4E77-93A5-165F4325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66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B3E13C-A94F-489A-B2A6-A29E2305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B99B0DB-0201-489F-A862-AE6B9D5CBF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02BFF4-D53B-41AE-86A0-A82C1DB4CF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2826B-3DF1-48F9-A0A1-C0B0F64339E5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1E7FB9E-8B29-4023-A9B6-47162C79A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884DA1-9680-4D0D-A86A-D573DD23C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71A71-0368-4E77-93A5-165F43253FD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173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7"/>
            <a:ext cx="12189015" cy="179904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409700" y="2681564"/>
            <a:ext cx="10172699" cy="4441855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5400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uz-Latn-UZ" sz="5400" b="1" dirty="0">
                <a:solidFill>
                  <a:srgbClr val="002060"/>
                </a:solidFill>
                <a:latin typeface="Arial"/>
                <a:cs typeface="Arial"/>
              </a:rPr>
              <a:t>Umumtakrordars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endParaRPr lang="en-US" sz="2400" dirty="0">
              <a:latin typeface="Arial"/>
              <a:cs typeface="Arial"/>
            </a:endParaRPr>
          </a:p>
          <a:p>
            <a:pPr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 algn="ctr">
              <a:lnSpc>
                <a:spcPts val="4132"/>
              </a:lnSpc>
              <a:spcBef>
                <a:spcPts val="233"/>
              </a:spcBef>
            </a:pPr>
            <a:endParaRPr lang="en-US" sz="5400" b="1" dirty="0">
              <a:solidFill>
                <a:srgbClr val="373435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26964" y="2499967"/>
            <a:ext cx="727405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8892210" y="430695"/>
            <a:ext cx="2261956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8892210" y="430695"/>
            <a:ext cx="2261955" cy="1005347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8892210" y="532337"/>
            <a:ext cx="213360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uz-Latn-UZ" sz="4756" b="1" spc="21" dirty="0">
                <a:solidFill>
                  <a:srgbClr val="FEFEFE"/>
                </a:solidFill>
                <a:latin typeface="Arial"/>
                <a:cs typeface="Arial"/>
              </a:rPr>
              <a:t>9-sinf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2060486" y="476759"/>
            <a:ext cx="7424708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3724" y="430695"/>
            <a:ext cx="901290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object 6">
            <a:extLst>
              <a:ext uri="{FF2B5EF4-FFF2-40B4-BE49-F238E27FC236}">
                <a16:creationId xmlns:a16="http://schemas.microsoft.com/office/drawing/2014/main" id="{377C99AC-C058-4FC7-8564-D7AEAA0B2119}"/>
              </a:ext>
            </a:extLst>
          </p:cNvPr>
          <p:cNvSpPr/>
          <p:nvPr/>
        </p:nvSpPr>
        <p:spPr>
          <a:xfrm>
            <a:off x="426964" y="4812472"/>
            <a:ext cx="727405" cy="161483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A1D784F-844F-43F5-B603-0D38DD4334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000" y="1903938"/>
            <a:ext cx="2284041" cy="158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10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80660" y="1828799"/>
                <a:ext cx="10495723" cy="4744277"/>
              </a:xfrm>
            </p:spPr>
            <p:txBody>
              <a:bodyPr>
                <a:normAutofit/>
              </a:bodyPr>
              <a:lstStyle/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Agar 0,5 mol gazga 290 J issiqlik miqdori berilib, haroratini izobar ravishda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27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dan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47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gacha oshirilsa, uning ichki energiyasi qanchaga o‘zgaradi?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Universal gaz doimiysi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8,3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℃∙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80660" y="1828799"/>
                <a:ext cx="10495723" cy="4744277"/>
              </a:xfrm>
              <a:blipFill>
                <a:blip r:embed="rId2"/>
                <a:stretch>
                  <a:fillRect l="-1510" t="-1671" r="-14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64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Termodinamikaning 1-qonuniga doir 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969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3286538" y="407268"/>
                <a:ext cx="7659761" cy="4223768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𝑇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𝐴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z-Latn-UZ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∆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𝑈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𝑄</m:t>
                      </m:r>
                      <m:r>
                        <a:rPr lang="uz-Latn-UZ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uz-Latn-UZ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𝜈</m:t>
                      </m:r>
                      <m:r>
                        <a:rPr lang="uz-Latn-UZ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𝑅</m:t>
                      </m:r>
                      <m:r>
                        <a:rPr lang="uz-Latn-UZ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(</m:t>
                      </m:r>
                      <m:sSub>
                        <m:sSubPr>
                          <m:ctrlPr>
                            <a:rPr lang="uz-Latn-U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uz-Latn-U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uz-Latn-UZ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uz-Latn-U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uz-Latn-UZ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sub>
                      </m:sSub>
                      <m:r>
                        <a:rPr lang="uz-Latn-UZ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)</m:t>
                      </m:r>
                    </m:oMath>
                  </m:oMathPara>
                </a14:m>
                <a:endParaRPr lang="uz-Latn-UZ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3286538" y="407268"/>
                <a:ext cx="7659761" cy="4223768"/>
              </a:xfrm>
              <a:blipFill>
                <a:blip r:embed="rId2"/>
                <a:stretch>
                  <a:fillRect t="-20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373215" y="785165"/>
            <a:ext cx="1" cy="32302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371061" y="4205256"/>
            <a:ext cx="3220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45774" y="4756933"/>
                <a:ext cx="12046227" cy="22482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𝑈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=290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−0,5 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𝑚𝑜𝑙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∙8,3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℃∙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d>
                      <m:dPr>
                        <m:ctrlP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47℃−27℃</m:t>
                        </m:r>
                      </m:e>
                    </m:d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=207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</m:t>
                    </m:r>
                  </m:oMath>
                </a14:m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𝑼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𝟐𝟎𝟕</m:t>
                    </m:r>
                  </m:oMath>
                </a14:m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  <a:r>
                  <a:rPr lang="uz-Latn-UZ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28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774" y="4756933"/>
                <a:ext cx="12046227" cy="2248254"/>
              </a:xfrm>
              <a:prstGeom prst="rect">
                <a:avLst/>
              </a:prstGeom>
              <a:blipFill>
                <a:blip r:embed="rId3"/>
                <a:stretch>
                  <a:fillRect l="-1316" t="-1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77079" y="368109"/>
                <a:ext cx="4293704" cy="44523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=0,5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𝑚𝑜𝑙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𝑐𝑜𝑛𝑠𝑡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 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=290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𝐽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=27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2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=47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𝑅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=8,3</m:t>
                    </m:r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℃∙</m:t>
                        </m:r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m:rPr>
                        <m:sty m:val="p"/>
                      </m:rPr>
                      <a:rPr lang="uz-Latn-UZ" sz="28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U</m:t>
                    </m:r>
                    <m:r>
                      <a:rPr lang="uz-Latn-UZ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079" y="368109"/>
                <a:ext cx="4293704" cy="4452366"/>
              </a:xfrm>
              <a:prstGeom prst="rect">
                <a:avLst/>
              </a:prstGeom>
              <a:blipFill>
                <a:blip r:embed="rId4"/>
                <a:stretch>
                  <a:fillRect l="-3546" t="-1915" b="-273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824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4CF92D-1936-4101-9D6D-1D31607E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5477" y="1868557"/>
            <a:ext cx="11229173" cy="4704520"/>
          </a:xfrm>
        </p:spPr>
        <p:txBody>
          <a:bodyPr>
            <a:normAutofit/>
          </a:bodyPr>
          <a:lstStyle/>
          <a:p>
            <a:pPr marL="0" indent="358775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Ideal issiqlik mashinasi isit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ichdan olingan issiqlikning 80% ini sovit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ichga uzatadi. 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>
              <a:lnSpc>
                <a:spcPct val="100000"/>
              </a:lnSpc>
              <a:buNone/>
            </a:pP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Agar sovit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ichning harorati 248 K bo‘lsa, isit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uz-Latn-UZ" sz="4000" dirty="0">
                <a:latin typeface="Arial" panose="020B0604020202020204" pitchFamily="34" charset="0"/>
                <a:cs typeface="Arial" panose="020B0604020202020204" pitchFamily="34" charset="0"/>
              </a:rPr>
              <a:t>ichning haroratini (K) toping. 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639"/>
            <a:ext cx="12192000" cy="11264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Ichki yonuv 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igatellariga doir masala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014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744278" y="368109"/>
                <a:ext cx="6705600" cy="3846082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∙100 %−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r>
                      <a:rPr lang="uz-Latn-UZ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uz-Latn-UZ" sz="4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num>
                      <m:den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100 %−</m:t>
                        </m:r>
                        <m:r>
                          <a:rPr lang="uz-Latn-UZ" sz="4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𝜂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744278" y="368109"/>
                <a:ext cx="6705600" cy="3846082"/>
              </a:xfrm>
              <a:blipFill>
                <a:blip r:embed="rId2"/>
                <a:stretch>
                  <a:fillRect t="-221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492477" y="632027"/>
            <a:ext cx="1" cy="2194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450567" y="2084909"/>
            <a:ext cx="32202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0567" y="4031561"/>
                <a:ext cx="11741433" cy="297362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  </m:t>
                    </m:r>
                    <m:r>
                      <a:rPr lang="uz-Latn-UZ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=100 %−80 %=20 %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248 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𝐾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100 %−20 %</m:t>
                        </m:r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310 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𝑻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𝟏</m:t>
                        </m:r>
                      </m:sub>
                    </m:sSub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𝟑𝟏𝟎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𝑲</m:t>
                    </m:r>
                  </m:oMath>
                </a14:m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67" y="4031561"/>
                <a:ext cx="11741433" cy="2973626"/>
              </a:xfrm>
              <a:prstGeom prst="rect">
                <a:avLst/>
              </a:prstGeom>
              <a:blipFill>
                <a:blip r:embed="rId3"/>
                <a:stretch>
                  <a:fillRect l="-1350" t="-430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0567" y="368109"/>
                <a:ext cx="4041911" cy="32629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100 %−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=80 %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=248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𝐾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𝑇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67" y="368109"/>
                <a:ext cx="4041911" cy="3262987"/>
              </a:xfrm>
              <a:prstGeom prst="rect">
                <a:avLst/>
              </a:prstGeom>
              <a:blipFill>
                <a:blip r:embed="rId4"/>
                <a:stretch>
                  <a:fillRect l="-3922" t="-39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175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40904" y="1828799"/>
                <a:ext cx="10877930" cy="4744277"/>
              </a:xfrm>
            </p:spPr>
            <p:txBody>
              <a:bodyPr>
                <a:normAutofit/>
              </a:bodyPr>
              <a:lstStyle/>
              <a:p>
                <a:pPr marL="742950" indent="-742950" algn="just">
                  <a:lnSpc>
                    <a:spcPct val="100000"/>
                  </a:lnSpc>
                  <a:buAutoNum type="arabicPeriod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54 km/h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tezlikda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69 kW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quvvatga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erishadigan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FIK 40%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avtomobilning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dvigateli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10 kg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benzin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km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yo‘lga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yetadi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?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Benzinning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solishtirma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yonish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issiqligi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46 MJ/kg. </a:t>
                </a:r>
              </a:p>
              <a:p>
                <a:pPr marL="742950" indent="-742950" algn="just">
                  <a:lnSpc>
                    <a:spcPct val="100000"/>
                  </a:lnSpc>
                  <a:buAutoNum type="arabicPeriod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200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sig‘imli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vannani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to‘ldirish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10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li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sovuq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 60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li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aralashtirildi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Vannada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40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haroratni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o‘rnatish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sovuq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suv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solish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?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40904" y="1828799"/>
                <a:ext cx="10877930" cy="4744277"/>
              </a:xfrm>
              <a:blipFill>
                <a:blip r:embed="rId2"/>
                <a:stretch>
                  <a:fillRect l="-1008" t="-1285" r="-11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64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85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93913" y="1736035"/>
                <a:ext cx="10696734" cy="4837042"/>
              </a:xfrm>
            </p:spPr>
            <p:txBody>
              <a:bodyPr>
                <a:normAutofit/>
              </a:bodyPr>
              <a:lstStyle/>
              <a:p>
                <a:pPr marL="538163" indent="-538163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3.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0,1 MPa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6 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egallaydigan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silindrning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porsheni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ostida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300 K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haroratda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tur</a:t>
                </a:r>
                <a:r>
                  <a:rPr lang="ru-RU" dirty="0">
                    <a:latin typeface="Arial" panose="020B0604020202020204" pitchFamily="34" charset="0"/>
                    <a:cs typeface="Arial" panose="020B0604020202020204" pitchFamily="34" charset="0"/>
                  </a:rPr>
                  <a:t>а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di.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siqishda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50 J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bajarilishi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uchun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o‘zgarmas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necha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gradusga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sovitish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538163" indent="-538163" algn="just">
                  <a:lnSpc>
                    <a:spcPct val="100000"/>
                  </a:lnSpc>
                  <a:buNone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4. Ideal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Karno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siklini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bajaradi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Isitkichning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absolyut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harorati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sovitkichning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absolyut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haroratidan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4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marta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katta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Sovitkichga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beriladigan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issiqlik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ulushini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foizlarda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3913" y="1736035"/>
                <a:ext cx="10696734" cy="4837042"/>
              </a:xfrm>
              <a:blipFill>
                <a:blip r:embed="rId2"/>
                <a:stretch>
                  <a:fillRect l="-1140" r="-1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643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9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2729" y="1733558"/>
                <a:ext cx="11130465" cy="3385373"/>
              </a:xfrm>
            </p:spPr>
            <p:txBody>
              <a:bodyPr>
                <a:normAutofit lnSpcReduction="10000"/>
              </a:bodyPr>
              <a:lstStyle/>
              <a:p>
                <a:pPr marL="0" indent="444500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22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haroratni ko‘rsatib turgan termometr suvga tushirilgandan so‘ng 70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ni ko‘rsatadi.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444500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Termometr tushirilgunga qadar suvning harorati (</a:t>
                </a:r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qanchaga teng bo‘lgan?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444500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Suvning massasi 40 g, suvning solishtirma issiqlik sig‘imi 4200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∙℃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, Termometrning issiqlik sig‘imi esa 7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℃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2729" y="1733558"/>
                <a:ext cx="11130465" cy="3385373"/>
              </a:xfrm>
              <a:blipFill>
                <a:blip r:embed="rId2"/>
                <a:stretch>
                  <a:fillRect l="-1424" t="-3777" r="-13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288"/>
            <a:ext cx="12192000" cy="14178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Issiqlik miqdori va issiqlik balans tenglamasiga doir masala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324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3856380" y="512875"/>
                <a:ext cx="8136837" cy="5491006"/>
              </a:xfrm>
            </p:spPr>
            <p:txBody>
              <a:bodyPr/>
              <a:lstStyle/>
              <a:p>
                <a:pPr algn="ctr"/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𝑄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∆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=−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sSub>
                          <m:sSubPr>
                            <m:ctrlP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uz-Latn-UZ" sz="36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4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sub>
                            </m:sSub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uz-Latn-UZ" sz="4000" i="1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uz-Latn-UZ" sz="4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sSub>
                          <m:sSubPr>
                            <m:ctrlP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uz-Latn-UZ" sz="40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endParaRPr lang="uz-Latn-UZ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3856380" y="512875"/>
                <a:ext cx="8136837" cy="5491006"/>
              </a:xfrm>
              <a:blipFill>
                <a:blip r:embed="rId2"/>
                <a:stretch>
                  <a:fillRect t="-15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373215" y="888905"/>
            <a:ext cx="1" cy="40485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480525" y="4343400"/>
            <a:ext cx="37866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0525" y="512875"/>
                <a:ext cx="3998707" cy="470848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=22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=70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=0,04 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=4200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∙℃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𝐶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</m:t>
                    </m:r>
                    <m:f>
                      <m:fPr>
                        <m:ctrlP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℃</m:t>
                        </m:r>
                      </m:den>
                    </m:f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opish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25" y="512875"/>
                <a:ext cx="3998707" cy="4708482"/>
              </a:xfrm>
              <a:prstGeom prst="rect">
                <a:avLst/>
              </a:prstGeom>
              <a:blipFill>
                <a:blip r:embed="rId3"/>
                <a:stretch>
                  <a:fillRect l="-3963" t="-27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96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62609" y="689113"/>
                <a:ext cx="11237843" cy="6069494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endParaRPr lang="en-US" sz="40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uz-Latn-UZ" sz="4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𝑡</m:t>
                          </m:r>
                        </m:e>
                        <m:sub>
                          <m: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b>
                      </m:sSub>
                      <m:r>
                        <a:rPr lang="uz-Latn-UZ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uz-Latn-UZ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uz-Latn-UZ" sz="4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uz-Latn-UZ" sz="4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uz-Latn-UZ" sz="4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</m:sub>
                              </m:sSub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uz-Latn-UZ" sz="4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uz-Latn-UZ" sz="4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uz-Latn-UZ" sz="4000" i="1"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uz-Latn-UZ" sz="40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e>
                            <m:sub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sSub>
                            <m:sSubPr>
                              <m:ctrlP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uz-Latn-UZ" sz="40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uz-Latn-UZ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 </a:t>
                </a:r>
              </a:p>
              <a:p>
                <a:pPr marL="0" indent="0" algn="ctr">
                  <a:buNone/>
                </a:pPr>
                <a:endParaRPr lang="ru-RU" sz="44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f>
                          <m:f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℃</m:t>
                            </m:r>
                          </m:den>
                        </m:f>
                        <m:r>
                          <a:rPr lang="uz-Latn-UZ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d>
                          <m:d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70℃−22℃</m:t>
                            </m:r>
                          </m:e>
                        </m:d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+4200</m:t>
                        </m:r>
                        <m:f>
                          <m:f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∙℃</m:t>
                            </m:r>
                          </m:den>
                        </m:f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∙0,04 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∙70℃</m:t>
                        </m:r>
                      </m:num>
                      <m:den>
                        <m:r>
                          <a:rPr lang="uz-Latn-UZ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4200</m:t>
                        </m:r>
                        <m:f>
                          <m:fPr>
                            <m:ctrlP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  <m:r>
                              <a:rPr lang="uz-Latn-UZ" sz="4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∙℃</m:t>
                            </m:r>
                          </m:den>
                        </m:f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∙0,04 </m:t>
                        </m:r>
                        <m:r>
                          <a:rPr lang="uz-Latn-UZ" sz="4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  <m:r>
                      <a:rPr lang="uz-Latn-UZ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=72</m:t>
                    </m:r>
                    <m:r>
                      <a:rPr lang="uz-Latn-UZ" sz="4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marL="0" indent="0" algn="ctr">
                  <a:buNone/>
                </a:pPr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𝒕</m:t>
                        </m:r>
                      </m:e>
                      <m:sub>
                        <m:r>
                          <a:rPr lang="uz-Latn-UZ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𝟐</m:t>
                        </m:r>
                      </m:sub>
                    </m:sSub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𝟕𝟐</m:t>
                    </m:r>
                    <m:r>
                      <a:rPr lang="uz-Latn-UZ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62609" y="689113"/>
                <a:ext cx="11237843" cy="606949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76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6211" y="1633238"/>
                <a:ext cx="10659578" cy="4452729"/>
              </a:xfrm>
            </p:spPr>
            <p:txBody>
              <a:bodyPr>
                <a:normAutofit/>
              </a:bodyPr>
              <a:lstStyle/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600 W quvvatli elektroplitkada 3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suvni qaynagunga qadar 40 minut isitiladi. Suvning boshlang‘ich temperaturasi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20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. Suvning solishtirma issiqlik sig‘imi </a:t>
                </a:r>
                <a14:m>
                  <m:oMath xmlns:m="http://schemas.openxmlformats.org/officeDocument/2006/math"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4200</m:t>
                    </m:r>
                    <m:f>
                      <m:fPr>
                        <m:ctrlP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℃</m:t>
                        </m:r>
                      </m:den>
                    </m:f>
                    <m:r>
                      <a:rPr lang="uz-Latn-UZ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.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358775" algn="just">
                  <a:lnSpc>
                    <a:spcPct val="100000"/>
                  </a:lnSpc>
                  <a:buNone/>
                </a:pP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Qurilmaning FIK aniqlang.</a:t>
                </a:r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6211" y="1633238"/>
                <a:ext cx="10659578" cy="4452729"/>
              </a:xfrm>
              <a:blipFill>
                <a:blip r:embed="rId2"/>
                <a:stretch>
                  <a:fillRect l="-1487" t="-1781" r="-14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40"/>
            <a:ext cx="12192000" cy="144349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Issiqlik miqdori va foydali ish koeffits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iy</a:t>
            </a:r>
            <a:r>
              <a:rPr lang="uz-Latn-UZ" sz="4000" b="1" dirty="0">
                <a:latin typeface="Arial" panose="020B0604020202020204" pitchFamily="34" charset="0"/>
                <a:cs typeface="Arial" panose="020B0604020202020204" pitchFamily="34" charset="0"/>
              </a:rPr>
              <a:t>entiga doir masala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723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502295" y="167672"/>
                <a:ext cx="7570430" cy="5663285"/>
              </a:xfrm>
            </p:spPr>
            <p:txBody>
              <a:bodyPr/>
              <a:lstStyle/>
              <a:p>
                <a:pPr algn="ctr"/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Formula:</a:t>
                </a:r>
                <a:endParaRPr lang="en-US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𝜏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𝑄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𝑐𝑚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∆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</m:t>
                    </m:r>
                    <m:sSub>
                      <m:sSub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𝑐𝑚</m:t>
                        </m:r>
                        <m:d>
                          <m:d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𝑞</m:t>
                                </m:r>
                              </m:sub>
                            </m:sSub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bPr>
                              <m:e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𝜏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lnSpc>
                    <a:spcPct val="100000"/>
                  </a:lnSpc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>
                  <a:lnSpc>
                    <a:spcPct val="100000"/>
                  </a:lnSpc>
                </a:pPr>
                <a:endParaRPr lang="en-US" sz="360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𝜂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𝜌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en-US" sz="3600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𝑞</m:t>
                                  </m:r>
                                </m:sub>
                              </m:sSub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𝜏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∙100 %</m:t>
                      </m:r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>
                  <a:lnSpc>
                    <a:spcPct val="100000"/>
                  </a:lnSpc>
                </a:pP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502295" y="167672"/>
                <a:ext cx="7570430" cy="5663285"/>
              </a:xfrm>
              <a:blipFill>
                <a:blip r:embed="rId2"/>
                <a:stretch>
                  <a:fillRect t="-15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>
            <a:off x="4502295" y="851519"/>
            <a:ext cx="0" cy="52577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702090" y="5211418"/>
            <a:ext cx="34853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29811" y="167672"/>
                <a:ext cx="4890053" cy="652265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𝑊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𝑙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=0,003 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𝜏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𝑚𝑖𝑛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=2400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=1000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𝑐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=4200</m:t>
                    </m:r>
                    <m:f>
                      <m:f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  <m:r>
                          <a:rPr lang="uz-Latn-UZ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℃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=100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el-GR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11" y="167672"/>
                <a:ext cx="4890053" cy="6522656"/>
              </a:xfrm>
              <a:prstGeom prst="rect">
                <a:avLst/>
              </a:prstGeom>
              <a:blipFill>
                <a:blip r:embed="rId3"/>
                <a:stretch>
                  <a:fillRect l="-3242" t="-13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895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90331" y="503583"/>
                <a:ext cx="11410122" cy="6069494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𝜂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𝑐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𝜌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𝑉</m:t>
                          </m:r>
                          <m:d>
                            <m:dPr>
                              <m:ctrlPr>
                                <a:rPr lang="en-US" sz="3600" i="1" dirty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𝑞</m:t>
                                  </m:r>
                                </m:sub>
                              </m:sSub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𝑁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𝜏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∙100 %</m:t>
                      </m:r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endParaRPr lang="en-US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𝜂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4200</m:t>
                          </m:r>
                          <m:f>
                            <m:fPr>
                              <m:ctrlP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𝐽</m:t>
                              </m:r>
                            </m:num>
                            <m:den>
                              <m:r>
                                <a:rPr lang="uz-Latn-UZ" sz="32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𝑘𝑔</m:t>
                              </m:r>
                              <m:r>
                                <a:rPr lang="uz-Latn-UZ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℃</m:t>
                              </m:r>
                            </m:den>
                          </m:f>
                          <m:r>
                            <a:rPr lang="uz-Latn-UZ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1000</m:t>
                          </m:r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0,003 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∙(100℃−20℃)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600 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𝑊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∙2400 </m:t>
                          </m:r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𝑠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∙100 %=</m:t>
                      </m:r>
                    </m:oMath>
                  </m:oMathPara>
                </a14:m>
                <a:endParaRPr lang="en-US" sz="3200" b="0" dirty="0">
                  <a:latin typeface="Arial" panose="020B0604020202020204" pitchFamily="34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en-US" sz="3600" b="0" dirty="0">
                    <a:cs typeface="Arial" panose="020B0604020202020204" pitchFamily="34" charset="0"/>
                  </a:rPr>
                  <a:t>                                                                               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=70 %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endParaRPr lang="en-US" sz="3600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uz-Latn-UZ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𝜼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𝟕𝟎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%</m:t>
                    </m:r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2E4CF92D-1936-4101-9D6D-1D31607E301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0331" y="503583"/>
                <a:ext cx="11410122" cy="606949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9193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4CF92D-1936-4101-9D6D-1D31607E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016" y="2292625"/>
            <a:ext cx="11288994" cy="4280451"/>
          </a:xfrm>
        </p:spPr>
        <p:txBody>
          <a:bodyPr>
            <a:normAutofit/>
          </a:bodyPr>
          <a:lstStyle/>
          <a:p>
            <a:pPr marL="0" indent="358775" algn="just">
              <a:lnSpc>
                <a:spcPct val="100000"/>
              </a:lnSpc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FIK 20 % bo‘lgan reaktiv sam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lyotning dvigateli 1800 km/h tezlik bilan uchishda 86 kN tortishish kuchiga erishadi.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358775" algn="just">
              <a:lnSpc>
                <a:spcPct val="100000"/>
              </a:lnSpc>
              <a:buNone/>
            </a:pP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Parvozning 1 soatdagi kerosin sarfini (t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onnada</a:t>
            </a:r>
            <a:r>
              <a:rPr lang="uz-Latn-UZ" sz="3600" dirty="0">
                <a:latin typeface="Arial" panose="020B0604020202020204" pitchFamily="34" charset="0"/>
                <a:cs typeface="Arial" panose="020B0604020202020204" pitchFamily="34" charset="0"/>
              </a:rPr>
              <a:t>) aniqlang. Kerosinning yonish issiqligi 43 MJ/kg.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6A315B9-89B3-478E-828E-AE86755F7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547"/>
            <a:ext cx="12192000" cy="14100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z-Latn-UZ" dirty="0">
                <a:latin typeface="Arial" panose="020B0604020202020204" pitchFamily="34" charset="0"/>
                <a:cs typeface="Arial" panose="020B0604020202020204" pitchFamily="34" charset="0"/>
              </a:rPr>
              <a:t>Yoqilg‘ining solishtirma yonish issiqligi va issiqlik mashinalariga doir masala.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2760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/>
              </p:cNvSpPr>
              <p:nvPr>
                <p:ph type="body" sz="quarter" idx="14"/>
              </p:nvPr>
            </p:nvSpPr>
            <p:spPr>
              <a:xfrm>
                <a:off x="4820343" y="167672"/>
                <a:ext cx="6629535" cy="4424205"/>
              </a:xfrm>
            </p:spPr>
            <p:txBody>
              <a:bodyPr/>
              <a:lstStyle/>
              <a:p>
                <a:pPr algn="ctr"/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Formula: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𝑞𝑚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uz-Latn-UZ" sz="32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uz-Latn-UZ" sz="32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;</a:t>
                </a:r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uz-Latn-UZ" sz="3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uz-Latn-UZ" sz="32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uz-Latn-UZ" sz="32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𝑡</m:t>
                            </m:r>
                          </m:sub>
                        </m:sSub>
                      </m:den>
                    </m:f>
                    <m:r>
                      <a:rPr lang="uz-Latn-UZ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uz-Latn-UZ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</m:num>
                      <m:den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𝑞𝑚</m:t>
                        </m:r>
                      </m:den>
                    </m:f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∙100 %⇒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uz-Latn-UZ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uz-Latn-UZ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uz-Latn-UZ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𝑓</m:t>
                            </m:r>
                          </m:sub>
                        </m:sSub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uz-Latn-UZ" sz="36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100 %</m:t>
                        </m:r>
                      </m:num>
                      <m:den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𝜂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uz-Latn-UZ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uz-Latn-UZ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𝑓</m:t>
                        </m:r>
                      </m:sub>
                    </m:sSub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𝐹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𝑡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num>
                      <m:den>
                        <m:r>
                          <a:rPr lang="uz-Latn-UZ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𝜂</m:t>
                        </m:r>
                        <m:r>
                          <a:rPr lang="uz-Latn-UZ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𝑞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Текст 7">
                <a:extLst>
                  <a:ext uri="{FF2B5EF4-FFF2-40B4-BE49-F238E27FC236}">
                    <a16:creationId xmlns:a16="http://schemas.microsoft.com/office/drawing/2014/main" id="{A9941E72-F7BB-4003-A70A-F8AD012D16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xfrm>
                <a:off x="4820343" y="167672"/>
                <a:ext cx="6629535" cy="4424205"/>
              </a:xfrm>
              <a:blipFill>
                <a:blip r:embed="rId2"/>
                <a:stretch>
                  <a:fillRect t="-289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EBB494ED-E982-4FFD-92D6-05B811471AC6}"/>
              </a:ext>
            </a:extLst>
          </p:cNvPr>
          <p:cNvCxnSpPr>
            <a:cxnSpLocks/>
          </p:cNvCxnSpPr>
          <p:nvPr/>
        </p:nvCxnSpPr>
        <p:spPr>
          <a:xfrm flipH="1">
            <a:off x="4820343" y="895947"/>
            <a:ext cx="1" cy="3275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1AA31EA8-E4F8-48A1-B32D-B34E40401B85}"/>
              </a:ext>
            </a:extLst>
          </p:cNvPr>
          <p:cNvCxnSpPr>
            <a:cxnSpLocks/>
          </p:cNvCxnSpPr>
          <p:nvPr/>
        </p:nvCxnSpPr>
        <p:spPr>
          <a:xfrm>
            <a:off x="562938" y="3730487"/>
            <a:ext cx="41548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50577" y="4346713"/>
                <a:ext cx="11701663" cy="224825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86000 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50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  <m:f>
                          <m:fPr>
                            <m:ctrlP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uz-Latn-UZ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</m:t>
                            </m:r>
                          </m:den>
                        </m:f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3600 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∙100 %</m:t>
                        </m:r>
                      </m:num>
                      <m:den>
                        <m:r>
                          <a:rPr lang="uz-Latn-UZ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20 %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43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uz-Latn-UZ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 </m:t>
                            </m:r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6</m:t>
                            </m:r>
                          </m:sup>
                        </m:sSup>
                        <m:f>
                          <m:fPr>
                            <m:ctrlP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𝐽</m:t>
                            </m:r>
                          </m:num>
                          <m:den>
                            <m:r>
                              <a:rPr lang="uz-Latn-UZ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den>
                        </m:f>
                      </m:den>
                    </m:f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=18000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=18 </m:t>
                    </m:r>
                    <m:r>
                      <a:rPr lang="uz-Latn-UZ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</m:oMath>
                </a14:m>
                <a:r>
                  <a:rPr lang="uz-Latn-UZ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200" b="1" i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𝟏𝟖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uz-Latn-UZ" sz="32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𝒕</m:t>
                    </m:r>
                  </m:oMath>
                </a14:m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uz-Latn-UZ" sz="32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Текст 8">
                <a:extLst>
                  <a:ext uri="{FF2B5EF4-FFF2-40B4-BE49-F238E27FC236}">
                    <a16:creationId xmlns:a16="http://schemas.microsoft.com/office/drawing/2014/main" id="{BFD3E70D-B3C1-4417-B987-133A28B5F2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77" y="4346713"/>
                <a:ext cx="11701663" cy="2248254"/>
              </a:xfrm>
              <a:prstGeom prst="rect">
                <a:avLst/>
              </a:prstGeom>
              <a:blipFill>
                <a:blip r:embed="rId3"/>
                <a:stretch>
                  <a:fillRect l="-135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69843" y="147792"/>
                <a:ext cx="4890053" cy="402333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52378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04757" indent="-152378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33324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61891" indent="-228567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399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uz-Latn-UZ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14:m>
                  <m:oMath xmlns:m="http://schemas.openxmlformats.org/officeDocument/2006/math">
                    <m:r>
                      <a:rPr lang="uz-Latn-U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𝜗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=1800</m:t>
                    </m:r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𝑘𝑚</m:t>
                        </m:r>
                      </m:num>
                      <m:den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h</m:t>
                        </m:r>
                      </m:den>
                    </m:f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=500</m:t>
                    </m:r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h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=3600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uz-Latn-UZ" sz="2800" b="0" i="1" dirty="0">
                    <a:latin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𝐹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=86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𝑘𝑁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=86000 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𝜂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=20 %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𝑞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=43</m:t>
                    </m:r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𝑀𝐽</m:t>
                        </m:r>
                      </m:num>
                      <m:den>
                        <m:r>
                          <a:rPr lang="uz-Latn-UZ" sz="2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  <m:r>
                      <a:rPr lang="uz-Latn-UZ" sz="2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=43</m:t>
                    </m:r>
                    <m:r>
                      <a:rPr lang="uz-Latn-UZ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sup>
                    </m:sSup>
                    <m:f>
                      <m:fPr>
                        <m:ctrlP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𝐽</m:t>
                        </m:r>
                      </m:num>
                      <m:den>
                        <m:r>
                          <a:rPr lang="uz-Latn-UZ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den>
                    </m:f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r>
                  <a:rPr lang="uz-Latn-UZ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 kerak: </a:t>
                </a:r>
                <a14:m>
                  <m:oMath xmlns:m="http://schemas.openxmlformats.org/officeDocument/2006/math">
                    <m:r>
                      <a:rPr lang="uz-Latn-UZ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uz-Latn-UZ" sz="28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uz-Latn-UZ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2" name="Текст 7">
                <a:extLst>
                  <a:ext uri="{FF2B5EF4-FFF2-40B4-BE49-F238E27FC236}">
                    <a16:creationId xmlns:a16="http://schemas.microsoft.com/office/drawing/2014/main" id="{1EEE983A-1D03-454E-90EF-CB202336A0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43" y="147792"/>
                <a:ext cx="4890053" cy="4023330"/>
              </a:xfrm>
              <a:prstGeom prst="rect">
                <a:avLst/>
              </a:prstGeom>
              <a:blipFill>
                <a:blip r:embed="rId4"/>
                <a:stretch>
                  <a:fillRect l="-3113" t="-2121" b="-63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082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2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930</Words>
  <Application>Microsoft Office PowerPoint</Application>
  <PresentationFormat>Широкоэкранный</PresentationFormat>
  <Paragraphs>127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Issiqlik miqdori va issiqlik balans tenglamasiga doir masala</vt:lpstr>
      <vt:lpstr>Презентация PowerPoint</vt:lpstr>
      <vt:lpstr>Презентация PowerPoint</vt:lpstr>
      <vt:lpstr>Issiqlik miqdori va foydali ish koeffitsiyentiga doir masala</vt:lpstr>
      <vt:lpstr>Презентация PowerPoint</vt:lpstr>
      <vt:lpstr>Презентация PowerPoint</vt:lpstr>
      <vt:lpstr>Yoqilg‘ining solishtirma yonish issiqligi va issiqlik mashinalariga doir masala.</vt:lpstr>
      <vt:lpstr>Презентация PowerPoint</vt:lpstr>
      <vt:lpstr>Termodinamikaning 1-qonuniga doir masala</vt:lpstr>
      <vt:lpstr>Презентация PowerPoint</vt:lpstr>
      <vt:lpstr>Ichki yonuv dvigatellariga doir masala</vt:lpstr>
      <vt:lpstr>Презентация PowerPoint</vt:lpstr>
      <vt:lpstr>Mustaqil bajarish uchun topshiriqlar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Davronbek Salimbekov</dc:creator>
  <cp:lastModifiedBy>hp</cp:lastModifiedBy>
  <cp:revision>42</cp:revision>
  <dcterms:created xsi:type="dcterms:W3CDTF">2020-12-20T06:35:43Z</dcterms:created>
  <dcterms:modified xsi:type="dcterms:W3CDTF">2021-02-22T16:33:07Z</dcterms:modified>
</cp:coreProperties>
</file>