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13" r:id="rId4"/>
    <p:sldId id="260" r:id="rId5"/>
    <p:sldId id="301" r:id="rId6"/>
    <p:sldId id="302" r:id="rId7"/>
    <p:sldId id="303" r:id="rId8"/>
    <p:sldId id="304" r:id="rId9"/>
    <p:sldId id="305" r:id="rId10"/>
    <p:sldId id="310" r:id="rId11"/>
    <p:sldId id="311" r:id="rId12"/>
    <p:sldId id="312" r:id="rId13"/>
    <p:sldId id="30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𝑓𝑜𝑦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.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r>
                <a:rPr lang="uz-Latn-UZ" sz="4000" b="0" i="0" smtClean="0">
                  <a:latin typeface="Cambria Math" panose="02040503050406030204" pitchFamily="18" charset="0"/>
                </a:rPr>
                <a:t>𝐴_(𝑓𝑜𝑦.)=𝑄_1−𝑄_2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ru-RU" sz="440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𝜂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𝑓𝑜𝑦</m:t>
                          </m:r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∙100 %=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∙100 %</m:t>
                  </m:r>
                </m:oMath>
              </a14:m>
              <a:r>
                <a:rPr lang="uz-Latn-UZ" sz="3600" dirty="0"/>
                <a:t>  </a:t>
              </a:r>
              <a:endParaRPr lang="ru-RU" sz="3600" dirty="0"/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r>
                <a:rPr lang="ru-RU" sz="44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𝜂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=𝐴_(𝑓𝑜𝑦.)/𝑄_1 ∙100 %=(</a:t>
              </a:r>
              <a:r>
                <a:rPr lang="uz-Latn-UZ" sz="4400" b="0" i="0">
                  <a:latin typeface="Cambria Math" panose="02040503050406030204" pitchFamily="18" charset="0"/>
                </a:rPr>
                <a:t>𝑄_1−𝑄_2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)/𝑄_1 ∙100 %</a:t>
              </a:r>
              <a:r>
                <a:rPr lang="uz-Latn-UZ" sz="3600" dirty="0"/>
                <a:t>  </a:t>
              </a:r>
              <a:endParaRPr lang="ru-RU" sz="3600" dirty="0"/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ru-RU" sz="440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𝜂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∙100 %</m:t>
                  </m:r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r>
                <a:rPr lang="ru-RU" sz="44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𝜂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=(</a:t>
              </a:r>
              <a:r>
                <a:rPr lang="uz-Latn-UZ" sz="4400" b="0" i="0">
                  <a:latin typeface="Cambria Math" panose="02040503050406030204" pitchFamily="18" charset="0"/>
                </a:rPr>
                <a:t>𝑇_1−𝑇_2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)/𝑇_1 ∙100 %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𝐴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𝑓𝑜𝑦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.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𝑄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−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𝑄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44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𝜂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𝑓𝑜𝑦</m:t>
                      </m:r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sub>
                  </m:sSub>
                </m:den>
              </m:f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∙100 %=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sub>
                  </m:sSub>
                </m:den>
              </m:f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∙100 %</m:t>
              </m:r>
            </m:oMath>
          </a14:m>
          <a:r>
            <a:rPr lang="uz-Latn-UZ" sz="3600" kern="1200" dirty="0"/>
            <a:t>  </a:t>
          </a:r>
          <a:endParaRPr lang="ru-RU" sz="3600" kern="1200" dirty="0"/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44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𝜂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𝑇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𝑇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sub>
                  </m:sSub>
                </m:den>
              </m:f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∙100 %</m:t>
              </m:r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64C58-7C09-468B-BD7C-61C0DA874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DB4C9F-A547-451E-83C3-CB5CEEFE0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406F1-ECA8-4777-853A-B12075BB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C17AD-C3DA-4165-939B-761873AF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AC1F06-4EA1-4B94-9C2A-DED937F2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6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71FDA-9601-4CD6-A7B2-E185F595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F4FDBA-FDC4-4A8F-A21D-BF5B42CF3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1D08AC-2B7F-4E7A-A1CF-74282E5F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45169C-61D8-431C-AF19-B3A4B1F4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B28417-7C14-4DE2-9D91-762B4DB5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9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2583DF-D443-4286-8500-3DE653138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A83316-5B7F-42B2-8D38-986DE2E77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13A0A5-89FF-4F0E-9E05-CCF0884D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D1D60-9AAE-4C7A-8697-03840BA1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181FB2-DE62-42F6-8426-C94219AB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1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3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08BC-C192-489C-AA2B-4D80952A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3F9B5-5CDC-4CD6-8806-C9223A192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A9C047-0165-41D0-961C-4B40B25A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B0D18A-3383-4D8D-86DE-BE5679C3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92068-7E65-4C71-97C9-C76473C3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09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81A43-23AF-4387-B3F8-A7797027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936E1A-FFDE-4E13-A27B-CA440288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C5ABF7-6B84-411E-839C-89064D17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E7FA64-BC8D-43D5-B4B1-BA9D7A8F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92B37D-2A04-4D26-81A8-C9248902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3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EB191-D446-4097-9823-B82D97A7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488AC-BA8F-4B5F-BAFE-2D9F3ED95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C1273E-F54E-40AD-A8E4-ADF489D70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9542AC-AFCD-4629-BEBC-02D88F4C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2FABCC-7D54-4501-802A-E0B420B4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402E0B-7699-4C77-9E2E-30068B85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2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0FEF1-E466-4A9F-9C93-81D9223A0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DA7F77-DA4D-47C3-9EE0-0C455C10E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0791EE-F041-497A-84C5-CA0D28914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933866-CCB6-4362-9F19-A2D79F6F8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851770-FC7A-4279-9E1D-E7FB3A8E3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63232F-0F0A-4C69-8595-24202665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B52258-7ADC-484C-B627-FA203171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AF690C-93BE-44C2-94BE-EBA94FB0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69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7E4F3-DA6E-496B-BB9F-40E33B72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C3CF81-45A3-4056-A809-9F189B5D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63E0EB-9749-4DB0-8166-D71909FD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901DC2-FC9E-4A3C-A428-F38C25D4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49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F95542-C67D-4B33-8B33-FE53FF21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AE87F8-A210-4EE5-9901-3BB71B23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028A8-D145-4468-B61A-DF297E18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48950-14FD-44F4-AD31-88F3904F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6D7033-EC2D-41C3-A0C3-B00C630F8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6F3FAA-AB71-4F24-B62E-C4E1998B7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C99803-E03E-47B0-893B-104EBB4A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62880B-C202-424E-A0D3-35861C88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CC3931-7A1B-4BFD-9AE9-2802FE0A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7E079-A0BC-40FB-86B1-8A91E92D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4477152-99D9-4A87-9287-B58E827FB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C42901-F754-4042-9303-3E1806F37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34B140-FD82-444B-84CB-D5FC48A6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FB386-7004-4DDD-9F99-68C8B468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FFDA76-7168-4801-B5BA-1364EA4D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8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89FF6-A4DA-4BC6-A239-B975CE52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87259B-9D46-4A99-9314-50E2F55AF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6AD0A-F18E-411A-B48D-8194239E5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DC7229-1E48-4705-95AB-35FEAD8F7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55347-7130-46A7-8FF0-F4D08318A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0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39387" y="2555018"/>
            <a:ext cx="9462052" cy="499328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ru-RU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019" y="2432942"/>
            <a:ext cx="727405" cy="16099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52032" y="52379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115FEA2A-BD80-40FD-B233-893647B91337}"/>
              </a:ext>
            </a:extLst>
          </p:cNvPr>
          <p:cNvSpPr/>
          <p:nvPr/>
        </p:nvSpPr>
        <p:spPr>
          <a:xfrm>
            <a:off x="340020" y="4817351"/>
            <a:ext cx="727405" cy="160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22C889F-8674-416B-97EA-CB7B2AB82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700" y="2275808"/>
            <a:ext cx="3289300" cy="23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C91F566-1DFE-4D8A-9FC5-EBD1727571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14330" y="980661"/>
                <a:ext cx="9339470" cy="51963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z-Latn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=62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℃+273=335</m:t>
                    </m:r>
                    <m: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36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335 </m:t>
                        </m:r>
                        <m:r>
                          <m:rPr>
                            <m:sty m:val="p"/>
                          </m:rPr>
                          <a:rPr lang="uz-Latn-UZ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  <m:r>
                          <a:rPr lang="uz-Latn-UZ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100 %−50 %</m:t>
                        </m:r>
                      </m:den>
                    </m:f>
                    <m: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−335 </m:t>
                    </m:r>
                    <m:r>
                      <m:rPr>
                        <m:sty m:val="p"/>
                      </m:rP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=335 </m:t>
                    </m:r>
                    <m:r>
                      <m:rPr>
                        <m:sty m:val="p"/>
                      </m:rP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𝐓</m:t>
                    </m:r>
                    <m:r>
                      <a:rPr lang="uz-Latn-UZ" sz="36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𝟑𝟑𝟓</m:t>
                    </m:r>
                    <m:r>
                      <a:rPr lang="uz-Latn-UZ" sz="36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𝐊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C91F566-1DFE-4D8A-9FC5-EBD1727571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14330" y="980661"/>
                <a:ext cx="9339470" cy="5196302"/>
              </a:xfrm>
              <a:blipFill>
                <a:blip r:embed="rId2"/>
                <a:stretch>
                  <a:fillRect l="-1957" t="-2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565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AC004-E757-4B85-8C08-E50596D5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5-test   91-bet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64784-9162-4C1C-BA98-1E1D9F2706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8007" y="1643270"/>
                <a:ext cx="11776105" cy="489005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Ideal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mashinasining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75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sovitkichning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A) 4;         B) 3;          C) 5;         D) 2.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64784-9162-4C1C-BA98-1E1D9F2706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007" y="1643270"/>
                <a:ext cx="11776105" cy="4890051"/>
              </a:xfrm>
              <a:blipFill>
                <a:blip r:embed="rId2"/>
                <a:stretch>
                  <a:fillRect l="-1346" t="-1621" r="-1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43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6178492-EB39-4FFB-BFF4-9B1547105B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374" y="450574"/>
                <a:ext cx="10972800" cy="6096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=75%</m:t>
                    </m:r>
                  </m:oMath>
                </a14:m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∙ 100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=100%−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∙100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100%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100%−75%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∙100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100%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%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%−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A) 4</a:t>
                </a:r>
              </a:p>
              <a:p>
                <a:pPr marL="0" indent="0"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6178492-EB39-4FFB-BFF4-9B1547105B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374" y="450574"/>
                <a:ext cx="10972800" cy="6096000"/>
              </a:xfrm>
              <a:blipFill>
                <a:blip r:embed="rId2"/>
                <a:stretch>
                  <a:fillRect t="-21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2427CD4-E467-4B49-B800-7E4CA27623A8}"/>
              </a:ext>
            </a:extLst>
          </p:cNvPr>
          <p:cNvCxnSpPr/>
          <p:nvPr/>
        </p:nvCxnSpPr>
        <p:spPr>
          <a:xfrm>
            <a:off x="7328452" y="901148"/>
            <a:ext cx="0" cy="3233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D2F03C8-5F0C-4B7B-9F98-DF8191E412C7}"/>
              </a:ext>
            </a:extLst>
          </p:cNvPr>
          <p:cNvCxnSpPr/>
          <p:nvPr/>
        </p:nvCxnSpPr>
        <p:spPr>
          <a:xfrm>
            <a:off x="3207026" y="993913"/>
            <a:ext cx="0" cy="3127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DA55440-88B0-417F-BE7C-4911F4CA22E7}"/>
              </a:ext>
            </a:extLst>
          </p:cNvPr>
          <p:cNvCxnSpPr/>
          <p:nvPr/>
        </p:nvCxnSpPr>
        <p:spPr>
          <a:xfrm>
            <a:off x="755374" y="1616765"/>
            <a:ext cx="2292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2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2345634"/>
            <a:ext cx="10545417" cy="3935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18-mashq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8-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87-bet.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69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40894730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40894730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DDC53-3BBE-48B3-A7D1-40C08359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10186-95C9-4B8C-A393-6728EF0B8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497496"/>
            <a:ext cx="11449878" cy="50358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Karno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jarayonlardan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A)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Izotermik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izobarik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izoxorik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adiabatik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B)  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izotermik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adiabatik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C)  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izotermik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izobarik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D)  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adiabatik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izoxorik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B) 2 ta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izotermik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adiabatik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9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18-mashq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7111" y="2040834"/>
                <a:ext cx="11502640" cy="424069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Isitkichning</a:t>
                </a: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sov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tkichniki 27</a:t>
                </a:r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issiqlik mashinasining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maksimal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FIK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ni hisoblang.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111" y="2040834"/>
                <a:ext cx="11502640" cy="4240695"/>
              </a:xfrm>
              <a:blipFill>
                <a:blip r:embed="rId2"/>
                <a:stretch>
                  <a:fillRect l="-1643" t="-2302" r="-1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443307" y="187553"/>
                <a:ext cx="5162145" cy="2535769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+273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443307" y="187553"/>
                <a:ext cx="5162145" cy="2535769"/>
              </a:xfrm>
              <a:blipFill>
                <a:blip r:embed="rId2"/>
                <a:stretch>
                  <a:fillRect t="-4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829553" y="652206"/>
            <a:ext cx="1" cy="207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16965" y="209053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3008252"/>
                <a:ext cx="11032710" cy="35867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℃+273=7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K 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℃+273=300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 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0 </m:t>
                        </m:r>
                        <m:r>
                          <m:rPr>
                            <m:sty m:val="p"/>
                          </m:rPr>
                          <a:rPr lang="uz-Latn-UZ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  <m:r>
                          <a:rPr lang="uz-Latn-UZ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−300 </m:t>
                        </m:r>
                        <m:r>
                          <m:rPr>
                            <m:sty m:val="p"/>
                          </m:rPr>
                          <a:rPr lang="uz-Latn-UZ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0 </m:t>
                        </m:r>
                        <m:r>
                          <m:rPr>
                            <m:sty m:val="p"/>
                          </m:rPr>
                          <a:rPr lang="uz-Latn-UZ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60 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%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𝜼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%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3008252"/>
                <a:ext cx="11032710" cy="3586716"/>
              </a:xfrm>
              <a:prstGeom prst="rect">
                <a:avLst/>
              </a:prstGeom>
              <a:blipFill>
                <a:blip r:embed="rId3"/>
                <a:stretch>
                  <a:fillRect l="-1714" t="-2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3"/>
                <a:ext cx="4629165" cy="38716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η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3"/>
                <a:ext cx="4629165" cy="3871645"/>
              </a:xfrm>
              <a:prstGeom prst="rect">
                <a:avLst/>
              </a:prstGeom>
              <a:blipFill>
                <a:blip r:embed="rId4"/>
                <a:stretch>
                  <a:fillRect l="-4084" t="-39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18-mashq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828" y="2001078"/>
                <a:ext cx="11716284" cy="4280452"/>
              </a:xfrm>
            </p:spPr>
            <p:txBody>
              <a:bodyPr>
                <a:noAutofit/>
              </a:bodyPr>
              <a:lstStyle/>
              <a:p>
                <a:pPr marL="0" indent="358775" algn="just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127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sovitkichniki </a:t>
                </a:r>
                <a:b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ideal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mashinasi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siklda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1300 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bajariladigan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828" y="2001078"/>
                <a:ext cx="11716284" cy="4280452"/>
              </a:xfrm>
              <a:blipFill>
                <a:blip r:embed="rId2"/>
                <a:stretch>
                  <a:fillRect l="-1613" t="-997" r="-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899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5" y="187553"/>
                <a:ext cx="6264827" cy="3241447"/>
              </a:xfrm>
            </p:spPr>
            <p:txBody>
              <a:bodyPr/>
              <a:lstStyle/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+273</m:t>
                    </m:r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en-US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∙(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5" y="187553"/>
                <a:ext cx="6264827" cy="3241447"/>
              </a:xfrm>
              <a:blipFill>
                <a:blip r:embed="rId2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066330" y="805437"/>
            <a:ext cx="1" cy="2274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537792"/>
            <a:ext cx="36725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3778525"/>
                <a:ext cx="11032710" cy="28164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=127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℃+273=400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K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℃+273=280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K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1300 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∙(400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−280 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400 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=390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J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𝟑𝟗𝟎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3778525"/>
                <a:ext cx="11032710" cy="2816442"/>
              </a:xfrm>
              <a:prstGeom prst="rect">
                <a:avLst/>
              </a:prstGeom>
              <a:blipFill>
                <a:blip r:embed="rId3"/>
                <a:stretch>
                  <a:fillRect l="-1437" t="-54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4"/>
                <a:ext cx="3672506" cy="35098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=1300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J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4"/>
                <a:ext cx="3672506" cy="3509806"/>
              </a:xfrm>
              <a:prstGeom prst="rect">
                <a:avLst/>
              </a:prstGeom>
              <a:blipFill>
                <a:blip r:embed="rId4"/>
                <a:stretch>
                  <a:fillRect l="-4319" t="-1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027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18-mashq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6-masala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8626" y="1961322"/>
                <a:ext cx="10561983" cy="432020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Ideal issiqlik dvigatelida sovitkichning temperaturasi 62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issiqlik dvigatelining FIK 50 % bo‘lsa, isitkich bilan sovitkich temperaturalari orasidagi farq qanday?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626" y="1961322"/>
                <a:ext cx="10561983" cy="4320208"/>
              </a:xfrm>
              <a:blipFill>
                <a:blip r:embed="rId2"/>
                <a:stretch>
                  <a:fillRect l="-1443" t="-1836" r="-1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515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386469" y="263033"/>
                <a:ext cx="7633251" cy="6840132"/>
              </a:xfrm>
            </p:spPr>
            <p:txBody>
              <a:bodyPr/>
              <a:lstStyle/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+273</m:t>
                    </m:r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z-Latn-U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∙100%⇒</m:t>
                    </m:r>
                    <m:r>
                      <a:rPr lang="uz-Latn-U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∙100 %−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∙100 %=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100 %−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100 %−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386469" y="263033"/>
                <a:ext cx="7633251" cy="6840132"/>
              </a:xfrm>
              <a:blipFill>
                <a:blip r:embed="rId2"/>
                <a:stretch>
                  <a:fillRect t="-12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112805" y="565885"/>
            <a:ext cx="1" cy="2274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1954696"/>
            <a:ext cx="20275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4684" y="263033"/>
                <a:ext cx="3323978" cy="3509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84" y="263033"/>
                <a:ext cx="3323978" cy="3509807"/>
              </a:xfrm>
              <a:prstGeom prst="rect">
                <a:avLst/>
              </a:prstGeom>
              <a:blipFill>
                <a:blip r:embed="rId3"/>
                <a:stretch>
                  <a:fillRect l="-4771" t="-1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93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548</Words>
  <Application>Microsoft Office PowerPoint</Application>
  <PresentationFormat>Широкоэкранный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                                           Test</vt:lpstr>
      <vt:lpstr>18-mashq  2-masala </vt:lpstr>
      <vt:lpstr>Презентация PowerPoint</vt:lpstr>
      <vt:lpstr>18-mashq  4-masala </vt:lpstr>
      <vt:lpstr>Презентация PowerPoint</vt:lpstr>
      <vt:lpstr>18-mashq  6-masala </vt:lpstr>
      <vt:lpstr>Презентация PowerPoint</vt:lpstr>
      <vt:lpstr>Презентация PowerPoint</vt:lpstr>
      <vt:lpstr>                                 5-test   91-bet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40</cp:revision>
  <dcterms:created xsi:type="dcterms:W3CDTF">2020-12-06T12:25:17Z</dcterms:created>
  <dcterms:modified xsi:type="dcterms:W3CDTF">2021-02-22T16:30:50Z</dcterms:modified>
</cp:coreProperties>
</file>