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6" r:id="rId4"/>
    <p:sldId id="259" r:id="rId5"/>
    <p:sldId id="260" r:id="rId6"/>
    <p:sldId id="274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6704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6704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 custT="1"/>
      <dgm:spPr/>
      <dgm:t>
        <a:bodyPr/>
        <a:lstStyle/>
        <a:p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Issiqlik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almashinayotgan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suyuqliklar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issiqlik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balans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tenglamasini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tekshirib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ko‘rish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B50F4CD9-10F6-41B0-B99E-A8DE5BBE9C43}">
      <dgm:prSet phldrT="[Текст]" custT="1"/>
      <dgm:spPr/>
      <dgm:t>
        <a:bodyPr/>
        <a:lstStyle/>
        <a:p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Ikkita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termometrlar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menzurka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issiq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sovuq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2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-15520" y="2540"/>
          <a:ext cx="11324316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43" y="40603"/>
        <a:ext cx="11248190" cy="1223446"/>
      </dsp:txXfrm>
    </dsp:sp>
    <dsp:sp modelId="{3B33F6AB-33E7-46E6-8A43-4D61BE53F327}">
      <dsp:nvSpPr>
        <dsp:cNvPr id="0" name=""/>
        <dsp:cNvSpPr/>
      </dsp:nvSpPr>
      <dsp:spPr>
        <a:xfrm rot="5400000">
          <a:off x="5402967" y="1334602"/>
          <a:ext cx="487339" cy="584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 rot="-5400000">
        <a:off x="5471194" y="1383336"/>
        <a:ext cx="350885" cy="341137"/>
      </dsp:txXfrm>
    </dsp:sp>
    <dsp:sp modelId="{DF5AD628-8249-40C8-A99D-AD8AE2D19C98}">
      <dsp:nvSpPr>
        <dsp:cNvPr id="0" name=""/>
        <dsp:cNvSpPr/>
      </dsp:nvSpPr>
      <dsp:spPr>
        <a:xfrm>
          <a:off x="0" y="1951898"/>
          <a:ext cx="11293275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63" y="1989961"/>
        <a:ext cx="11217149" cy="1223446"/>
      </dsp:txXfrm>
    </dsp:sp>
    <dsp:sp modelId="{9FB8C083-58BB-46B8-B26B-1A77D81C7ADB}">
      <dsp:nvSpPr>
        <dsp:cNvPr id="0" name=""/>
        <dsp:cNvSpPr/>
      </dsp:nvSpPr>
      <dsp:spPr>
        <a:xfrm rot="5400000">
          <a:off x="5392689" y="3248803"/>
          <a:ext cx="507896" cy="584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-5400000">
        <a:off x="5471195" y="3287259"/>
        <a:ext cx="350885" cy="355527"/>
      </dsp:txXfrm>
    </dsp:sp>
    <dsp:sp modelId="{D7113D46-E1E6-4AFD-A159-25D257D746FE}">
      <dsp:nvSpPr>
        <dsp:cNvPr id="0" name=""/>
        <dsp:cNvSpPr/>
      </dsp:nvSpPr>
      <dsp:spPr>
        <a:xfrm>
          <a:off x="-15520" y="3830943"/>
          <a:ext cx="11324316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43" y="3869006"/>
        <a:ext cx="11248190" cy="1223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6831335" y="-221253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Issiqlik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almashinayotgan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suyuqliklar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issiqlik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balans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tenglamasini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tekshirib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ko‘rish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447049"/>
        <a:ext cx="7514081" cy="2320443"/>
      </dsp:txXfrm>
    </dsp:sp>
    <dsp:sp modelId="{3F0C4C3B-1D46-46E8-8860-1893061AB2B6}">
      <dsp:nvSpPr>
        <dsp:cNvPr id="0" name=""/>
        <dsp:cNvSpPr/>
      </dsp:nvSpPr>
      <dsp:spPr>
        <a:xfrm>
          <a:off x="0" y="80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156993"/>
        <a:ext cx="3983456" cy="2900555"/>
      </dsp:txXfrm>
    </dsp:sp>
    <dsp:sp modelId="{3210A80C-4907-413F-99D2-12B116F912A9}">
      <dsp:nvSpPr>
        <dsp:cNvPr id="0" name=""/>
        <dsp:cNvSpPr/>
      </dsp:nvSpPr>
      <dsp:spPr>
        <a:xfrm rot="5400000">
          <a:off x="6831335" y="116256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Ikkita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termometrlar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menzurka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issiq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sovuq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0" kern="120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3822150"/>
        <a:ext cx="7514081" cy="2320443"/>
      </dsp:txXfrm>
    </dsp:sp>
    <dsp:sp modelId="{478E2B10-D335-4CF4-8ED2-2BC02FD44905}">
      <dsp:nvSpPr>
        <dsp:cNvPr id="0" name=""/>
        <dsp:cNvSpPr/>
      </dsp:nvSpPr>
      <dsp:spPr>
        <a:xfrm>
          <a:off x="0" y="3375181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3532094"/>
        <a:ext cx="3983456" cy="2900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17983" y="2514658"/>
            <a:ext cx="9402417" cy="449000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4800" b="1" dirty="0" err="1">
                <a:solidFill>
                  <a:srgbClr val="2365C7"/>
                </a:solidFill>
                <a:latin typeface="Arial"/>
                <a:cs typeface="Arial"/>
              </a:rPr>
              <a:t>Laboratoriya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2365C7"/>
                </a:solidFill>
                <a:latin typeface="Arial"/>
                <a:cs typeface="Arial"/>
              </a:rPr>
              <a:t>ishi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№2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uz-Latn-UZ" sz="40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Turli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temperaturali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suv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aralashtirilganda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issiqlik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miqdorlarini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dirty="0" err="1">
                <a:solidFill>
                  <a:srgbClr val="2365C7"/>
                </a:solidFill>
                <a:latin typeface="Arial"/>
                <a:cs typeface="Arial"/>
              </a:rPr>
              <a:t>taqqoslash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r>
              <a:rPr lang="uz-Latn-UZ" sz="40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endParaRPr lang="en-US" sz="4000" dirty="0">
              <a:solidFill>
                <a:srgbClr val="373435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just"/>
            <a:r>
              <a:rPr lang="uz-Latn-UZ" sz="44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43002" y="250851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43001" y="475966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824298"/>
            <a:ext cx="1617350" cy="96416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824299"/>
            <a:ext cx="1617350" cy="96416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42205" y="965893"/>
            <a:ext cx="141427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20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656490"/>
              </p:ext>
            </p:extLst>
          </p:nvPr>
        </p:nvGraphicFramePr>
        <p:xfrm>
          <a:off x="464462" y="1509489"/>
          <a:ext cx="11293275" cy="5203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5344C33-E1B2-44DD-9223-0D9D29440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17746"/>
              </p:ext>
            </p:extLst>
          </p:nvPr>
        </p:nvGraphicFramePr>
        <p:xfrm>
          <a:off x="135834" y="62947"/>
          <a:ext cx="11936895" cy="658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5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96277"/>
                <a:ext cx="11092070" cy="504907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Menzurka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Menzurka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ustiga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aralashmaning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muvozanatlashgan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96277"/>
                <a:ext cx="11092070" cy="5049079"/>
              </a:xfrm>
              <a:blipFill>
                <a:blip r:embed="rId2"/>
                <a:stretch>
                  <a:fillRect l="-1374" r="-1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8871" y="1855305"/>
                <a:ext cx="10045146" cy="470452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4.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Aralashmada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𝑸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𝐭</m:t>
                    </m:r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suvning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5.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Aralashmada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𝑸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871" y="1855305"/>
                <a:ext cx="10045146" cy="4704522"/>
              </a:xfrm>
              <a:blipFill>
                <a:blip r:embed="rId2"/>
                <a:stretch>
                  <a:fillRect t="-1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B6725-B426-45D6-81DC-02EE976AA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0155E3-D7B3-44F1-954D-35E4E9C1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802294"/>
            <a:ext cx="11264347" cy="49298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id="{75ED6B4A-2BD2-4227-9CF9-7D9E861644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636564"/>
                  </p:ext>
                </p:extLst>
              </p:nvPr>
            </p:nvGraphicFramePr>
            <p:xfrm>
              <a:off x="596348" y="2107096"/>
              <a:ext cx="10959547" cy="3877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3632">
                      <a:extLst>
                        <a:ext uri="{9D8B030D-6E8A-4147-A177-3AD203B41FA5}">
                          <a16:colId xmlns:a16="http://schemas.microsoft.com/office/drawing/2014/main" val="2397972072"/>
                        </a:ext>
                      </a:extLst>
                    </a:gridCol>
                    <a:gridCol w="1294202">
                      <a:extLst>
                        <a:ext uri="{9D8B030D-6E8A-4147-A177-3AD203B41FA5}">
                          <a16:colId xmlns:a16="http://schemas.microsoft.com/office/drawing/2014/main" val="3837999956"/>
                        </a:ext>
                      </a:extLst>
                    </a:gridCol>
                    <a:gridCol w="1270052">
                      <a:extLst>
                        <a:ext uri="{9D8B030D-6E8A-4147-A177-3AD203B41FA5}">
                          <a16:colId xmlns:a16="http://schemas.microsoft.com/office/drawing/2014/main" val="1379413301"/>
                        </a:ext>
                      </a:extLst>
                    </a:gridCol>
                    <a:gridCol w="1270051">
                      <a:extLst>
                        <a:ext uri="{9D8B030D-6E8A-4147-A177-3AD203B41FA5}">
                          <a16:colId xmlns:a16="http://schemas.microsoft.com/office/drawing/2014/main" val="2966504008"/>
                        </a:ext>
                      </a:extLst>
                    </a:gridCol>
                    <a:gridCol w="1127350">
                      <a:extLst>
                        <a:ext uri="{9D8B030D-6E8A-4147-A177-3AD203B41FA5}">
                          <a16:colId xmlns:a16="http://schemas.microsoft.com/office/drawing/2014/main" val="182006280"/>
                        </a:ext>
                      </a:extLst>
                    </a:gridCol>
                    <a:gridCol w="998917">
                      <a:extLst>
                        <a:ext uri="{9D8B030D-6E8A-4147-A177-3AD203B41FA5}">
                          <a16:colId xmlns:a16="http://schemas.microsoft.com/office/drawing/2014/main" val="3118849658"/>
                        </a:ext>
                      </a:extLst>
                    </a:gridCol>
                    <a:gridCol w="1696333">
                      <a:extLst>
                        <a:ext uri="{9D8B030D-6E8A-4147-A177-3AD203B41FA5}">
                          <a16:colId xmlns:a16="http://schemas.microsoft.com/office/drawing/2014/main" val="3268200337"/>
                        </a:ext>
                      </a:extLst>
                    </a:gridCol>
                    <a:gridCol w="1271877">
                      <a:extLst>
                        <a:ext uri="{9D8B030D-6E8A-4147-A177-3AD203B41FA5}">
                          <a16:colId xmlns:a16="http://schemas.microsoft.com/office/drawing/2014/main" val="1408885023"/>
                        </a:ext>
                      </a:extLst>
                    </a:gridCol>
                    <a:gridCol w="1327133">
                      <a:extLst>
                        <a:ext uri="{9D8B030D-6E8A-4147-A177-3AD203B41FA5}">
                          <a16:colId xmlns:a16="http://schemas.microsoft.com/office/drawing/2014/main" val="3984884777"/>
                        </a:ext>
                      </a:extLst>
                    </a:gridCol>
                  </a:tblGrid>
                  <a:tr h="12059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ru-RU" sz="2400" dirty="0"/>
                            <a:t>№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kg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2400" b="1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oMath>
                          </a14:m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kg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2400" dirty="0"/>
                            <a:t>⁰C</a:t>
                          </a:r>
                          <a:endParaRPr lang="ru-RU" sz="2400" dirty="0"/>
                        </a:p>
                        <a:p>
                          <a:pPr algn="ctr"/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c, J/kg∙⁰C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J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J</a:t>
                          </a:r>
                          <a:endParaRPr lang="ru-RU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813253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634236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4596291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8596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id="{75ED6B4A-2BD2-4227-9CF9-7D9E861644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636564"/>
                  </p:ext>
                </p:extLst>
              </p:nvPr>
            </p:nvGraphicFramePr>
            <p:xfrm>
              <a:off x="596348" y="2107096"/>
              <a:ext cx="10959547" cy="3877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3632">
                      <a:extLst>
                        <a:ext uri="{9D8B030D-6E8A-4147-A177-3AD203B41FA5}">
                          <a16:colId xmlns:a16="http://schemas.microsoft.com/office/drawing/2014/main" val="2397972072"/>
                        </a:ext>
                      </a:extLst>
                    </a:gridCol>
                    <a:gridCol w="1294202">
                      <a:extLst>
                        <a:ext uri="{9D8B030D-6E8A-4147-A177-3AD203B41FA5}">
                          <a16:colId xmlns:a16="http://schemas.microsoft.com/office/drawing/2014/main" val="3837999956"/>
                        </a:ext>
                      </a:extLst>
                    </a:gridCol>
                    <a:gridCol w="1270052">
                      <a:extLst>
                        <a:ext uri="{9D8B030D-6E8A-4147-A177-3AD203B41FA5}">
                          <a16:colId xmlns:a16="http://schemas.microsoft.com/office/drawing/2014/main" val="1379413301"/>
                        </a:ext>
                      </a:extLst>
                    </a:gridCol>
                    <a:gridCol w="1270051">
                      <a:extLst>
                        <a:ext uri="{9D8B030D-6E8A-4147-A177-3AD203B41FA5}">
                          <a16:colId xmlns:a16="http://schemas.microsoft.com/office/drawing/2014/main" val="2966504008"/>
                        </a:ext>
                      </a:extLst>
                    </a:gridCol>
                    <a:gridCol w="1127350">
                      <a:extLst>
                        <a:ext uri="{9D8B030D-6E8A-4147-A177-3AD203B41FA5}">
                          <a16:colId xmlns:a16="http://schemas.microsoft.com/office/drawing/2014/main" val="182006280"/>
                        </a:ext>
                      </a:extLst>
                    </a:gridCol>
                    <a:gridCol w="998917">
                      <a:extLst>
                        <a:ext uri="{9D8B030D-6E8A-4147-A177-3AD203B41FA5}">
                          <a16:colId xmlns:a16="http://schemas.microsoft.com/office/drawing/2014/main" val="3118849658"/>
                        </a:ext>
                      </a:extLst>
                    </a:gridCol>
                    <a:gridCol w="1696333">
                      <a:extLst>
                        <a:ext uri="{9D8B030D-6E8A-4147-A177-3AD203B41FA5}">
                          <a16:colId xmlns:a16="http://schemas.microsoft.com/office/drawing/2014/main" val="3268200337"/>
                        </a:ext>
                      </a:extLst>
                    </a:gridCol>
                    <a:gridCol w="1271877">
                      <a:extLst>
                        <a:ext uri="{9D8B030D-6E8A-4147-A177-3AD203B41FA5}">
                          <a16:colId xmlns:a16="http://schemas.microsoft.com/office/drawing/2014/main" val="1408885023"/>
                        </a:ext>
                      </a:extLst>
                    </a:gridCol>
                    <a:gridCol w="1327133">
                      <a:extLst>
                        <a:ext uri="{9D8B030D-6E8A-4147-A177-3AD203B41FA5}">
                          <a16:colId xmlns:a16="http://schemas.microsoft.com/office/drawing/2014/main" val="3984884777"/>
                        </a:ext>
                      </a:extLst>
                    </a:gridCol>
                  </a:tblGrid>
                  <a:tr h="12059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ru-RU" sz="2400" dirty="0"/>
                            <a:t>№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5189" t="-505" r="-695755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8173" t="-505" r="-609135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6938" t="-505" r="-506220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3243" t="-505" r="-471892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67683" t="-505" r="-432317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c, J/kg∙⁰C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56938" t="-505" r="-106220" b="-2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5688" t="-505" r="-1835" b="-2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13253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634236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4596291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8596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165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0574" y="1987826"/>
                <a:ext cx="10469217" cy="4333460"/>
              </a:xfrm>
            </p:spPr>
            <p:txBody>
              <a:bodyPr>
                <a:noAutofit/>
              </a:bodyPr>
              <a:lstStyle/>
              <a:p>
                <a:pPr marL="711200" indent="-71120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miqdorlarining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taqqoslang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711200" indent="-71120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natijalarini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tahlil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xulosa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574" y="1987826"/>
                <a:ext cx="10469217" cy="4333460"/>
              </a:xfrm>
              <a:blipFill>
                <a:blip r:embed="rId2"/>
                <a:stretch>
                  <a:fillRect t="-1828" r="-1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329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Dars rejasi</vt:lpstr>
      <vt:lpstr>Презентация PowerPoint</vt:lpstr>
      <vt:lpstr>            Ishni  bajarish  tartibi</vt:lpstr>
      <vt:lpstr>            Ishni  bajarish  tartibi</vt:lpstr>
      <vt:lpstr>                O‘lchash va hisoblash natijalari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119</cp:revision>
  <dcterms:created xsi:type="dcterms:W3CDTF">2020-08-15T18:39:42Z</dcterms:created>
  <dcterms:modified xsi:type="dcterms:W3CDTF">2021-02-22T16:24:36Z</dcterms:modified>
</cp:coreProperties>
</file>