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6" r:id="rId4"/>
    <p:sldId id="259" r:id="rId5"/>
    <p:sldId id="260" r:id="rId6"/>
    <p:sldId id="274" r:id="rId7"/>
    <p:sldId id="27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6704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6704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dgm:pt modelId="{D9B501E7-76FE-480B-A3D5-43A1FA9B940E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Issiqlik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almashinayotgan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suyuqliklar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issiqlik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balans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tenglamasini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tekshirib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ko‘rish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dgm:pt modelId="{C73C24A9-4F59-42A2-A2B3-6B0AD239F88C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4488AC-20E9-4C86-9762-354B203F35A3}" type="parTrans" cxnId="{A8009028-1E70-4E32-8E14-887BFFA5D90D}">
      <dgm:prSet/>
      <dgm:spPr/>
      <dgm:t>
        <a:bodyPr/>
        <a:lstStyle/>
        <a:p>
          <a:endParaRPr lang="ru-RU"/>
        </a:p>
      </dgm:t>
    </dgm:pt>
    <dgm:pt modelId="{3DD60510-1BE2-4F30-994C-9B45B851F322}" type="sibTrans" cxnId="{A8009028-1E70-4E32-8E14-887BFFA5D90D}">
      <dgm:prSet/>
      <dgm:spPr/>
      <dgm:t>
        <a:bodyPr/>
        <a:lstStyle/>
        <a:p>
          <a:endParaRPr lang="ru-RU"/>
        </a:p>
      </dgm:t>
    </dgm:pt>
    <dgm:pt modelId="{B50F4CD9-10F6-41B0-B99E-A8DE5BBE9C43}">
      <dgm:prSet phldrT="[Текст]" custT="1"/>
      <dgm:spPr/>
      <dgm:t>
        <a:bodyPr/>
        <a:lstStyle/>
        <a:p>
          <a:r>
            <a:rPr lang="en-US" sz="3200" b="0" dirty="0" err="1">
              <a:latin typeface="Arial" panose="020B0604020202020204" pitchFamily="34" charset="0"/>
              <a:cs typeface="Arial" panose="020B0604020202020204" pitchFamily="34" charset="0"/>
            </a:rPr>
            <a:t>Ikkita</a:t>
          </a:r>
          <a:r>
            <a:rPr lang="en-US" sz="32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latin typeface="Arial" panose="020B0604020202020204" pitchFamily="34" charset="0"/>
              <a:cs typeface="Arial" panose="020B0604020202020204" pitchFamily="34" charset="0"/>
            </a:rPr>
            <a:t>idish</a:t>
          </a:r>
          <a:r>
            <a:rPr lang="en-US" sz="3200" b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0" dirty="0" err="1">
              <a:latin typeface="Arial" panose="020B0604020202020204" pitchFamily="34" charset="0"/>
              <a:cs typeface="Arial" panose="020B0604020202020204" pitchFamily="34" charset="0"/>
            </a:rPr>
            <a:t>termometrlar</a:t>
          </a:r>
          <a:r>
            <a:rPr lang="en-US" sz="3200" b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0" dirty="0" err="1">
              <a:latin typeface="Arial" panose="020B0604020202020204" pitchFamily="34" charset="0"/>
              <a:cs typeface="Arial" panose="020B0604020202020204" pitchFamily="34" charset="0"/>
            </a:rPr>
            <a:t>menzurka</a:t>
          </a:r>
          <a:r>
            <a:rPr lang="en-US" sz="3200" b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0" dirty="0" err="1">
              <a:latin typeface="Arial" panose="020B0604020202020204" pitchFamily="34" charset="0"/>
              <a:cs typeface="Arial" panose="020B0604020202020204" pitchFamily="34" charset="0"/>
            </a:rPr>
            <a:t>issiq</a:t>
          </a:r>
          <a:r>
            <a:rPr lang="en-US" sz="32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latin typeface="Arial" panose="020B0604020202020204" pitchFamily="34" charset="0"/>
              <a:cs typeface="Arial" panose="020B0604020202020204" pitchFamily="34" charset="0"/>
            </a:rPr>
            <a:t>sovuq</a:t>
          </a:r>
          <a:r>
            <a:rPr lang="en-US" sz="32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3200" b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9CCE2C-ABC3-45A3-AB5B-13EA1FDCD485}" type="parTrans" cxnId="{2B75886B-CEBF-489A-8045-3E08E72B009E}">
      <dgm:prSet/>
      <dgm:spPr/>
      <dgm:t>
        <a:bodyPr/>
        <a:lstStyle/>
        <a:p>
          <a:endParaRPr lang="ru-RU"/>
        </a:p>
      </dgm:t>
    </dgm:pt>
    <dgm:pt modelId="{B06FCE26-E4C4-470C-8A3C-5138198709B5}" type="sibTrans" cxnId="{2B75886B-CEBF-489A-8045-3E08E72B009E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2">
        <dgm:presLayoutVars>
          <dgm:bulletEnabled val="1"/>
        </dgm:presLayoutVars>
      </dgm:prSet>
      <dgm:spPr/>
    </dgm:pt>
    <dgm:pt modelId="{0D02EDB4-AF9F-4E91-AF33-9C0BB61DEDA6}" type="pres">
      <dgm:prSet presAssocID="{5BF02AFC-E266-4CD1-8FA7-06CB52CC36EE}" presName="sp" presStyleCnt="0"/>
      <dgm:spPr/>
    </dgm:pt>
    <dgm:pt modelId="{6789907A-C81F-46FE-A925-4D32167A1A76}" type="pres">
      <dgm:prSet presAssocID="{C73C24A9-4F59-42A2-A2B3-6B0AD239F88C}" presName="linNode" presStyleCnt="0"/>
      <dgm:spPr/>
    </dgm:pt>
    <dgm:pt modelId="{478E2B10-D335-4CF4-8ED2-2BC02FD44905}" type="pres">
      <dgm:prSet presAssocID="{C73C24A9-4F59-42A2-A2B3-6B0AD239F88C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3210A80C-4907-413F-99D2-12B116F912A9}" type="pres">
      <dgm:prSet presAssocID="{C73C24A9-4F59-42A2-A2B3-6B0AD239F88C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A8009028-1E70-4E32-8E14-887BFFA5D90D}" srcId="{3EE49B3D-64D7-4987-8E85-FAA8EB259EA1}" destId="{C73C24A9-4F59-42A2-A2B3-6B0AD239F88C}" srcOrd="1" destOrd="0" parTransId="{F24488AC-20E9-4C86-9762-354B203F35A3}" sibTransId="{3DD60510-1BE2-4F30-994C-9B45B851F322}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2B75886B-CEBF-489A-8045-3E08E72B009E}" srcId="{C73C24A9-4F59-42A2-A2B3-6B0AD239F88C}" destId="{B50F4CD9-10F6-41B0-B99E-A8DE5BBE9C43}" srcOrd="0" destOrd="0" parTransId="{189CCE2C-ABC3-45A3-AB5B-13EA1FDCD485}" sibTransId="{B06FCE26-E4C4-470C-8A3C-5138198709B5}"/>
    <dgm:cxn modelId="{28BD5487-DD09-47B9-8E83-17CD14DF2D01}" type="presOf" srcId="{B50F4CD9-10F6-41B0-B99E-A8DE5BBE9C43}" destId="{3210A80C-4907-413F-99D2-12B116F912A9}" srcOrd="0" destOrd="0" presId="urn:microsoft.com/office/officeart/2005/8/layout/vList5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92F30D97-FB56-4F71-817D-286A3252E37E}" type="presOf" srcId="{C73C24A9-4F59-42A2-A2B3-6B0AD239F88C}" destId="{478E2B10-D335-4CF4-8ED2-2BC02FD44905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  <dgm:cxn modelId="{983EBBA9-4536-4FB5-A497-B9411D8710CE}" type="presParOf" srcId="{9597A205-4D9A-4381-AEFA-988D5969B071}" destId="{0D02EDB4-AF9F-4E91-AF33-9C0BB61DEDA6}" srcOrd="1" destOrd="0" presId="urn:microsoft.com/office/officeart/2005/8/layout/vList5"/>
    <dgm:cxn modelId="{5B6924D1-A774-41E0-B62F-3B3B6E41A6AD}" type="presParOf" srcId="{9597A205-4D9A-4381-AEFA-988D5969B071}" destId="{6789907A-C81F-46FE-A925-4D32167A1A76}" srcOrd="2" destOrd="0" presId="urn:microsoft.com/office/officeart/2005/8/layout/vList5"/>
    <dgm:cxn modelId="{81502A45-127B-4A8B-B747-B66B410DFAC4}" type="presParOf" srcId="{6789907A-C81F-46FE-A925-4D32167A1A76}" destId="{478E2B10-D335-4CF4-8ED2-2BC02FD44905}" srcOrd="0" destOrd="0" presId="urn:microsoft.com/office/officeart/2005/8/layout/vList5"/>
    <dgm:cxn modelId="{79761765-6ABD-40DA-8760-F21D530972F4}" type="presParOf" srcId="{6789907A-C81F-46FE-A925-4D32167A1A76}" destId="{3210A80C-4907-413F-99D2-12B116F91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-15520" y="2540"/>
          <a:ext cx="11324316" cy="129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43" y="40603"/>
        <a:ext cx="11248190" cy="1223446"/>
      </dsp:txXfrm>
    </dsp:sp>
    <dsp:sp modelId="{3B33F6AB-33E7-46E6-8A43-4D61BE53F327}">
      <dsp:nvSpPr>
        <dsp:cNvPr id="0" name=""/>
        <dsp:cNvSpPr/>
      </dsp:nvSpPr>
      <dsp:spPr>
        <a:xfrm rot="5400000">
          <a:off x="5402967" y="1334602"/>
          <a:ext cx="487339" cy="5848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/>
        </a:p>
      </dsp:txBody>
      <dsp:txXfrm rot="-5400000">
        <a:off x="5471194" y="1383336"/>
        <a:ext cx="350885" cy="341137"/>
      </dsp:txXfrm>
    </dsp:sp>
    <dsp:sp modelId="{DF5AD628-8249-40C8-A99D-AD8AE2D19C98}">
      <dsp:nvSpPr>
        <dsp:cNvPr id="0" name=""/>
        <dsp:cNvSpPr/>
      </dsp:nvSpPr>
      <dsp:spPr>
        <a:xfrm>
          <a:off x="0" y="1951898"/>
          <a:ext cx="11293275" cy="129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063" y="1989961"/>
        <a:ext cx="11217149" cy="1223446"/>
      </dsp:txXfrm>
    </dsp:sp>
    <dsp:sp modelId="{9FB8C083-58BB-46B8-B26B-1A77D81C7ADB}">
      <dsp:nvSpPr>
        <dsp:cNvPr id="0" name=""/>
        <dsp:cNvSpPr/>
      </dsp:nvSpPr>
      <dsp:spPr>
        <a:xfrm rot="5400000">
          <a:off x="5392689" y="3248803"/>
          <a:ext cx="507896" cy="5848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 rot="-5400000">
        <a:off x="5471195" y="3287259"/>
        <a:ext cx="350885" cy="355527"/>
      </dsp:txXfrm>
    </dsp:sp>
    <dsp:sp modelId="{D7113D46-E1E6-4AFD-A159-25D257D746FE}">
      <dsp:nvSpPr>
        <dsp:cNvPr id="0" name=""/>
        <dsp:cNvSpPr/>
      </dsp:nvSpPr>
      <dsp:spPr>
        <a:xfrm>
          <a:off x="-15520" y="3830943"/>
          <a:ext cx="11324316" cy="12995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43" y="3869006"/>
        <a:ext cx="11248190" cy="1223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40AA8-F98F-49D0-AB2B-ED26EF4DB5CC}">
      <dsp:nvSpPr>
        <dsp:cNvPr id="0" name=""/>
        <dsp:cNvSpPr/>
      </dsp:nvSpPr>
      <dsp:spPr>
        <a:xfrm rot="5400000">
          <a:off x="6831335" y="-2212535"/>
          <a:ext cx="2571505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Issiqlik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almashinayotgan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suyuqliklar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orasida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issiqlik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balans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tenglamasini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tekshirib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ko‘rish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297282" y="447049"/>
        <a:ext cx="7514081" cy="2320443"/>
      </dsp:txXfrm>
    </dsp:sp>
    <dsp:sp modelId="{3F0C4C3B-1D46-46E8-8860-1893061AB2B6}">
      <dsp:nvSpPr>
        <dsp:cNvPr id="0" name=""/>
        <dsp:cNvSpPr/>
      </dsp:nvSpPr>
      <dsp:spPr>
        <a:xfrm>
          <a:off x="0" y="80"/>
          <a:ext cx="4297282" cy="321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13" y="156993"/>
        <a:ext cx="3983456" cy="2900555"/>
      </dsp:txXfrm>
    </dsp:sp>
    <dsp:sp modelId="{3210A80C-4907-413F-99D2-12B116F912A9}">
      <dsp:nvSpPr>
        <dsp:cNvPr id="0" name=""/>
        <dsp:cNvSpPr/>
      </dsp:nvSpPr>
      <dsp:spPr>
        <a:xfrm rot="5400000">
          <a:off x="6831335" y="1162565"/>
          <a:ext cx="2571505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Ikkita</a:t>
          </a:r>
          <a:r>
            <a:rPr lang="en-US" sz="32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idish</a:t>
          </a:r>
          <a:r>
            <a:rPr lang="en-US" sz="3200" b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termometrlar</a:t>
          </a:r>
          <a:r>
            <a:rPr lang="en-US" sz="3200" b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menzurka</a:t>
          </a:r>
          <a:r>
            <a:rPr lang="en-US" sz="3200" b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issiq</a:t>
          </a:r>
          <a:r>
            <a:rPr lang="en-US" sz="32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sovuq</a:t>
          </a:r>
          <a:r>
            <a:rPr lang="en-US" sz="32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3200" b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297282" y="3822150"/>
        <a:ext cx="7514081" cy="2320443"/>
      </dsp:txXfrm>
    </dsp:sp>
    <dsp:sp modelId="{478E2B10-D335-4CF4-8ED2-2BC02FD44905}">
      <dsp:nvSpPr>
        <dsp:cNvPr id="0" name=""/>
        <dsp:cNvSpPr/>
      </dsp:nvSpPr>
      <dsp:spPr>
        <a:xfrm>
          <a:off x="0" y="3375181"/>
          <a:ext cx="4297282" cy="321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13" y="3532094"/>
        <a:ext cx="3983456" cy="2900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17983" y="2514658"/>
            <a:ext cx="9402417" cy="449000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Laboratoriya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ishi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№2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uz-Latn-UZ" sz="40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Turli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temperaturali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suv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aralashtirilganda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issiqlik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miqdorlarini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000" dirty="0" err="1">
                <a:solidFill>
                  <a:srgbClr val="2365C7"/>
                </a:solidFill>
                <a:latin typeface="Arial"/>
                <a:cs typeface="Arial"/>
              </a:rPr>
              <a:t>taqqoslash</a:t>
            </a:r>
            <a:r>
              <a:rPr lang="en-US" sz="400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r>
              <a:rPr lang="uz-Latn-UZ" sz="40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endParaRPr lang="en-US" sz="4000" dirty="0">
              <a:solidFill>
                <a:srgbClr val="373435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 algn="just"/>
            <a:r>
              <a:rPr lang="uz-Latn-UZ" sz="440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3002" y="250851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3001" y="475966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824298"/>
            <a:ext cx="1617350" cy="96416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824299"/>
            <a:ext cx="1617350" cy="96416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42205" y="965893"/>
            <a:ext cx="141427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20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656490"/>
              </p:ext>
            </p:extLst>
          </p:nvPr>
        </p:nvGraphicFramePr>
        <p:xfrm>
          <a:off x="464462" y="1509489"/>
          <a:ext cx="11293275" cy="5203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5344C33-E1B2-44DD-9223-0D9D29440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517746"/>
              </p:ext>
            </p:extLst>
          </p:nvPr>
        </p:nvGraphicFramePr>
        <p:xfrm>
          <a:off x="135834" y="62947"/>
          <a:ext cx="11936895" cy="6589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25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696277"/>
                <a:ext cx="11092070" cy="504907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en-US" sz="4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Menzurka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2. Menzurka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sovuq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sovuq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idishdagi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aralashmaning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muvozanatlashgan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696277"/>
                <a:ext cx="11092070" cy="5049079"/>
              </a:xfrm>
              <a:blipFill>
                <a:blip r:embed="rId2"/>
                <a:stretch>
                  <a:fillRect l="-1374" r="-1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84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01839A-0C60-44F6-8E27-937B90080E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8871" y="1855305"/>
                <a:ext cx="10045146" cy="470452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4.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Aralashmada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       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𝐜</m:t>
                    </m:r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2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𝐭</m:t>
                    </m:r>
                    <m:r>
                      <a:rPr lang="en-US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suvning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solishtirma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5.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Aralashmada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sovuq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𝐜</m:t>
                    </m:r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01839A-0C60-44F6-8E27-937B90080E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8871" y="1855305"/>
                <a:ext cx="10045146" cy="4704522"/>
              </a:xfrm>
              <a:blipFill>
                <a:blip r:embed="rId2"/>
                <a:stretch>
                  <a:fillRect t="-1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9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9B6725-B426-45D6-81DC-02EE976AA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0155E3-D7B3-44F1-954D-35E4E9C13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826" y="1802294"/>
            <a:ext cx="11264347" cy="492980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>
                <a:extLst>
                  <a:ext uri="{FF2B5EF4-FFF2-40B4-BE49-F238E27FC236}">
                    <a16:creationId xmlns:a16="http://schemas.microsoft.com/office/drawing/2014/main" id="{75ED6B4A-2BD2-4227-9CF9-7D9E861644D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636564"/>
                  </p:ext>
                </p:extLst>
              </p:nvPr>
            </p:nvGraphicFramePr>
            <p:xfrm>
              <a:off x="596348" y="2107096"/>
              <a:ext cx="10959547" cy="38779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03632">
                      <a:extLst>
                        <a:ext uri="{9D8B030D-6E8A-4147-A177-3AD203B41FA5}">
                          <a16:colId xmlns:a16="http://schemas.microsoft.com/office/drawing/2014/main" val="2397972072"/>
                        </a:ext>
                      </a:extLst>
                    </a:gridCol>
                    <a:gridCol w="1294202">
                      <a:extLst>
                        <a:ext uri="{9D8B030D-6E8A-4147-A177-3AD203B41FA5}">
                          <a16:colId xmlns:a16="http://schemas.microsoft.com/office/drawing/2014/main" val="3837999956"/>
                        </a:ext>
                      </a:extLst>
                    </a:gridCol>
                    <a:gridCol w="1270052">
                      <a:extLst>
                        <a:ext uri="{9D8B030D-6E8A-4147-A177-3AD203B41FA5}">
                          <a16:colId xmlns:a16="http://schemas.microsoft.com/office/drawing/2014/main" val="1379413301"/>
                        </a:ext>
                      </a:extLst>
                    </a:gridCol>
                    <a:gridCol w="1270051">
                      <a:extLst>
                        <a:ext uri="{9D8B030D-6E8A-4147-A177-3AD203B41FA5}">
                          <a16:colId xmlns:a16="http://schemas.microsoft.com/office/drawing/2014/main" val="2966504008"/>
                        </a:ext>
                      </a:extLst>
                    </a:gridCol>
                    <a:gridCol w="1127350">
                      <a:extLst>
                        <a:ext uri="{9D8B030D-6E8A-4147-A177-3AD203B41FA5}">
                          <a16:colId xmlns:a16="http://schemas.microsoft.com/office/drawing/2014/main" val="182006280"/>
                        </a:ext>
                      </a:extLst>
                    </a:gridCol>
                    <a:gridCol w="998917">
                      <a:extLst>
                        <a:ext uri="{9D8B030D-6E8A-4147-A177-3AD203B41FA5}">
                          <a16:colId xmlns:a16="http://schemas.microsoft.com/office/drawing/2014/main" val="3118849658"/>
                        </a:ext>
                      </a:extLst>
                    </a:gridCol>
                    <a:gridCol w="1696333">
                      <a:extLst>
                        <a:ext uri="{9D8B030D-6E8A-4147-A177-3AD203B41FA5}">
                          <a16:colId xmlns:a16="http://schemas.microsoft.com/office/drawing/2014/main" val="3268200337"/>
                        </a:ext>
                      </a:extLst>
                    </a:gridCol>
                    <a:gridCol w="1271877">
                      <a:extLst>
                        <a:ext uri="{9D8B030D-6E8A-4147-A177-3AD203B41FA5}">
                          <a16:colId xmlns:a16="http://schemas.microsoft.com/office/drawing/2014/main" val="1408885023"/>
                        </a:ext>
                      </a:extLst>
                    </a:gridCol>
                    <a:gridCol w="1327133">
                      <a:extLst>
                        <a:ext uri="{9D8B030D-6E8A-4147-A177-3AD203B41FA5}">
                          <a16:colId xmlns:a16="http://schemas.microsoft.com/office/drawing/2014/main" val="3984884777"/>
                        </a:ext>
                      </a:extLst>
                    </a:gridCol>
                  </a:tblGrid>
                  <a:tr h="12059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  <a:r>
                            <a:rPr lang="ru-RU" sz="2400" dirty="0"/>
                            <a:t>№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 kg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 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sz="2400" b="1" i="0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bSup>
                              <m:r>
                                <a:rPr lang="en-US" sz="2400" b="1" i="0" smtClean="0">
                                  <a:latin typeface="Cambria Math" panose="02040503050406030204" pitchFamily="18" charset="0"/>
                                </a:rPr>
                                <m:t>𝐂</m:t>
                              </m:r>
                            </m:oMath>
                          </a14:m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 kg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⁰C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400" b="1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oMath>
                          </a14:m>
                          <a:r>
                            <a:rPr lang="en-US" sz="2400" dirty="0"/>
                            <a:t>⁰C</a:t>
                          </a:r>
                          <a:endParaRPr lang="ru-RU" sz="2400" dirty="0"/>
                        </a:p>
                        <a:p>
                          <a:pPr algn="ctr"/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c, J/kg∙⁰C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𝑸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 J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𝑸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/>
                            <a:t>, J</a:t>
                          </a:r>
                          <a:endParaRPr lang="ru-RU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813253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21634236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94596291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68596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>
                <a:extLst>
                  <a:ext uri="{FF2B5EF4-FFF2-40B4-BE49-F238E27FC236}">
                    <a16:creationId xmlns:a16="http://schemas.microsoft.com/office/drawing/2014/main" id="{75ED6B4A-2BD2-4227-9CF9-7D9E861644D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636564"/>
                  </p:ext>
                </p:extLst>
              </p:nvPr>
            </p:nvGraphicFramePr>
            <p:xfrm>
              <a:off x="596348" y="2107096"/>
              <a:ext cx="10959547" cy="387797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703632">
                      <a:extLst>
                        <a:ext uri="{9D8B030D-6E8A-4147-A177-3AD203B41FA5}">
                          <a16:colId xmlns:a16="http://schemas.microsoft.com/office/drawing/2014/main" val="2397972072"/>
                        </a:ext>
                      </a:extLst>
                    </a:gridCol>
                    <a:gridCol w="1294202">
                      <a:extLst>
                        <a:ext uri="{9D8B030D-6E8A-4147-A177-3AD203B41FA5}">
                          <a16:colId xmlns:a16="http://schemas.microsoft.com/office/drawing/2014/main" val="3837999956"/>
                        </a:ext>
                      </a:extLst>
                    </a:gridCol>
                    <a:gridCol w="1270052">
                      <a:extLst>
                        <a:ext uri="{9D8B030D-6E8A-4147-A177-3AD203B41FA5}">
                          <a16:colId xmlns:a16="http://schemas.microsoft.com/office/drawing/2014/main" val="1379413301"/>
                        </a:ext>
                      </a:extLst>
                    </a:gridCol>
                    <a:gridCol w="1270051">
                      <a:extLst>
                        <a:ext uri="{9D8B030D-6E8A-4147-A177-3AD203B41FA5}">
                          <a16:colId xmlns:a16="http://schemas.microsoft.com/office/drawing/2014/main" val="2966504008"/>
                        </a:ext>
                      </a:extLst>
                    </a:gridCol>
                    <a:gridCol w="1127350">
                      <a:extLst>
                        <a:ext uri="{9D8B030D-6E8A-4147-A177-3AD203B41FA5}">
                          <a16:colId xmlns:a16="http://schemas.microsoft.com/office/drawing/2014/main" val="182006280"/>
                        </a:ext>
                      </a:extLst>
                    </a:gridCol>
                    <a:gridCol w="998917">
                      <a:extLst>
                        <a:ext uri="{9D8B030D-6E8A-4147-A177-3AD203B41FA5}">
                          <a16:colId xmlns:a16="http://schemas.microsoft.com/office/drawing/2014/main" val="3118849658"/>
                        </a:ext>
                      </a:extLst>
                    </a:gridCol>
                    <a:gridCol w="1696333">
                      <a:extLst>
                        <a:ext uri="{9D8B030D-6E8A-4147-A177-3AD203B41FA5}">
                          <a16:colId xmlns:a16="http://schemas.microsoft.com/office/drawing/2014/main" val="3268200337"/>
                        </a:ext>
                      </a:extLst>
                    </a:gridCol>
                    <a:gridCol w="1271877">
                      <a:extLst>
                        <a:ext uri="{9D8B030D-6E8A-4147-A177-3AD203B41FA5}">
                          <a16:colId xmlns:a16="http://schemas.microsoft.com/office/drawing/2014/main" val="1408885023"/>
                        </a:ext>
                      </a:extLst>
                    </a:gridCol>
                    <a:gridCol w="1327133">
                      <a:extLst>
                        <a:ext uri="{9D8B030D-6E8A-4147-A177-3AD203B41FA5}">
                          <a16:colId xmlns:a16="http://schemas.microsoft.com/office/drawing/2014/main" val="3984884777"/>
                        </a:ext>
                      </a:extLst>
                    </a:gridCol>
                  </a:tblGrid>
                  <a:tr h="12059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 </a:t>
                          </a:r>
                          <a:r>
                            <a:rPr lang="ru-RU" sz="2400" dirty="0"/>
                            <a:t>№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5189" t="-505" r="-695755" b="-22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58173" t="-505" r="-609135" b="-22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56938" t="-505" r="-506220" b="-22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03243" t="-505" r="-471892" b="-22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67683" t="-505" r="-432317" b="-22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c, J/kg∙⁰C</a:t>
                          </a:r>
                          <a:endParaRPr lang="ru-RU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56938" t="-505" r="-106220" b="-2227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725688" t="-505" r="-1835" b="-22272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13253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1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21634236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94596291"/>
                      </a:ext>
                    </a:extLst>
                  </a:tr>
                  <a:tr h="89067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3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685962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79165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C49030-E0AE-4A86-BEBF-291630327C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4" y="1987826"/>
                <a:ext cx="10469217" cy="4333460"/>
              </a:xfrm>
            </p:spPr>
            <p:txBody>
              <a:bodyPr>
                <a:noAutofit/>
              </a:bodyPr>
              <a:lstStyle/>
              <a:p>
                <a:pPr marL="711200" indent="-71120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</m:sub>
                    </m:sSub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miqdorlarining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qiymatlarini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711200" indent="-71120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tahlil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xulosa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FC49030-E0AE-4A86-BEBF-291630327C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4" y="1987826"/>
                <a:ext cx="10469217" cy="4333460"/>
              </a:xfrm>
              <a:blipFill>
                <a:blip r:embed="rId2"/>
                <a:stretch>
                  <a:fillRect t="-1828" r="-1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329</Words>
  <Application>Microsoft Office PowerPoint</Application>
  <PresentationFormat>Широкоэкранный</PresentationFormat>
  <Paragraphs>51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Dars rejasi</vt:lpstr>
      <vt:lpstr>Презентация PowerPoint</vt:lpstr>
      <vt:lpstr>            Ishni  bajarish  tartibi</vt:lpstr>
      <vt:lpstr>            Ishni  bajarish  tartibi</vt:lpstr>
      <vt:lpstr>                O‘lchash va hisoblash natijalari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119</cp:revision>
  <dcterms:created xsi:type="dcterms:W3CDTF">2020-08-15T18:39:42Z</dcterms:created>
  <dcterms:modified xsi:type="dcterms:W3CDTF">2021-02-22T16:24:36Z</dcterms:modified>
</cp:coreProperties>
</file>