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87" r:id="rId7"/>
    <p:sldId id="285" r:id="rId8"/>
    <p:sldId id="288" r:id="rId9"/>
    <p:sldId id="289" r:id="rId10"/>
    <p:sldId id="295" r:id="rId11"/>
    <p:sldId id="296" r:id="rId12"/>
    <p:sldId id="297" r:id="rId13"/>
    <p:sldId id="298" r:id="rId14"/>
    <p:sldId id="29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/>
      <dgm:t>
        <a:bodyPr/>
        <a:lstStyle/>
        <a:p>
          <a:pPr algn="ctr"/>
          <a:r>
            <a:rPr lang="uz-Latn-UZ" sz="4400" dirty="0">
              <a:latin typeface="Arial" panose="020B0604020202020204" pitchFamily="34" charset="0"/>
              <a:cs typeface="Arial" panose="020B0604020202020204" pitchFamily="34" charset="0"/>
            </a:rPr>
            <a:t>Yoqilg‘ining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solishtirma</a:t>
          </a:r>
          <a:r>
            <a:rPr lang="uz-Latn-UZ" sz="4400" dirty="0">
              <a:latin typeface="Arial" panose="020B0604020202020204" pitchFamily="34" charset="0"/>
              <a:cs typeface="Arial" panose="020B0604020202020204" pitchFamily="34" charset="0"/>
            </a:rPr>
            <a:t> yonish issiqligi. 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𝑞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⇒1 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</m:den>
                  </m:f>
                </m:oMath>
              </a14:m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𝑞=𝑄/𝑚⇒1  𝐽/𝑘𝑔</a:t>
              </a:r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A32EE14-D127-4D6B-946D-FD0E7F8C2D6B}">
          <dgm:prSet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𝑞𝑚</m:t>
                  </m:r>
                </m:oMath>
              </a14:m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6A32EE14-D127-4D6B-946D-FD0E7F8C2D6B}">
          <dgm:prSet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𝑄=𝑞𝑚</a:t>
              </a:r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/>
      <dgm:t>
        <a:bodyPr/>
        <a:lstStyle/>
        <a:p>
          <a:pPr algn="ctr"/>
          <a:r>
            <a:rPr lang="uz-Latn-UZ" sz="4400" dirty="0">
              <a:latin typeface="Arial" panose="020B0604020202020204" pitchFamily="34" charset="0"/>
              <a:cs typeface="Arial" panose="020B0604020202020204" pitchFamily="34" charset="0"/>
            </a:rPr>
            <a:t>Yoqilg‘ining</a:t>
          </a:r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latin typeface="Arial" panose="020B0604020202020204" pitchFamily="34" charset="0"/>
              <a:cs typeface="Arial" panose="020B0604020202020204" pitchFamily="34" charset="0"/>
            </a:rPr>
            <a:t>solishtirma</a:t>
          </a:r>
          <a:r>
            <a:rPr lang="uz-Latn-UZ" sz="4400" dirty="0">
              <a:latin typeface="Arial" panose="020B0604020202020204" pitchFamily="34" charset="0"/>
              <a:cs typeface="Arial" panose="020B0604020202020204" pitchFamily="34" charset="0"/>
            </a:rPr>
            <a:t> yonish issiqligi. 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dgm:pt modelId="{3612753D-C5EF-44E3-8618-CAFF215A3C9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dgm:pt modelId="{6A32EE14-D127-4D6B-946D-FD0E7F8C2D6B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/>
      <dgm:t>
        <a:bodyPr/>
        <a:lstStyle/>
        <a:p>
          <a:pPr algn="ctr"/>
          <a:r>
            <a:rPr lang="uz-Latn-UZ" sz="4400" dirty="0">
              <a:latin typeface="Arial" panose="020B0604020202020204" pitchFamily="34" charset="0"/>
              <a:cs typeface="Arial" panose="020B0604020202020204" pitchFamily="34" charset="0"/>
            </a:rPr>
            <a:t>Termodinamikaning birinchi qonuni 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Izobarik jarayonda: </a:t>
              </a:r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=∆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𝑈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+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𝐴</m:t>
                  </m:r>
                </m:oMath>
              </a14:m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Izobarik jarayonda: 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𝑄=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∆𝑈+𝐴</a:t>
              </a:r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A32EE14-D127-4D6B-946D-FD0E7F8C2D6B}">
          <dgm:prSet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=∆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𝑈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+</m:t>
                  </m:r>
                  <m:r>
                    <a:rPr lang="uz-Latn-UZ" sz="4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𝐴</m:t>
                  </m:r>
                </m:oMath>
              </a14:m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6A32EE14-D127-4D6B-946D-FD0E7F8C2D6B}">
          <dgm:prSet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𝑄=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∆𝑈+𝐴</a:t>
              </a:r>
              <a:r>
                <a:rPr lang="uz-Latn-UZ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/>
      <dgm:t>
        <a:bodyPr/>
        <a:lstStyle/>
        <a:p>
          <a:pPr algn="ctr"/>
          <a:r>
            <a:rPr lang="uz-Latn-UZ" sz="4400" dirty="0">
              <a:latin typeface="Arial" panose="020B0604020202020204" pitchFamily="34" charset="0"/>
              <a:cs typeface="Arial" panose="020B0604020202020204" pitchFamily="34" charset="0"/>
            </a:rPr>
            <a:t>Termodinamikaning birinchi qonuni </a:t>
          </a:r>
          <a:endParaRPr lang="ru-RU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dgm:pt modelId="{3612753D-C5EF-44E3-8618-CAFF215A3C9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dgm:pt modelId="{6A32EE14-D127-4D6B-946D-FD0E7F8C2D6B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374886D-D42F-423A-8E72-767569677346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Izoxorik jarayonda:</a:t>
              </a:r>
              <a14:m>
                <m:oMath xmlns:m="http://schemas.openxmlformats.org/officeDocument/2006/math">
                  <m:r>
                    <a:rPr lang="en-US" sz="4000" b="0" i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𝑉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𝑐𝑜𝑛𝑠𝑡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.</m:t>
                  </m:r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uz-Latn-UZ" sz="40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0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=∆</m:t>
                  </m:r>
                  <m:r>
                    <a:rPr lang="en-US" sz="4000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𝑈</m:t>
                  </m:r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374886D-D42F-423A-8E72-767569677346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Izoxorik jarayonda:</a:t>
              </a:r>
              <a:r>
                <a:rPr lang="en-US" sz="4000" b="0" i="0" smtClean="0">
                  <a:latin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b="0" i="0" smtClean="0">
                  <a:latin typeface="Cambria Math" panose="02040503050406030204" pitchFamily="18" charset="0"/>
                  <a:cs typeface="Arial" panose="020B0604020202020204" pitchFamily="34" charset="0"/>
                </a:rPr>
                <a:t>𝑉=𝑐𝑜𝑛𝑠𝑡.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Latn-UZ" sz="4000" b="0" i="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a:t>𝑄=∆</a:t>
              </a:r>
              <a:r>
                <a:rPr lang="en-US" sz="4000" b="0" i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𝑈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Adiabatik jarayonda: </a:t>
              </a:r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=0,   </m:t>
                  </m:r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4000" b="0" i="0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A</m:t>
                  </m:r>
                  <m:r>
                    <a:rPr lang="uz-Latn-UZ" sz="4000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=−∆</m:t>
                  </m:r>
                  <m:r>
                    <a:rPr lang="en-US" sz="4000" b="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𝑈</m:t>
                  </m:r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612753D-C5EF-44E3-8618-CAFF215A3C99}">
          <dgm:prSet phldrT="[Текст]"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Adiabatik jarayonda: 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𝑄=0,  </a:t>
              </a:r>
              <a:r>
                <a:rPr lang="en-US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A</a:t>
              </a:r>
              <a:r>
                <a:rPr lang="uz-Latn-UZ" sz="40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=−∆</a:t>
              </a:r>
              <a:r>
                <a:rPr lang="en-US" sz="40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𝑈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A32EE14-D127-4D6B-946D-FD0E7F8C2D6B}">
          <dgm:prSet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Izotermik jarayonda: </a:t>
              </a:r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𝑇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𝑐𝑜𝑛𝑠𝑡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.</m:t>
                  </m:r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uz-Latn-UZ" sz="40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  <m:r>
                    <a:rPr lang="uz-Latn-UZ" sz="40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en-US" sz="4000" b="0" i="1" dirty="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𝐴</m:t>
                  </m:r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6A32EE14-D127-4D6B-946D-FD0E7F8C2D6B}">
          <dgm:prSet custT="1"/>
          <dgm:spPr/>
          <dgm:t>
            <a:bodyPr/>
            <a:lstStyle/>
            <a:p>
              <a:pPr algn="ctr"/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Izotermik jarayonda: 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𝑇=𝑐𝑜𝑛𝑠𝑡.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z-Latn-UZ" sz="4000" b="0" i="0" dirty="0">
                  <a:latin typeface="Cambria Math" panose="02040503050406030204" pitchFamily="18" charset="0"/>
                  <a:cs typeface="Arial" panose="020B0604020202020204" pitchFamily="34" charset="0"/>
                </a:rPr>
                <a:t>𝑄=</a:t>
              </a:r>
              <a:r>
                <a:rPr lang="en-US" sz="4000" b="0" i="0" dirty="0">
                  <a:latin typeface="Cambria Math" panose="02040503050406030204" pitchFamily="18" charset="0"/>
                  <a:cs typeface="Arial" panose="020B0604020202020204" pitchFamily="34" charset="0"/>
                </a:rPr>
                <a:t>𝐴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4F3437-866B-4159-80FF-8721B7070F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4886D-D42F-423A-8E72-767569677346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A44D492-2578-4A0B-921B-84448D0329AD}" type="parTrans" cxnId="{2980783C-4C6D-46EF-AB03-A52BC9779581}">
      <dgm:prSet/>
      <dgm:spPr/>
      <dgm:t>
        <a:bodyPr/>
        <a:lstStyle/>
        <a:p>
          <a:endParaRPr lang="ru-RU"/>
        </a:p>
      </dgm:t>
    </dgm:pt>
    <dgm:pt modelId="{085D9D74-55B8-43A1-B2D4-2466F537710E}" type="sibTrans" cxnId="{2980783C-4C6D-46EF-AB03-A52BC9779581}">
      <dgm:prSet/>
      <dgm:spPr/>
      <dgm:t>
        <a:bodyPr/>
        <a:lstStyle/>
        <a:p>
          <a:endParaRPr lang="ru-RU"/>
        </a:p>
      </dgm:t>
    </dgm:pt>
    <dgm:pt modelId="{3612753D-C5EF-44E3-8618-CAFF215A3C99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E6F5F7-928E-4256-95AD-A75E1D416356}" type="parTrans" cxnId="{0232DDB2-F2E0-4B67-9F1F-710ED69FBC4C}">
      <dgm:prSet/>
      <dgm:spPr/>
      <dgm:t>
        <a:bodyPr/>
        <a:lstStyle/>
        <a:p>
          <a:endParaRPr lang="ru-RU"/>
        </a:p>
      </dgm:t>
    </dgm:pt>
    <dgm:pt modelId="{43D91B06-42D2-4423-80F1-853FAEDEDCFB}" type="sibTrans" cxnId="{0232DDB2-F2E0-4B67-9F1F-710ED69FBC4C}">
      <dgm:prSet/>
      <dgm:spPr/>
      <dgm:t>
        <a:bodyPr/>
        <a:lstStyle/>
        <a:p>
          <a:endParaRPr lang="ru-RU"/>
        </a:p>
      </dgm:t>
    </dgm:pt>
    <dgm:pt modelId="{6A32EE14-D127-4D6B-946D-FD0E7F8C2D6B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69FEF30-C44A-47C1-ACA9-59C845ECED9B}" type="parTrans" cxnId="{4D813A22-B159-420B-81DC-0C0A65517274}">
      <dgm:prSet/>
      <dgm:spPr/>
      <dgm:t>
        <a:bodyPr/>
        <a:lstStyle/>
        <a:p>
          <a:endParaRPr lang="ru-RU"/>
        </a:p>
      </dgm:t>
    </dgm:pt>
    <dgm:pt modelId="{41174AD0-5711-4369-8F82-96116D30948D}" type="sibTrans" cxnId="{4D813A22-B159-420B-81DC-0C0A65517274}">
      <dgm:prSet/>
      <dgm:spPr/>
      <dgm:t>
        <a:bodyPr/>
        <a:lstStyle/>
        <a:p>
          <a:endParaRPr lang="ru-RU"/>
        </a:p>
      </dgm:t>
    </dgm:pt>
    <dgm:pt modelId="{4E18B639-3E86-4C7E-8A09-C2DFD9609572}" type="pres">
      <dgm:prSet presAssocID="{A74F3437-866B-4159-80FF-8721B7070F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814F4C-BAC8-4E8D-8833-152BE2D184EC}" type="pres">
      <dgm:prSet presAssocID="{A74F3437-866B-4159-80FF-8721B7070F2A}" presName="Name1" presStyleCnt="0"/>
      <dgm:spPr/>
    </dgm:pt>
    <dgm:pt modelId="{FFF3D4A4-A1CB-4363-B108-236FB528366C}" type="pres">
      <dgm:prSet presAssocID="{A74F3437-866B-4159-80FF-8721B7070F2A}" presName="cycle" presStyleCnt="0"/>
      <dgm:spPr/>
    </dgm:pt>
    <dgm:pt modelId="{75A45CE6-4F64-4ADF-93B2-871254B9FA04}" type="pres">
      <dgm:prSet presAssocID="{A74F3437-866B-4159-80FF-8721B7070F2A}" presName="srcNode" presStyleLbl="node1" presStyleIdx="0" presStyleCnt="3"/>
      <dgm:spPr/>
    </dgm:pt>
    <dgm:pt modelId="{C914EF83-F52F-4632-A3A8-85C84DA44597}" type="pres">
      <dgm:prSet presAssocID="{A74F3437-866B-4159-80FF-8721B7070F2A}" presName="conn" presStyleLbl="parChTrans1D2" presStyleIdx="0" presStyleCnt="1"/>
      <dgm:spPr/>
      <dgm:t>
        <a:bodyPr/>
        <a:lstStyle/>
        <a:p>
          <a:endParaRPr lang="ru-RU"/>
        </a:p>
      </dgm:t>
    </dgm:pt>
    <dgm:pt modelId="{B05C57D7-FC62-4393-9A59-918353A056E4}" type="pres">
      <dgm:prSet presAssocID="{A74F3437-866B-4159-80FF-8721B7070F2A}" presName="extraNode" presStyleLbl="node1" presStyleIdx="0" presStyleCnt="3"/>
      <dgm:spPr/>
    </dgm:pt>
    <dgm:pt modelId="{7D0DF900-E3B8-483D-8FA3-E3B6C2399BF9}" type="pres">
      <dgm:prSet presAssocID="{A74F3437-866B-4159-80FF-8721B7070F2A}" presName="dstNode" presStyleLbl="node1" presStyleIdx="0" presStyleCnt="3"/>
      <dgm:spPr/>
    </dgm:pt>
    <dgm:pt modelId="{FBD79AC6-FD50-45D9-B559-7E40B99F7290}" type="pres">
      <dgm:prSet presAssocID="{D374886D-D42F-423A-8E72-7675696773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77E14-7CBC-44FE-9A93-C493B43ADE33}" type="pres">
      <dgm:prSet presAssocID="{D374886D-D42F-423A-8E72-767569677346}" presName="accent_1" presStyleCnt="0"/>
      <dgm:spPr/>
    </dgm:pt>
    <dgm:pt modelId="{1372BBF5-5292-431A-82F5-37D811C4FBAA}" type="pres">
      <dgm:prSet presAssocID="{D374886D-D42F-423A-8E72-767569677346}" presName="accentRepeatNode" presStyleLbl="solidFgAcc1" presStyleIdx="0" presStyleCnt="3"/>
      <dgm:spPr/>
    </dgm:pt>
    <dgm:pt modelId="{7DA02FF6-4803-49CA-8C95-E668787874FC}" type="pres">
      <dgm:prSet presAssocID="{6A32EE14-D127-4D6B-946D-FD0E7F8C2D6B}" presName="text_2" presStyleLbl="node1" presStyleIdx="1" presStyleCnt="3" custScaleY="97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9AEDF-24EB-4AD8-88DC-61961C1A907B}" type="pres">
      <dgm:prSet presAssocID="{6A32EE14-D127-4D6B-946D-FD0E7F8C2D6B}" presName="accent_2" presStyleCnt="0"/>
      <dgm:spPr/>
    </dgm:pt>
    <dgm:pt modelId="{23B7056B-BDBD-4F94-9EF7-2262EDE278CE}" type="pres">
      <dgm:prSet presAssocID="{6A32EE14-D127-4D6B-946D-FD0E7F8C2D6B}" presName="accentRepeatNode" presStyleLbl="solidFgAcc1" presStyleIdx="1" presStyleCnt="3"/>
      <dgm:spPr/>
    </dgm:pt>
    <dgm:pt modelId="{67302CE7-3C87-45AE-96FB-CE0B7CCE59AA}" type="pres">
      <dgm:prSet presAssocID="{3612753D-C5EF-44E3-8618-CAFF215A3C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2702F-D673-4578-934F-C058F2EDB672}" type="pres">
      <dgm:prSet presAssocID="{3612753D-C5EF-44E3-8618-CAFF215A3C99}" presName="accent_3" presStyleCnt="0"/>
      <dgm:spPr/>
    </dgm:pt>
    <dgm:pt modelId="{9BD10D19-311E-4F12-957B-7DFD14DF2197}" type="pres">
      <dgm:prSet presAssocID="{3612753D-C5EF-44E3-8618-CAFF215A3C99}" presName="accentRepeatNode" presStyleLbl="solidFgAcc1" presStyleIdx="2" presStyleCnt="3"/>
      <dgm:spPr/>
    </dgm:pt>
  </dgm:ptLst>
  <dgm:cxnLst>
    <dgm:cxn modelId="{5AEC8F5D-95A4-4ECF-B950-39AE5DB46AFA}" type="presOf" srcId="{D374886D-D42F-423A-8E72-767569677346}" destId="{FBD79AC6-FD50-45D9-B559-7E40B99F7290}" srcOrd="0" destOrd="0" presId="urn:microsoft.com/office/officeart/2008/layout/VerticalCurvedList"/>
    <dgm:cxn modelId="{8A97D55F-1DC0-4F65-8D7A-7D2BB398DCBF}" type="presOf" srcId="{085D9D74-55B8-43A1-B2D4-2466F537710E}" destId="{C914EF83-F52F-4632-A3A8-85C84DA44597}" srcOrd="0" destOrd="0" presId="urn:microsoft.com/office/officeart/2008/layout/VerticalCurvedList"/>
    <dgm:cxn modelId="{E792B472-8F0D-447B-8829-FD3696367C24}" type="presOf" srcId="{6A32EE14-D127-4D6B-946D-FD0E7F8C2D6B}" destId="{7DA02FF6-4803-49CA-8C95-E668787874FC}" srcOrd="0" destOrd="0" presId="urn:microsoft.com/office/officeart/2008/layout/VerticalCurvedList"/>
    <dgm:cxn modelId="{2980783C-4C6D-46EF-AB03-A52BC9779581}" srcId="{A74F3437-866B-4159-80FF-8721B7070F2A}" destId="{D374886D-D42F-423A-8E72-767569677346}" srcOrd="0" destOrd="0" parTransId="{2A44D492-2578-4A0B-921B-84448D0329AD}" sibTransId="{085D9D74-55B8-43A1-B2D4-2466F537710E}"/>
    <dgm:cxn modelId="{52DFD5FC-0E06-41D6-A3B6-CA67EB8F23D1}" type="presOf" srcId="{A74F3437-866B-4159-80FF-8721B7070F2A}" destId="{4E18B639-3E86-4C7E-8A09-C2DFD9609572}" srcOrd="0" destOrd="0" presId="urn:microsoft.com/office/officeart/2008/layout/VerticalCurvedList"/>
    <dgm:cxn modelId="{5620E130-864E-4BE3-84D2-182B08BF5F91}" type="presOf" srcId="{3612753D-C5EF-44E3-8618-CAFF215A3C99}" destId="{67302CE7-3C87-45AE-96FB-CE0B7CCE59AA}" srcOrd="0" destOrd="0" presId="urn:microsoft.com/office/officeart/2008/layout/VerticalCurvedList"/>
    <dgm:cxn modelId="{0232DDB2-F2E0-4B67-9F1F-710ED69FBC4C}" srcId="{A74F3437-866B-4159-80FF-8721B7070F2A}" destId="{3612753D-C5EF-44E3-8618-CAFF215A3C99}" srcOrd="2" destOrd="0" parTransId="{95E6F5F7-928E-4256-95AD-A75E1D416356}" sibTransId="{43D91B06-42D2-4423-80F1-853FAEDEDCFB}"/>
    <dgm:cxn modelId="{4D813A22-B159-420B-81DC-0C0A65517274}" srcId="{A74F3437-866B-4159-80FF-8721B7070F2A}" destId="{6A32EE14-D127-4D6B-946D-FD0E7F8C2D6B}" srcOrd="1" destOrd="0" parTransId="{669FEF30-C44A-47C1-ACA9-59C845ECED9B}" sibTransId="{41174AD0-5711-4369-8F82-96116D30948D}"/>
    <dgm:cxn modelId="{7C803CB4-340A-4A0F-B5CA-00BF558F1598}" type="presParOf" srcId="{4E18B639-3E86-4C7E-8A09-C2DFD9609572}" destId="{8C814F4C-BAC8-4E8D-8833-152BE2D184EC}" srcOrd="0" destOrd="0" presId="urn:microsoft.com/office/officeart/2008/layout/VerticalCurvedList"/>
    <dgm:cxn modelId="{622EBA89-338B-40CE-8607-F019019C09C7}" type="presParOf" srcId="{8C814F4C-BAC8-4E8D-8833-152BE2D184EC}" destId="{FFF3D4A4-A1CB-4363-B108-236FB528366C}" srcOrd="0" destOrd="0" presId="urn:microsoft.com/office/officeart/2008/layout/VerticalCurvedList"/>
    <dgm:cxn modelId="{60530EBE-2A7D-4F97-B1EF-DF06229738FC}" type="presParOf" srcId="{FFF3D4A4-A1CB-4363-B108-236FB528366C}" destId="{75A45CE6-4F64-4ADF-93B2-871254B9FA04}" srcOrd="0" destOrd="0" presId="urn:microsoft.com/office/officeart/2008/layout/VerticalCurvedList"/>
    <dgm:cxn modelId="{BFD9AD20-B730-40DC-87CD-E2B759BD276C}" type="presParOf" srcId="{FFF3D4A4-A1CB-4363-B108-236FB528366C}" destId="{C914EF83-F52F-4632-A3A8-85C84DA44597}" srcOrd="1" destOrd="0" presId="urn:microsoft.com/office/officeart/2008/layout/VerticalCurvedList"/>
    <dgm:cxn modelId="{3C07C2FA-50A7-4CAE-8E9F-F668EC07057E}" type="presParOf" srcId="{FFF3D4A4-A1CB-4363-B108-236FB528366C}" destId="{B05C57D7-FC62-4393-9A59-918353A056E4}" srcOrd="2" destOrd="0" presId="urn:microsoft.com/office/officeart/2008/layout/VerticalCurvedList"/>
    <dgm:cxn modelId="{B7BD18EE-E9E4-432F-BFED-18838CB8665D}" type="presParOf" srcId="{FFF3D4A4-A1CB-4363-B108-236FB528366C}" destId="{7D0DF900-E3B8-483D-8FA3-E3B6C2399BF9}" srcOrd="3" destOrd="0" presId="urn:microsoft.com/office/officeart/2008/layout/VerticalCurvedList"/>
    <dgm:cxn modelId="{1E39E49E-98BA-485A-92D4-63F68487F15D}" type="presParOf" srcId="{8C814F4C-BAC8-4E8D-8833-152BE2D184EC}" destId="{FBD79AC6-FD50-45D9-B559-7E40B99F7290}" srcOrd="1" destOrd="0" presId="urn:microsoft.com/office/officeart/2008/layout/VerticalCurvedList"/>
    <dgm:cxn modelId="{2C9477CF-B428-4DBF-828C-639061EF6901}" type="presParOf" srcId="{8C814F4C-BAC8-4E8D-8833-152BE2D184EC}" destId="{91D77E14-7CBC-44FE-9A93-C493B43ADE33}" srcOrd="2" destOrd="0" presId="urn:microsoft.com/office/officeart/2008/layout/VerticalCurvedList"/>
    <dgm:cxn modelId="{F600B86D-BD12-4471-92D2-E2327FB6BEEE}" type="presParOf" srcId="{91D77E14-7CBC-44FE-9A93-C493B43ADE33}" destId="{1372BBF5-5292-431A-82F5-37D811C4FBAA}" srcOrd="0" destOrd="0" presId="urn:microsoft.com/office/officeart/2008/layout/VerticalCurvedList"/>
    <dgm:cxn modelId="{C9D8D223-6520-4F56-912C-84E5EFDD4E4C}" type="presParOf" srcId="{8C814F4C-BAC8-4E8D-8833-152BE2D184EC}" destId="{7DA02FF6-4803-49CA-8C95-E668787874FC}" srcOrd="3" destOrd="0" presId="urn:microsoft.com/office/officeart/2008/layout/VerticalCurvedList"/>
    <dgm:cxn modelId="{B4B24396-A48D-445F-BE6A-D75910A92C57}" type="presParOf" srcId="{8C814F4C-BAC8-4E8D-8833-152BE2D184EC}" destId="{24C9AEDF-24EB-4AD8-88DC-61961C1A907B}" srcOrd="4" destOrd="0" presId="urn:microsoft.com/office/officeart/2008/layout/VerticalCurvedList"/>
    <dgm:cxn modelId="{210C76D1-6647-4818-9B5A-C757538B5A73}" type="presParOf" srcId="{24C9AEDF-24EB-4AD8-88DC-61961C1A907B}" destId="{23B7056B-BDBD-4F94-9EF7-2262EDE278CE}" srcOrd="0" destOrd="0" presId="urn:microsoft.com/office/officeart/2008/layout/VerticalCurvedList"/>
    <dgm:cxn modelId="{21279A41-DC73-4FDB-9666-4C5478332E7B}" type="presParOf" srcId="{8C814F4C-BAC8-4E8D-8833-152BE2D184EC}" destId="{67302CE7-3C87-45AE-96FB-CE0B7CCE59AA}" srcOrd="5" destOrd="0" presId="urn:microsoft.com/office/officeart/2008/layout/VerticalCurvedList"/>
    <dgm:cxn modelId="{03BA5C52-C53C-4DAA-A5D6-ED9054F73269}" type="presParOf" srcId="{8C814F4C-BAC8-4E8D-8833-152BE2D184EC}" destId="{FF82702F-D673-4578-934F-C058F2EDB672}" srcOrd="6" destOrd="0" presId="urn:microsoft.com/office/officeart/2008/layout/VerticalCurvedList"/>
    <dgm:cxn modelId="{BFB27AC8-87CC-4F87-BC0B-6FEB971606AE}" type="presParOf" srcId="{FF82702F-D673-4578-934F-C058F2EDB672}" destId="{9BD10D19-311E-4F12-957B-7DFD14DF2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EF83-F52F-4632-A3A8-85C84DA44597}">
      <dsp:nvSpPr>
        <dsp:cNvPr id="0" name=""/>
        <dsp:cNvSpPr/>
      </dsp:nvSpPr>
      <dsp:spPr>
        <a:xfrm>
          <a:off x="-7099683" y="-1085823"/>
          <a:ext cx="8453176" cy="845317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79AC6-FD50-45D9-B559-7E40B99F7290}">
      <dsp:nvSpPr>
        <dsp:cNvPr id="0" name=""/>
        <dsp:cNvSpPr/>
      </dsp:nvSpPr>
      <dsp:spPr>
        <a:xfrm>
          <a:off x="871876" y="628153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Yoqilg‘ining</a:t>
          </a: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latin typeface="Arial" panose="020B0604020202020204" pitchFamily="34" charset="0"/>
              <a:cs typeface="Arial" panose="020B0604020202020204" pitchFamily="34" charset="0"/>
            </a:rPr>
            <a:t>solishtirma</a:t>
          </a: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 yonish issiqligi.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628153"/>
        <a:ext cx="10107003" cy="1256306"/>
      </dsp:txXfrm>
    </dsp:sp>
    <dsp:sp modelId="{1372BBF5-5292-431A-82F5-37D811C4FBAA}">
      <dsp:nvSpPr>
        <dsp:cNvPr id="0" name=""/>
        <dsp:cNvSpPr/>
      </dsp:nvSpPr>
      <dsp:spPr>
        <a:xfrm>
          <a:off x="86685" y="471114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02FF6-4803-49CA-8C95-E668787874FC}">
      <dsp:nvSpPr>
        <dsp:cNvPr id="0" name=""/>
        <dsp:cNvSpPr/>
      </dsp:nvSpPr>
      <dsp:spPr>
        <a:xfrm>
          <a:off x="1328543" y="2531161"/>
          <a:ext cx="9650336" cy="12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𝑞𝑚</m:t>
              </m:r>
            </m:oMath>
          </a14:m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543" y="2531161"/>
        <a:ext cx="9650336" cy="1219207"/>
      </dsp:txXfrm>
    </dsp:sp>
    <dsp:sp modelId="{23B7056B-BDBD-4F94-9EF7-2262EDE278CE}">
      <dsp:nvSpPr>
        <dsp:cNvPr id="0" name=""/>
        <dsp:cNvSpPr/>
      </dsp:nvSpPr>
      <dsp:spPr>
        <a:xfrm>
          <a:off x="543352" y="2355573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2CE7-3C87-45AE-96FB-CE0B7CCE59AA}">
      <dsp:nvSpPr>
        <dsp:cNvPr id="0" name=""/>
        <dsp:cNvSpPr/>
      </dsp:nvSpPr>
      <dsp:spPr>
        <a:xfrm>
          <a:off x="871876" y="4397071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𝑞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𝑄</m:t>
                  </m:r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𝑚</m:t>
                  </m:r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⇒1 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𝐽</m:t>
                  </m:r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𝑘𝑔</m:t>
                  </m:r>
                </m:den>
              </m:f>
            </m:oMath>
          </a14:m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4397071"/>
        <a:ext cx="10107003" cy="1256306"/>
      </dsp:txXfrm>
    </dsp:sp>
    <dsp:sp modelId="{9BD10D19-311E-4F12-957B-7DFD14DF2197}">
      <dsp:nvSpPr>
        <dsp:cNvPr id="0" name=""/>
        <dsp:cNvSpPr/>
      </dsp:nvSpPr>
      <dsp:spPr>
        <a:xfrm>
          <a:off x="86685" y="4240032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EF83-F52F-4632-A3A8-85C84DA44597}">
      <dsp:nvSpPr>
        <dsp:cNvPr id="0" name=""/>
        <dsp:cNvSpPr/>
      </dsp:nvSpPr>
      <dsp:spPr>
        <a:xfrm>
          <a:off x="-7099683" y="-1085823"/>
          <a:ext cx="8453176" cy="845317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79AC6-FD50-45D9-B559-7E40B99F7290}">
      <dsp:nvSpPr>
        <dsp:cNvPr id="0" name=""/>
        <dsp:cNvSpPr/>
      </dsp:nvSpPr>
      <dsp:spPr>
        <a:xfrm>
          <a:off x="871876" y="628153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Termodinamikaning birinchi qonuni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628153"/>
        <a:ext cx="10107003" cy="1256306"/>
      </dsp:txXfrm>
    </dsp:sp>
    <dsp:sp modelId="{1372BBF5-5292-431A-82F5-37D811C4FBAA}">
      <dsp:nvSpPr>
        <dsp:cNvPr id="0" name=""/>
        <dsp:cNvSpPr/>
      </dsp:nvSpPr>
      <dsp:spPr>
        <a:xfrm>
          <a:off x="86685" y="471114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02FF6-4803-49CA-8C95-E668787874FC}">
      <dsp:nvSpPr>
        <dsp:cNvPr id="0" name=""/>
        <dsp:cNvSpPr/>
      </dsp:nvSpPr>
      <dsp:spPr>
        <a:xfrm>
          <a:off x="1328543" y="2531161"/>
          <a:ext cx="9650336" cy="12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=∆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𝑈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+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𝐴</m:t>
              </m:r>
            </m:oMath>
          </a14:m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543" y="2531161"/>
        <a:ext cx="9650336" cy="1219207"/>
      </dsp:txXfrm>
    </dsp:sp>
    <dsp:sp modelId="{23B7056B-BDBD-4F94-9EF7-2262EDE278CE}">
      <dsp:nvSpPr>
        <dsp:cNvPr id="0" name=""/>
        <dsp:cNvSpPr/>
      </dsp:nvSpPr>
      <dsp:spPr>
        <a:xfrm>
          <a:off x="543352" y="2355573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2CE7-3C87-45AE-96FB-CE0B7CCE59AA}">
      <dsp:nvSpPr>
        <dsp:cNvPr id="0" name=""/>
        <dsp:cNvSpPr/>
      </dsp:nvSpPr>
      <dsp:spPr>
        <a:xfrm>
          <a:off x="871876" y="4397071"/>
          <a:ext cx="10107003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Izobarik jarayonda: </a:t>
          </a: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=∆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𝑈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+</m:t>
              </m:r>
              <m:r>
                <a:rPr lang="uz-Latn-UZ" sz="4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𝐴</m:t>
              </m:r>
            </m:oMath>
          </a14:m>
          <a:r>
            <a:rPr lang="uz-Latn-UZ" sz="4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4397071"/>
        <a:ext cx="10107003" cy="1256306"/>
      </dsp:txXfrm>
    </dsp:sp>
    <dsp:sp modelId="{9BD10D19-311E-4F12-957B-7DFD14DF2197}">
      <dsp:nvSpPr>
        <dsp:cNvPr id="0" name=""/>
        <dsp:cNvSpPr/>
      </dsp:nvSpPr>
      <dsp:spPr>
        <a:xfrm>
          <a:off x="86685" y="4240032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EF83-F52F-4632-A3A8-85C84DA44597}">
      <dsp:nvSpPr>
        <dsp:cNvPr id="0" name=""/>
        <dsp:cNvSpPr/>
      </dsp:nvSpPr>
      <dsp:spPr>
        <a:xfrm>
          <a:off x="-7099683" y="-1085823"/>
          <a:ext cx="8453176" cy="8453176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79AC6-FD50-45D9-B559-7E40B99F7290}">
      <dsp:nvSpPr>
        <dsp:cNvPr id="0" name=""/>
        <dsp:cNvSpPr/>
      </dsp:nvSpPr>
      <dsp:spPr>
        <a:xfrm>
          <a:off x="871876" y="628153"/>
          <a:ext cx="10729855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Izoxorik jarayonda:</a:t>
          </a:r>
          <a14:m xmlns:a14="http://schemas.microsoft.com/office/drawing/2010/main">
            <m:oMath xmlns:m="http://schemas.openxmlformats.org/officeDocument/2006/math">
              <m:r>
                <a:rPr lang="en-US" sz="4000" b="0" i="0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𝑉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𝑐𝑜𝑛𝑠𝑡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.</m:t>
              </m:r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0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=∆</m:t>
              </m:r>
              <m:r>
                <a:rPr lang="en-US" sz="40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𝑈</m:t>
              </m:r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628153"/>
        <a:ext cx="10729855" cy="1256306"/>
      </dsp:txXfrm>
    </dsp:sp>
    <dsp:sp modelId="{1372BBF5-5292-431A-82F5-37D811C4FBAA}">
      <dsp:nvSpPr>
        <dsp:cNvPr id="0" name=""/>
        <dsp:cNvSpPr/>
      </dsp:nvSpPr>
      <dsp:spPr>
        <a:xfrm>
          <a:off x="86685" y="471114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02FF6-4803-49CA-8C95-E668787874FC}">
      <dsp:nvSpPr>
        <dsp:cNvPr id="0" name=""/>
        <dsp:cNvSpPr/>
      </dsp:nvSpPr>
      <dsp:spPr>
        <a:xfrm>
          <a:off x="1328543" y="2531161"/>
          <a:ext cx="10273188" cy="12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Izotermik jarayonda: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𝑇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𝑐𝑜𝑛𝑠𝑡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.</m:t>
              </m:r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0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en-US" sz="4000" b="0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𝐴</m:t>
              </m:r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543" y="2531161"/>
        <a:ext cx="10273188" cy="1219207"/>
      </dsp:txXfrm>
    </dsp:sp>
    <dsp:sp modelId="{23B7056B-BDBD-4F94-9EF7-2262EDE278CE}">
      <dsp:nvSpPr>
        <dsp:cNvPr id="0" name=""/>
        <dsp:cNvSpPr/>
      </dsp:nvSpPr>
      <dsp:spPr>
        <a:xfrm>
          <a:off x="543352" y="2355573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2CE7-3C87-45AE-96FB-CE0B7CCE59AA}">
      <dsp:nvSpPr>
        <dsp:cNvPr id="0" name=""/>
        <dsp:cNvSpPr/>
      </dsp:nvSpPr>
      <dsp:spPr>
        <a:xfrm>
          <a:off x="871876" y="4397071"/>
          <a:ext cx="10729855" cy="1256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19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Adiabatik jarayonda: </a:t>
          </a: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𝑄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=0,   </m:t>
              </m:r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4000" b="0" i="0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A</m:t>
              </m:r>
              <m:r>
                <a:rPr lang="uz-Latn-UZ" sz="40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=−∆</m:t>
              </m:r>
              <m:r>
                <a:rPr lang="en-US" sz="40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𝑈</m:t>
              </m:r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876" y="4397071"/>
        <a:ext cx="10729855" cy="1256306"/>
      </dsp:txXfrm>
    </dsp:sp>
    <dsp:sp modelId="{9BD10D19-311E-4F12-957B-7DFD14DF2197}">
      <dsp:nvSpPr>
        <dsp:cNvPr id="0" name=""/>
        <dsp:cNvSpPr/>
      </dsp:nvSpPr>
      <dsp:spPr>
        <a:xfrm>
          <a:off x="86685" y="4240032"/>
          <a:ext cx="1570382" cy="1570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01F2D-F4C8-4139-92D6-B65713764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FAFF2A-C556-4255-B8FB-1D7FFA480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72E09-4443-4291-8234-D2078397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4E50F-C56B-4112-B65A-D0356E56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A62B9-DD7E-46EC-8383-B658B17F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44B66-8DD1-4388-BD77-6D0CAACF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363A4B-E582-4BB7-85CD-16906C381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414D1-A061-441E-86D1-A10CF286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6FAC5-4F6E-4D1C-8873-E19F702C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E7FC8-971A-4710-A1E1-02023181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D3EFDB-AC68-434D-BDE2-FB70BC0F1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D3B2FB-6E27-426D-9CCD-2EC320D6A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A22DA-DE51-4E96-B50A-C936CCE6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3D3B3-D14B-41B3-8E7A-3B05DCEF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76F6-B372-463B-9EDE-69C95AE2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2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447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20B63-8209-49AC-8450-BFAA8097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46896-027A-413B-9696-326C1C894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CC5FD-A37A-42D2-BE98-C0067C43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C5A28-A480-4FC9-AACF-C77838DB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C5C6C-0B71-4C1C-94BB-91AEEBFE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ACD53-D372-4682-9DF7-CA7A08EC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A4F92-A46D-4681-9689-463D36CF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140C3-572A-48CE-AF6D-1BF4B1CC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B432D-E837-4E79-8368-85923980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0BB21-3B9B-4B5C-9DAC-72C4AED8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AA9F0-2ACC-4284-A5FF-C86AD2E0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90BFD-8687-40BD-BA25-8740F7DD7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3D97C-6CF2-41B1-A34A-CB71E407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E4FE99-1270-4803-BFE5-D577F2E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2B4B7-5489-4168-856A-D7F51FC1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04B7F2-006D-474C-BC9D-4A4FAC9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0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ABEDE-7EBA-441E-887D-835091C7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FE1E9-6500-441B-88CD-07E91984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DAFE0F-1220-483A-A81A-E452D6AFF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004DB5-2DFC-4B68-AE2C-B36135FCB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00605D-0E05-45D5-83B5-00CA2F6F5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3C27E5-9BA3-4B94-92A9-578A95C9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2C41FC-B807-43FF-9224-EB5F52C6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C675EA-F5BB-409C-A4D0-CA501C0E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7F417-24DF-4C42-9600-78FD6BF7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11D139-1A91-45CD-A069-40B879EE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2AB6F2-E30C-46E4-A35E-BE008DEC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1C0B4C-22E6-485D-9FD9-0E9D0639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3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A5C37D-A243-4402-AB14-D31A6F0E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56516-D76E-4CC9-B4DF-B8307967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69AE09-8BF5-40EE-8A24-D47B7BC7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5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0180E-583D-4D69-965F-217DE2E1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E0ED4-E932-4E36-8623-3F138D820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C02CE-6730-4B1B-ACA5-20610F1A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E3DCEB-B0B6-49FD-BF8F-6B598B3B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FC2EB9-0AE4-4E3E-B4CD-BD5D3A8B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328E5-9D46-4103-ACDD-A64AEF1F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2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80E16-ADBC-4088-AE62-32A6C9D3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1E1667-4B1B-46B5-BF74-BC44E702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1D07FC-8ECA-414A-A6C7-EEDCADF1F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A75EA4-E349-4896-B757-4EC610C2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3863F-C055-4BA3-BE8A-79BB51C0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C80EF4-2596-43EF-8087-5BAA499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A0E3-FA6F-470D-8504-372F02AD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1580D-938A-4304-94E6-1F3E4C296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ED5FF8-C6E0-4D32-9AF9-911A430DA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3434-6F53-4857-9A74-0FEA70BA5841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6FF55-3EA5-4FBF-9B15-EA9834BAE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0C307-B450-4CFF-8DBE-E600D639C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FE7E-1B67-42F4-BF31-C232CEBBC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9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5578" y="2374411"/>
            <a:ext cx="10131291" cy="500297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uz-Latn-UZ" sz="4800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2365C7"/>
              </a:solidFill>
              <a:latin typeface="Arial"/>
              <a:cs typeface="Arial"/>
            </a:endParaRPr>
          </a:p>
          <a:p>
            <a:r>
              <a:rPr lang="uz-Latn-UZ" sz="4800" b="1" dirty="0">
                <a:solidFill>
                  <a:srgbClr val="2365C7"/>
                </a:solidFill>
                <a:latin typeface="Arial"/>
                <a:cs typeface="Arial"/>
              </a:rPr>
              <a:t>Masalalar yechish.</a:t>
            </a:r>
            <a:endParaRPr lang="en-US" sz="4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endParaRPr lang="en-US" sz="48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964" y="2374411"/>
            <a:ext cx="727405" cy="16786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29281" y="547466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FF2573C-F0A8-455E-8564-C6BCFFC239DF}"/>
              </a:ext>
            </a:extLst>
          </p:cNvPr>
          <p:cNvSpPr/>
          <p:nvPr/>
        </p:nvSpPr>
        <p:spPr>
          <a:xfrm>
            <a:off x="426964" y="4808360"/>
            <a:ext cx="727405" cy="167860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155CEC-8ECF-413F-98B8-55DD9C234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63" y="2374411"/>
            <a:ext cx="3260035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EAFF14EC-36FE-4D6C-8606-A4AB9CF9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871"/>
            <a:ext cx="10807700" cy="2014330"/>
          </a:xfrm>
        </p:spPr>
        <p:txBody>
          <a:bodyPr>
            <a:normAutofit/>
          </a:bodyPr>
          <a:lstStyle/>
          <a:p>
            <a:pPr marL="0" indent="533400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Metall ballondagi 25 mol bir atomli ideal gazning temperaturasini 20 K ga orttirish uchun unga qancha issiqlik berish kerak?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68FDC3-E800-418D-9CF1-FAAEC3E3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17-mashq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5-masala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1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3" y="556591"/>
                <a:ext cx="3167270" cy="3750366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=25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=8,3 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3" y="556591"/>
                <a:ext cx="3167270" cy="3750366"/>
              </a:xfrm>
              <a:blipFill>
                <a:blip r:embed="rId2"/>
                <a:stretch>
                  <a:fillRect t="-3896" b="-2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975652" y="556590"/>
                <a:ext cx="7580245" cy="3750365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bir atomli gaz uchun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uz-Latn-UZ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uz-Latn-UZ" sz="36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uz-Latn-UZ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975652" y="556590"/>
                <a:ext cx="7580245" cy="3750365"/>
              </a:xfrm>
              <a:blipFill>
                <a:blip r:embed="rId3"/>
                <a:stretch>
                  <a:fillRect t="-2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3896139" y="1285461"/>
            <a:ext cx="0" cy="339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96347" y="3916016"/>
            <a:ext cx="3207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770782"/>
                <a:ext cx="10535478" cy="1941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uz-Latn-UZ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∙25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∙20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∙8,3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𝑚𝑜𝑙</m:t>
                        </m:r>
                      </m:den>
                    </m:f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=6225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  </a:t>
                </a: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𝟔𝟐𝟐𝟓</m:t>
                    </m:r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770782"/>
                <a:ext cx="10535478" cy="1941443"/>
              </a:xfrm>
              <a:prstGeom prst="rect">
                <a:avLst/>
              </a:prstGeom>
              <a:blipFill>
                <a:blip r:embed="rId4"/>
                <a:stretch>
                  <a:fillRect l="-231" t="-2830" r="-2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8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EAFF14EC-36FE-4D6C-8606-A4AB9CF9D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8557"/>
                <a:ext cx="10515600" cy="4308406"/>
              </a:xfrm>
            </p:spPr>
            <p:txBody>
              <a:bodyPr>
                <a:noAutofit/>
              </a:bodyPr>
              <a:lstStyle/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Silindrik idishdagi erkin siljiydigan porshen ostida bir atomli gaz bor. Gaz bosimi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Gazga qancha issiqlik berilsa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gazning hajmi </a:t>
                </a:r>
                <a:br>
                  <a:rPr lang="en-US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oshadi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FF14EC-36FE-4D6C-8606-A4AB9CF9D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8557"/>
                <a:ext cx="10515600" cy="4308406"/>
              </a:xfrm>
              <a:blipFill rotWithShape="1">
                <a:blip r:embed="rId2"/>
                <a:stretch>
                  <a:fillRect l="-1797" t="-2125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68FDC3-E800-418D-9CF1-FAAEC3E3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17-mashq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6-masala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3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2" y="556591"/>
                <a:ext cx="5459897" cy="3750366"/>
              </a:xfrm>
            </p:spPr>
            <p:txBody>
              <a:bodyPr/>
              <a:lstStyle/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2" y="556591"/>
                <a:ext cx="5459897" cy="3750366"/>
              </a:xfrm>
              <a:blipFill>
                <a:blip r:embed="rId2"/>
                <a:stretch>
                  <a:fillRect l="-3348" t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817703" y="556590"/>
                <a:ext cx="5035827" cy="3750365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bir atomli gaz uchun  </a:t>
                </a:r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817703" y="556590"/>
                <a:ext cx="5035827" cy="3750365"/>
              </a:xfrm>
              <a:blipFill>
                <a:blip r:embed="rId3"/>
                <a:stretch>
                  <a:fillRect t="-2760" r="-1090" b="-6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32174" y="1205948"/>
            <a:ext cx="0" cy="251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2" y="2935356"/>
            <a:ext cx="3207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770782"/>
                <a:ext cx="10535478" cy="1941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z-Latn-UZ" sz="3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uz-Latn-UZ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2∙</m:t>
                    </m:r>
                    <m:sSup>
                      <m:sSup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  </a:t>
                </a:r>
              </a:p>
              <a:p>
                <a:pPr algn="ctr"/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𝐐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𝟓𝟎𝟎</m:t>
                    </m:r>
                  </m:oMath>
                </a14:m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770782"/>
                <a:ext cx="10535478" cy="1941443"/>
              </a:xfrm>
              <a:prstGeom prst="rect">
                <a:avLst/>
              </a:prstGeom>
              <a:blipFill>
                <a:blip r:embed="rId4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EAFF14EC-36FE-4D6C-8606-A4AB9CF9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855304"/>
            <a:ext cx="11328400" cy="4321659"/>
          </a:xfrm>
        </p:spPr>
        <p:txBody>
          <a:bodyPr>
            <a:normAutofit/>
          </a:bodyPr>
          <a:lstStyle/>
          <a:p>
            <a:pPr marL="0" indent="533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17-mashq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, 7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-masalalarni yechish. (71-bet) </a:t>
            </a:r>
          </a:p>
          <a:p>
            <a:pPr marL="0" indent="53340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-bet 21-dan 29-gacha bo‘lgan testlarni yechish.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F68FDC3-E800-418D-9CF1-FAAEC3E3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8179020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8179020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895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65017046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65017046"/>
                  </p:ext>
                </p:extLst>
              </p:nvPr>
            </p:nvGraphicFramePr>
            <p:xfrm>
              <a:off x="318052" y="145774"/>
              <a:ext cx="11065565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800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15316479"/>
                  </p:ext>
                </p:extLst>
              </p:nvPr>
            </p:nvGraphicFramePr>
            <p:xfrm>
              <a:off x="0" y="145774"/>
              <a:ext cx="11688417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Объект 13">
                <a:extLst>
                  <a:ext uri="{FF2B5EF4-FFF2-40B4-BE49-F238E27FC236}">
                    <a16:creationId xmlns:a16="http://schemas.microsoft.com/office/drawing/2014/main" id="{C846540C-9B7F-406E-BF08-72F4682D50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15316479"/>
                  </p:ext>
                </p:extLst>
              </p:nvPr>
            </p:nvGraphicFramePr>
            <p:xfrm>
              <a:off x="0" y="145774"/>
              <a:ext cx="11688417" cy="62815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865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BB088941-E81D-46B1-A6A4-A858DDAB4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2696"/>
                <a:ext cx="10515600" cy="498426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ldeal gazning rasmda ko‘rsatilgan siklni o‘tishda bajargan ishini hisoblab toping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 javob: </a:t>
                </a:r>
                <a:r>
                  <a:rPr lang="uz-Latn-UZ" sz="36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uz-Latn-UZ" sz="3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uz-Latn-UZ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sSub>
                      <m:sSubPr>
                        <m:ctrlPr>
                          <a:rPr lang="uz-Latn-UZ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088941-E81D-46B1-A6A4-A858DDAB4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2696"/>
                <a:ext cx="10515600" cy="4984267"/>
              </a:xfrm>
              <a:blipFill rotWithShape="1">
                <a:blip r:embed="rId2"/>
                <a:stretch>
                  <a:fillRect l="-1797" t="-1224" r="-1739" b="-4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7-test   76-bet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CBE491-A720-4623-B0C7-DE35F2BD9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l="13750" t="38255" r="61848" b="30039"/>
          <a:stretch/>
        </p:blipFill>
        <p:spPr>
          <a:xfrm>
            <a:off x="8541027" y="2598149"/>
            <a:ext cx="2975113" cy="21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6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070"/>
            <a:ext cx="10515600" cy="4228893"/>
          </a:xfrm>
        </p:spPr>
        <p:txBody>
          <a:bodyPr/>
          <a:lstStyle/>
          <a:p>
            <a:pPr marL="0" indent="53340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Izotermik jarayonda gazga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5 kJ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issiqlik berilgan bo‘lsa, gaz ustida qancha ish bajarilgan bo‘ladi?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17-mashq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1-masala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8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603717" y="556591"/>
                <a:ext cx="3038621" cy="3750366"/>
              </a:xfrm>
            </p:spPr>
            <p:txBody>
              <a:bodyPr/>
              <a:lstStyle/>
              <a:p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kJ</a:t>
                </a:r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603717" y="556591"/>
                <a:ext cx="3038621" cy="3750366"/>
              </a:xfrm>
              <a:blipFill>
                <a:blip r:embed="rId2"/>
                <a:stretch>
                  <a:fillRect t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768948" y="556591"/>
                <a:ext cx="5819334" cy="3193774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768948" y="556591"/>
                <a:ext cx="5819334" cy="3193774"/>
              </a:xfrm>
              <a:blipFill>
                <a:blip r:embed="rId3"/>
                <a:stretch>
                  <a:fillRect t="-3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904928" y="1109104"/>
            <a:ext cx="0" cy="210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603717" y="2458277"/>
            <a:ext cx="230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485859"/>
                <a:ext cx="6130456" cy="2226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kJ  </a:t>
                </a: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kJ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485859"/>
                <a:ext cx="6130456" cy="2226367"/>
              </a:xfrm>
              <a:prstGeom prst="rect">
                <a:avLst/>
              </a:prstGeom>
              <a:blipFill>
                <a:blip r:embed="rId4"/>
                <a:stretch>
                  <a:fillRect t="-6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BB088941-E81D-46B1-A6A4-A858DDAB4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9043"/>
                <a:ext cx="10515600" cy="4387920"/>
              </a:xfrm>
            </p:spPr>
            <p:txBody>
              <a:bodyPr/>
              <a:lstStyle/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 sharoitda bir atomli ideal gazga issiqlik berilganda gaz izobarik ravishda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0,05 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kengayadi. Gazning ichki e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ergiyasi qanday o‘zgaradi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088941-E81D-46B1-A6A4-A858DDAB4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9043"/>
                <a:ext cx="10515600" cy="4387920"/>
              </a:xfrm>
              <a:blipFill rotWithShape="1">
                <a:blip r:embed="rId2"/>
                <a:stretch>
                  <a:fillRect l="-1507" t="-1806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17-mashq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4-masala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3" y="556591"/>
                <a:ext cx="3154019" cy="3750366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</m:oMath>
                </a14:m>
                <a:r>
                  <a:rPr lang="uz-Latn-UZ" sz="3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=0,05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600" b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3" y="556591"/>
                <a:ext cx="3154019" cy="3750366"/>
              </a:xfrm>
              <a:blipFill>
                <a:blip r:embed="rId2"/>
                <a:stretch>
                  <a:fillRect t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975652" y="556590"/>
                <a:ext cx="7580245" cy="3750365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bir atomli gaz uchun 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975652" y="556590"/>
                <a:ext cx="7580245" cy="3750365"/>
              </a:xfrm>
              <a:blipFill>
                <a:blip r:embed="rId3"/>
                <a:stretch>
                  <a:fillRect l="-161" t="-2760" r="-80" b="-1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3631089" y="1126434"/>
            <a:ext cx="0" cy="263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3" y="3054625"/>
            <a:ext cx="230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3" y="4770782"/>
                <a:ext cx="10758727" cy="1941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𝑃𝑎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∙0,05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=7500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</a:t>
                </a:r>
                <a14:m>
                  <m:oMath xmlns:m="http://schemas.openxmlformats.org/officeDocument/2006/math"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=7,5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kJ  </a:t>
                </a: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kJ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3" y="4770782"/>
                <a:ext cx="10758727" cy="1941443"/>
              </a:xfrm>
              <a:prstGeom prst="rect">
                <a:avLst/>
              </a:prstGeom>
              <a:blipFill>
                <a:blip r:embed="rId4"/>
                <a:stretch>
                  <a:fillRect l="-1303" t="-2830" r="-3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538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17-test   76-bet </vt:lpstr>
      <vt:lpstr>17-mashq   1-masala </vt:lpstr>
      <vt:lpstr>Презентация PowerPoint</vt:lpstr>
      <vt:lpstr>17-mashq   4-masala  </vt:lpstr>
      <vt:lpstr>Презентация PowerPoint</vt:lpstr>
      <vt:lpstr>17-mashq  5-masala </vt:lpstr>
      <vt:lpstr>Презентация PowerPoint</vt:lpstr>
      <vt:lpstr>17-mashq   6-masala 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30</cp:revision>
  <dcterms:created xsi:type="dcterms:W3CDTF">2020-11-19T16:35:53Z</dcterms:created>
  <dcterms:modified xsi:type="dcterms:W3CDTF">2021-02-22T10:09:25Z</dcterms:modified>
</cp:coreProperties>
</file>