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6329D-5920-46BE-916C-BFAC1B2AC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D84F41-2B0B-46B1-888C-CFCB909E9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8F729-95C9-48D4-AA1C-40A5F0B5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589ED-B7B3-4F16-98E4-B8E40C89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9CF36-708B-4822-B4BB-609AA785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6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5C7C9-0181-4C16-A6F8-5074E7C3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389911-F2E2-47BC-B9D6-6F8D2F490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45328-94AC-457F-A9AF-04798B2B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105B3-0F22-457C-ACCA-97F12E06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5D84D-E3C2-4AC1-91C3-B7E3492D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63B55A-5524-4254-B9BA-A7A2FBDCA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25637D-0346-4F22-A3B9-5F74573A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62C55-2A3F-47F2-A91D-2C9B3A5E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91AE0-C04B-44A5-B9CD-F3FDAE0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415C2-7599-4429-B478-BEA3423B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7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50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B4B26-18E2-42E5-B377-15D1FBEF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6657C-FBE2-4063-832B-1558E8A8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10C0C-437D-455A-A67D-2C32B145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A42FD-DCDC-4F69-ACAC-F53A6677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30F18-285C-4C58-AC75-BDE6E8CD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3528C-E874-4AD4-98AE-4927B070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F3744-06CE-4B8D-93EB-DDF7CBA4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C9CCB-71BD-4081-A3E1-F386104E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A7A3E-4F8B-4222-A34B-CBA3281C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1EDF1-CDC7-4E33-A048-E2CFCA75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9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76FCF-84D3-4714-B7D6-A672D288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3669B-8429-4C5F-BD18-6CDB1AE85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3EF7FB-C8FB-42AD-9C03-0F70452C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FC069-545D-4E7B-A57F-7C8139EE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65BC0-BDDB-40E7-84A2-6B57A25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098FA-52C4-45A7-843E-47357F93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683A5-07D7-461D-9263-5AA74425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9F8DE-9EDB-41DB-BE13-47857B75F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3D94EB-131D-44C6-A246-BFABB1896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A4393-3F50-4F3F-A7E3-86BDD63C0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3888A4-75A9-4B57-9266-1C643CB15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55E2BF-3D18-4B55-A5AF-5F3D28DB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89C1E1-2D5B-4882-BA6A-E77AF45B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E68DF8-47DE-470F-8706-E622C660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1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CE7DF-9B27-490E-8C47-2799B273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2D282A-8939-488E-B973-9146FD0E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1B0F96-D8B0-4745-AD8B-350C4C26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F5E615-1DA7-4278-9B0C-91A243F9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4FC3D-FAC2-4751-A5B1-54B08F3D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454BE6-12FB-4BB3-8B6C-7970CCDB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D157E-98BC-4FC5-A0A3-D2A25AE1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7D416-03DA-4B6E-AFEF-79F39E2A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AABD5-202C-4472-B9C3-D7148221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8C033-A470-4139-B661-4EF24B3DC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4B7BA-7CE4-4AAE-8167-EAB8B806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6C73C-9A4F-4E53-B47C-5C5E77AF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C3345-4C59-4B35-830A-C7D011D4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BBF73-F6E8-4C1E-84B9-EA7E6B9C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FAFF55-00D9-4597-9127-9C15FAAD5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DC6970-39F8-49F2-989F-7E68471C3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9E4A7-406D-4440-AB83-63668ECA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BB12E-B88B-4BE9-8535-7CEF09A5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E9108-CE35-4769-B705-7481FB23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0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B95E5-BF6A-4771-B33F-E2F4064C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5B825B-436F-4516-8B43-7E7697AB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84985-D684-457E-9E46-4C5738F08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2F8A-F21F-4850-9365-D8CFE01C5C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EE916-B8BB-4868-805D-471EC3E30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47151-B28A-46F1-B2E3-45D258155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3BA2-3942-43F2-B337-B43344F34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64973" y="1934788"/>
            <a:ext cx="10257183" cy="48696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endParaRPr lang="en-US" sz="6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r>
              <a:rPr lang="uz-Latn-UZ" sz="6000" b="1" dirty="0">
                <a:solidFill>
                  <a:schemeClr val="accent1"/>
                </a:solidFill>
                <a:latin typeface="Arial"/>
                <a:cs typeface="Arial"/>
              </a:rPr>
              <a:t>Mavzu:</a:t>
            </a:r>
            <a:r>
              <a:rPr lang="en-US" sz="6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marL="38918" algn="just">
              <a:spcBef>
                <a:spcPts val="233"/>
              </a:spcBef>
            </a:pPr>
            <a:r>
              <a:rPr lang="uz-Latn-UZ" sz="4800" dirty="0">
                <a:solidFill>
                  <a:schemeClr val="accent1"/>
                </a:solidFill>
                <a:latin typeface="Arial"/>
                <a:cs typeface="Arial"/>
              </a:rPr>
              <a:t>Termodinamikaning </a:t>
            </a:r>
            <a:r>
              <a:rPr lang="en-US" sz="4800" dirty="0" err="1">
                <a:solidFill>
                  <a:schemeClr val="accent1"/>
                </a:solidFill>
                <a:latin typeface="Arial"/>
                <a:cs typeface="Arial"/>
              </a:rPr>
              <a:t>birinchi</a:t>
            </a:r>
            <a:r>
              <a:rPr lang="en-US" sz="48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uz-Latn-UZ" sz="4800" dirty="0">
                <a:solidFill>
                  <a:schemeClr val="accent1"/>
                </a:solidFill>
                <a:latin typeface="Arial"/>
                <a:cs typeface="Arial"/>
              </a:rPr>
              <a:t>qonuni</a:t>
            </a:r>
            <a:endParaRPr lang="en-US" sz="480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 algn="just">
              <a:spcBef>
                <a:spcPts val="233"/>
              </a:spcBef>
            </a:pPr>
            <a:r>
              <a:rPr lang="en-US" sz="2400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r>
              <a:rPr lang="uz-Latn-UZ" sz="2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3" y="2550589"/>
            <a:ext cx="727405" cy="1507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30695"/>
            <a:ext cx="1602028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30695"/>
            <a:ext cx="1602027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674879" y="576472"/>
            <a:ext cx="2133600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3600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A2E2F88-EF61-41B2-AC48-BA5BD31B541E}"/>
              </a:ext>
            </a:extLst>
          </p:cNvPr>
          <p:cNvSpPr/>
          <p:nvPr/>
        </p:nvSpPr>
        <p:spPr>
          <a:xfrm>
            <a:off x="426963" y="480625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92F7E8-97E9-4EFD-AC59-5F996F6A5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68152" t="35355" r="17608" b="17665"/>
          <a:stretch/>
        </p:blipFill>
        <p:spPr>
          <a:xfrm>
            <a:off x="10668000" y="1934788"/>
            <a:ext cx="1164762" cy="1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8313"/>
                <a:ext cx="10515600" cy="426865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Izobar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qizdirishda gazga 16 J issiqlik berildi, natijada gazning ichki energiyasi 8 J 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hajmi esa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0,002 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ortdi. Gazning bosimini (kPa) da toping.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8313"/>
                <a:ext cx="10515600" cy="4268650"/>
              </a:xfrm>
              <a:blipFill>
                <a:blip r:embed="rId2"/>
                <a:stretch>
                  <a:fillRect l="-1797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74643" y="556591"/>
                <a:ext cx="4028661" cy="375036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uz-Latn-UZ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uz-Latn-UZ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uz-Latn-UZ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endParaRPr lang="uz-Latn-UZ" sz="3200" b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=0,002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74643" y="556591"/>
                <a:ext cx="4028661" cy="3750366"/>
              </a:xfrm>
              <a:blipFill>
                <a:blip r:embed="rId2"/>
                <a:stretch>
                  <a:fillRect l="-4539"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856384" y="556591"/>
                <a:ext cx="8004312" cy="3193774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−∆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num>
                      <m:den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856384" y="556591"/>
                <a:ext cx="8004312" cy="3193774"/>
              </a:xfrm>
              <a:blipFill>
                <a:blip r:embed="rId3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29801" y="745436"/>
            <a:ext cx="0" cy="268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338468" y="2895598"/>
            <a:ext cx="230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0,002 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𝒌𝑷𝒂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  <a:blipFill>
                <a:blip r:embed="rId4"/>
                <a:stretch>
                  <a:fillRect t="-2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1245704"/>
            <a:ext cx="10919790" cy="523460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1. Mavzuni o‘qi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, mavzuga doir savollarga javob yozish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(70-bet)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	2. Gaz izoxorik qizdirilganda uning ichki energiyasi 200 J dan 300 J gacha ortdi. Gazga qancha issiqlik berilgan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	3. Uyingizdagi termosni kuzatib, u qanday qismlardan tashkil topganini o‘rganing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ima uchun termosda uzoq vaqt harorat o‘zgarmay turishi haqidagi fikringizni daftaringizga yozing.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E903874-AE7C-43DA-81C2-416F534C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70008D7-FA7A-4FF0-A45C-4B75A1E3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>
            <a:normAutofit/>
          </a:bodyPr>
          <a:lstStyle/>
          <a:p>
            <a:pPr marL="0" indent="358775" algn="just">
              <a:lnSpc>
                <a:spcPct val="100000"/>
              </a:lnSpc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yo‘qolmaydi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58775" algn="just">
              <a:lnSpc>
                <a:spcPct val="100000"/>
              </a:lnSpc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tadbiqini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E903874-AE7C-43DA-81C2-416F534C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252"/>
                <a:ext cx="6410739" cy="475753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sarflanadi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XIX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o‘rtalarida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R. Mayer, G.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Gelmgols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ta’riflagan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252"/>
                <a:ext cx="6410739" cy="4757531"/>
              </a:xfrm>
              <a:blipFill>
                <a:blip r:embed="rId2"/>
                <a:stretch>
                  <a:fillRect l="-2474" r="-2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DD320-4D89-40B3-8344-58EE74C3B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68152" t="35355" r="17608" b="17665"/>
          <a:stretch/>
        </p:blipFill>
        <p:spPr>
          <a:xfrm>
            <a:off x="8835887" y="1842052"/>
            <a:ext cx="2517913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E903874-AE7C-43DA-81C2-416F534C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izojarayonlarga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tadbiq</a:t>
            </a:r>
            <a:r>
              <a:rPr lang="uz-Latn-UZ" sz="4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71922" cy="477078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0" dirty="0"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Izotermik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bajarishga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sarflanadi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71922" cy="4770783"/>
              </a:xfrm>
              <a:blipFill>
                <a:blip r:embed="rId2"/>
                <a:stretch>
                  <a:fillRect l="-519" t="-2171" r="-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858C2E-20B5-4C88-881F-D096E2DF2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22208" r="57011" b="36226"/>
          <a:stretch/>
        </p:blipFill>
        <p:spPr>
          <a:xfrm>
            <a:off x="1543878" y="3723861"/>
            <a:ext cx="3200400" cy="2849218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5D2D14C-9A59-4899-8257-497780296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 l="56514" t="22208" r="14968" b="36226"/>
          <a:stretch/>
        </p:blipFill>
        <p:spPr>
          <a:xfrm>
            <a:off x="6521726" y="3717233"/>
            <a:ext cx="3710610" cy="2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91F86813-6980-4BB6-956A-DD8450752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643" y="1060174"/>
                <a:ext cx="10217427" cy="5116789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Izobarik jarayonda sistemaga berilgan issiqlik sistemaning ichki energiyasini o‘zgartirishga va o‘zgarmas bosimda ish bajarishga sarflanadi. 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91F86813-6980-4BB6-956A-DD8450752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643" y="1060174"/>
                <a:ext cx="10217427" cy="5116789"/>
              </a:xfrm>
              <a:blipFill>
                <a:blip r:embed="rId2"/>
                <a:stretch>
                  <a:fillRect l="-1371" r="-1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9">
                <a:extLst>
                  <a:ext uri="{FF2B5EF4-FFF2-40B4-BE49-F238E27FC236}">
                    <a16:creationId xmlns:a16="http://schemas.microsoft.com/office/drawing/2014/main" id="{2B0A4CE4-D717-4650-8B2C-2DAB710856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914399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Izobarik jarayon (p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Заголовок 9">
                <a:extLst>
                  <a:ext uri="{FF2B5EF4-FFF2-40B4-BE49-F238E27FC236}">
                    <a16:creationId xmlns:a16="http://schemas.microsoft.com/office/drawing/2014/main" id="{2B0A4CE4-D717-4650-8B2C-2DAB71085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914399"/>
              </a:xfrm>
              <a:blipFill>
                <a:blip r:embed="rId3"/>
                <a:stretch>
                  <a:fillRect t="-8553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C2FD4A-5269-4662-91E6-9F61C75F47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24021" t="30715" r="53805" b="31199"/>
          <a:stretch/>
        </p:blipFill>
        <p:spPr>
          <a:xfrm>
            <a:off x="2334038" y="3712059"/>
            <a:ext cx="3087757" cy="2610678"/>
          </a:xfrm>
          <a:prstGeom prst="rect">
            <a:avLst/>
          </a:prstGeom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id="{334F9B62-D6E1-40D0-AE22-ABD5C3C673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21" t="30797" r="16006" b="31341"/>
          <a:stretch/>
        </p:blipFill>
        <p:spPr>
          <a:xfrm>
            <a:off x="7379805" y="3618568"/>
            <a:ext cx="2663687" cy="2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5791"/>
                <a:ext cx="10359887" cy="44011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600" b="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Izoxorik jarayonda sistemaga berilgan issiqlikning hammasi ichki energiyani o‘zgartirishga sarflanadi.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Gaz isitilganda ichki energiyasi ortadi, sovitilganda esa kamayadi. </a:t>
                </a:r>
              </a:p>
              <a:p>
                <a:pPr marL="0" indent="0"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5791"/>
                <a:ext cx="10359887" cy="4401172"/>
              </a:xfrm>
              <a:blipFill>
                <a:blip r:embed="rId2"/>
                <a:stretch>
                  <a:fillRect l="-1530" t="-2216"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9">
                <a:extLst>
                  <a:ext uri="{FF2B5EF4-FFF2-40B4-BE49-F238E27FC236}">
                    <a16:creationId xmlns:a16="http://schemas.microsoft.com/office/drawing/2014/main" id="{39630581-0D87-4D41-AB71-C86D2496F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086677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Izoxorik jarayon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.)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Заголовок 9">
                <a:extLst>
                  <a:ext uri="{FF2B5EF4-FFF2-40B4-BE49-F238E27FC236}">
                    <a16:creationId xmlns:a16="http://schemas.microsoft.com/office/drawing/2014/main" id="{39630581-0D87-4D41-AB71-C86D2496F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086677"/>
              </a:xfrm>
              <a:blipFill>
                <a:blip r:embed="rId3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4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DC9FBD-5402-4C42-8E26-980DC2CEB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6" y="1060174"/>
                <a:ext cx="10866782" cy="547459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Issiqlik almashinmaydigan qilib izolyatsiyalangan sistemadagi jarayonga </a:t>
                </a:r>
                <a:r>
                  <a:rPr lang="uz-Latn-UZ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adiabatik jarayon</a:t>
                </a:r>
                <a:r>
                  <a:rPr lang="uz-Latn-U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deyiladi.</a:t>
                </a:r>
              </a:p>
              <a:p>
                <a:pPr marL="0" indent="0" algn="just">
                  <a:buNone/>
                </a:pPr>
                <a:r>
                  <a:rPr lang="en-US" sz="3200" b="0" dirty="0"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Adiabatik jarayonda gazning 3 ta makr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uz-Latn-UZ">
                    <a:latin typeface="Arial" panose="020B0604020202020204" pitchFamily="34" charset="0"/>
                    <a:cs typeface="Arial" panose="020B0604020202020204" pitchFamily="34" charset="0"/>
                  </a:rPr>
                  <a:t>skopik </a:t>
                </a: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parametrlari bosimi (p), hajmi (V) va temperaturasi (T) o‘zgaradi.</a:t>
                </a:r>
              </a:p>
              <a:p>
                <a:pPr marL="0" indent="0" algn="just">
                  <a:buNone/>
                </a:pP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DC9FBD-5402-4C42-8E26-980DC2CEB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6" y="1060174"/>
                <a:ext cx="10866782" cy="5474597"/>
              </a:xfrm>
              <a:blipFill>
                <a:blip r:embed="rId2"/>
                <a:stretch>
                  <a:fillRect l="-1178" t="-2004" r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9">
                <a:extLst>
                  <a:ext uri="{FF2B5EF4-FFF2-40B4-BE49-F238E27FC236}">
                    <a16:creationId xmlns:a16="http://schemas.microsoft.com/office/drawing/2014/main" id="{EF8355A9-B5EC-474A-ADCF-C970527D0B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"/>
                <a:ext cx="12192000" cy="848138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Adiabatik jarayon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Заголовок 9">
                <a:extLst>
                  <a:ext uri="{FF2B5EF4-FFF2-40B4-BE49-F238E27FC236}">
                    <a16:creationId xmlns:a16="http://schemas.microsoft.com/office/drawing/2014/main" id="{EF8355A9-B5EC-474A-ADCF-C970527D0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"/>
                <a:ext cx="12192000" cy="848138"/>
              </a:xfrm>
              <a:blipFill>
                <a:blip r:embed="rId3"/>
                <a:stretch>
                  <a:fillRect t="-4965" b="-19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923BC0-2E7B-4A77-B7FA-474614683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7282" t="48310" r="57392" b="11671"/>
          <a:stretch/>
        </p:blipFill>
        <p:spPr>
          <a:xfrm>
            <a:off x="1245704" y="3385930"/>
            <a:ext cx="4240696" cy="322172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59688A21-64CF-4956-A22C-8B5680B7E6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16" t="48310" r="22392" b="11671"/>
          <a:stretch/>
        </p:blipFill>
        <p:spPr>
          <a:xfrm>
            <a:off x="7003774" y="3458818"/>
            <a:ext cx="4446104" cy="30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3"/>
            <a:ext cx="10515600" cy="465296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Gaz qizdirilganda uning ichki energiyasi 400 J dan 700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gacha ortdi. Agar gazni qizdirish uchun 1000 J issiqlik sarflangan bo‘lsa, bunda bajarilgan ishni toping.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205949" y="556591"/>
                <a:ext cx="4744278" cy="3750366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endParaRPr lang="uz-Latn-UZ" sz="3600" b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Topish </a:t>
                </a:r>
                <a:r>
                  <a:rPr lang="en-US" sz="3600" b="1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205949" y="556591"/>
                <a:ext cx="4744278" cy="3750366"/>
              </a:xfrm>
              <a:blipFill>
                <a:blip r:embed="rId2"/>
                <a:stretch>
                  <a:fillRect l="-3985"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757530" y="556591"/>
                <a:ext cx="6122505" cy="3193774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757530" y="556591"/>
                <a:ext cx="6122505" cy="3193774"/>
              </a:xfrm>
              <a:blipFill>
                <a:blip r:embed="rId3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82811" y="745436"/>
            <a:ext cx="0" cy="268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endParaRPr lang="en-US" sz="3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𝟕𝟎𝟎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306957"/>
                <a:ext cx="10535478" cy="2405269"/>
              </a:xfrm>
              <a:prstGeom prst="rect">
                <a:avLst/>
              </a:prstGeom>
              <a:blipFill>
                <a:blip r:embed="rId4"/>
                <a:stretch>
                  <a:fillRect t="-6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2E8E427-7B09-4350-9E25-7133C427CBB7}"/>
              </a:ext>
            </a:extLst>
          </p:cNvPr>
          <p:cNvCxnSpPr>
            <a:cxnSpLocks/>
          </p:cNvCxnSpPr>
          <p:nvPr/>
        </p:nvCxnSpPr>
        <p:spPr>
          <a:xfrm>
            <a:off x="1205949" y="3034748"/>
            <a:ext cx="3551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397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Energiyaning saqlanish qonuni</vt:lpstr>
      <vt:lpstr>Termodinamikaning birinchi qonuni</vt:lpstr>
      <vt:lpstr>Termodinamikaning birinchi qonunini izojarayonlarga tadbiqi: Izotermik jarayon</vt:lpstr>
      <vt:lpstr>Izobarik jarayon (p=const.)</vt:lpstr>
      <vt:lpstr>Izoxorik jarayon  (V=const.) </vt:lpstr>
      <vt:lpstr>Adiabatik jarayon  (Q=0)  </vt:lpstr>
      <vt:lpstr>Masala </vt:lpstr>
      <vt:lpstr>Презентация PowerPoint</vt:lpstr>
      <vt:lpstr>Masala 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41</cp:revision>
  <dcterms:created xsi:type="dcterms:W3CDTF">2020-11-15T04:05:44Z</dcterms:created>
  <dcterms:modified xsi:type="dcterms:W3CDTF">2021-02-22T10:07:57Z</dcterms:modified>
</cp:coreProperties>
</file>