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0" r:id="rId3"/>
    <p:sldId id="258" r:id="rId4"/>
    <p:sldId id="259" r:id="rId5"/>
    <p:sldId id="260" r:id="rId6"/>
    <p:sldId id="279" r:id="rId7"/>
    <p:sldId id="283" r:id="rId8"/>
    <p:sldId id="284" r:id="rId9"/>
    <p:sldId id="285" r:id="rId10"/>
    <p:sldId id="286" r:id="rId11"/>
    <p:sldId id="287" r:id="rId12"/>
    <p:sldId id="288" r:id="rId13"/>
    <p:sldId id="289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1" d="100"/>
          <a:sy n="71" d="100"/>
        </p:scale>
        <p:origin x="618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7E8E4FA-F904-48FE-9EEC-141E18CBB24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E3188842-F03E-444B-BCDE-2EC0AFB08D5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DAAC7213-264A-462A-85FA-B0440D51E3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AA50-9EB1-4A16-A04E-F1DF807EBBD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05A008B8-3C00-4C79-AD61-CB210C5053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99313421-8E0A-4985-9DE0-26564BB146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D106F-6808-46FA-BEFE-D3D975E51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080569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68925449-235E-4F7B-92A1-667D8BB5DA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B18271AA-BB8C-4275-911E-C3A9B377A4F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AE8FCFD4-9AB0-4545-8564-4F0D653D9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AA50-9EB1-4A16-A04E-F1DF807EBBD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D7C5CC5-54B1-4924-BDD3-9FFC1C40DC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646FCCA-5064-4F4B-9C39-CA1B3C40D1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D106F-6808-46FA-BEFE-D3D975E51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94691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xmlns="" id="{E8E98DEE-026A-426F-8C2C-92B9E6FABCB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xmlns="" id="{387B33BA-6F73-4140-A597-BB0C8D62BAB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1D0EA110-58B5-438A-BE10-BF79653944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AA50-9EB1-4A16-A04E-F1DF807EBBD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7E440A97-F67E-43BA-9D64-96F6BFD947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EC9AEFDC-44C9-47E5-BCAB-8801E0917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D106F-6808-46FA-BEFE-D3D975E51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676579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989723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E99351F-548D-45AB-A042-47862D9C05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D594AA5E-F5FA-416F-851C-655D46EFEA8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05EB9FBA-D279-47E0-B99E-9DD104C3B0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AA50-9EB1-4A16-A04E-F1DF807EBBD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CA60D89-6CA5-4552-97D3-879D647603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1F952D48-533D-4A1A-892F-217DB52970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D106F-6808-46FA-BEFE-D3D975E51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58761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A5D23CA-E05C-4FF2-9FCB-3B92FBAA39A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A47A0AA-7FC8-4817-AE9B-0C74FA59FD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73085A12-F61E-4F5E-8CC3-269EA2FB8B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AA50-9EB1-4A16-A04E-F1DF807EBBD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A8BCFD96-4E85-4194-9C7D-4EFF9CB586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A29706C0-C058-4951-AE4F-586AE77D6F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D106F-6808-46FA-BEFE-D3D975E51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14249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DF32532-800D-4EAC-AC25-12896F4AFCE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FB064969-D046-481C-8C44-A9F85715FC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EE8856BF-1566-4129-818E-C84AE0C1144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E2475E0B-737C-449A-8AD5-5A592C254C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AA50-9EB1-4A16-A04E-F1DF807EBBD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3A3DAE5-F749-44A5-A12B-DAD427740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3268E700-0017-4666-AD29-2A8952D240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D106F-6808-46FA-BEFE-D3D975E51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45726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71F873AF-C8C7-4736-A454-9C964EBC47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0BE8656D-FE02-4C98-A661-F96B130FE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xmlns="" id="{C883F439-209C-45B7-8E05-C8BBBF2EF0F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xmlns="" id="{BBA2955B-A9A4-4CB7-8EF8-29BEA4FE86C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xmlns="" id="{DB855AF4-513C-4BAA-B1A8-C42F313EB5C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xmlns="" id="{12A1178C-B076-4E0D-BCA6-CD168D0AE8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AA50-9EB1-4A16-A04E-F1DF807EBBD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xmlns="" id="{84D096F6-18C5-4E4A-9A99-BF75A3A8E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xmlns="" id="{A609700B-E810-4B69-9DA1-49E07B578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D106F-6808-46FA-BEFE-D3D975E51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593007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1D4205B-8460-4A37-BBA1-42814EE9C4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xmlns="" id="{C80A149A-69F6-4E6D-967E-D85DB6E792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AA50-9EB1-4A16-A04E-F1DF807EBBD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xmlns="" id="{FCE3C58F-18F9-4062-BDAB-F32FC6013D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xmlns="" id="{48D24CE2-2D33-4066-AA8C-366384974C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D106F-6808-46FA-BEFE-D3D975E51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13821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xmlns="" id="{6EED0409-10D3-4D8B-9963-3BFFCF64F5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AA50-9EB1-4A16-A04E-F1DF807EBBD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xmlns="" id="{76A3DAA8-453F-4A36-9FAF-670180BFD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xmlns="" id="{2FA25BBA-5A82-4A9E-B28E-0FA95703F27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D106F-6808-46FA-BEFE-D3D975E51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73404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436F93E-9F5C-482F-9FC2-E13E71F6BE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A6994D74-299B-4F0E-A1D8-006C9953A0C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3035C41E-9EF8-45B4-8DA7-3B235870A22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D0216DB7-3C83-412D-B035-D2988AEBFB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AA50-9EB1-4A16-A04E-F1DF807EBBD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32C9712C-FDA1-4E26-842F-89C572763C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A688B925-578F-4479-8C23-410822B1FF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D106F-6808-46FA-BEFE-D3D975E51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45325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2832E343-82D8-4BE3-9303-70930DFBF2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xmlns="" id="{587A9D4F-82C4-4652-927C-43A58B8F6B2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xmlns="" id="{C0B9378B-33CE-417E-9779-A4EB45147CF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xmlns="" id="{BC263AC0-0E3D-40D4-8CF6-02506C362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72AA50-9EB1-4A16-A04E-F1DF807EBBD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xmlns="" id="{11DA22C4-ADAD-4EBC-BE30-C1BD5955B9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xmlns="" id="{604ADA14-1AE9-4528-82A5-DAB5327FD6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CBD106F-6808-46FA-BEFE-D3D975E51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8903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D3F4CB2-72F5-447E-BCDF-9ED9AB74C6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xmlns="" id="{AA2D38AD-5D72-4B5F-8A35-B5C8F0389B6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xmlns="" id="{3FC943B7-4258-49D2-90EF-2DAD738549E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2AA50-9EB1-4A16-A04E-F1DF807EBBD5}" type="datetimeFigureOut">
              <a:rPr lang="ru-RU" smtClean="0"/>
              <a:t>25.03.2021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xmlns="" id="{3FE4AEA1-EFEB-47A5-8760-25D36211AB0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xmlns="" id="{F7E6F0A2-82DA-4FAA-8539-48C34AEC1E6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CBD106F-6808-46FA-BEFE-D3D975E51D7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45266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jpeg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1154369" y="1885773"/>
            <a:ext cx="10658458" cy="4420759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5400" dirty="0">
                <a:solidFill>
                  <a:srgbClr val="2365C7"/>
                </a:solidFill>
                <a:latin typeface="Arial"/>
                <a:cs typeface="Arial"/>
              </a:rPr>
              <a:t>Mavzu: </a:t>
            </a:r>
            <a:r>
              <a:rPr lang="uz-Latn-UZ" sz="5400" b="1" dirty="0" smtClean="0">
                <a:solidFill>
                  <a:srgbClr val="2365C7"/>
                </a:solidFill>
                <a:latin typeface="Arial"/>
                <a:cs typeface="Arial"/>
              </a:rPr>
              <a:t>Yoqilg‘ining </a:t>
            </a:r>
            <a:r>
              <a:rPr lang="uz-Latn-UZ" sz="5400" b="1" dirty="0">
                <a:solidFill>
                  <a:srgbClr val="2365C7"/>
                </a:solidFill>
                <a:latin typeface="Arial"/>
                <a:cs typeface="Arial"/>
              </a:rPr>
              <a:t>solishtirma yonish issiqligi</a:t>
            </a:r>
            <a:endParaRPr lang="en-US" sz="5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endParaRPr lang="en-US" sz="5400" b="1" dirty="0">
              <a:solidFill>
                <a:srgbClr val="2365C7"/>
              </a:solidFill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O‘qituvchi</a:t>
            </a:r>
            <a:r>
              <a:rPr lang="en-US" sz="2400" b="1" dirty="0">
                <a:latin typeface="Arial"/>
                <a:cs typeface="Arial"/>
              </a:rPr>
              <a:t>: </a:t>
            </a: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dirty="0">
                <a:latin typeface="Arial"/>
                <a:cs typeface="Arial"/>
              </a:rPr>
              <a:t>Toshkent </a:t>
            </a:r>
            <a:r>
              <a:rPr lang="en-US" sz="2400" dirty="0" err="1">
                <a:latin typeface="Arial"/>
                <a:cs typeface="Arial"/>
              </a:rPr>
              <a:t>shahar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Uchtepa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tumani</a:t>
            </a:r>
            <a:r>
              <a:rPr lang="en-US" sz="2400" dirty="0">
                <a:latin typeface="Arial"/>
                <a:cs typeface="Arial"/>
              </a:rPr>
              <a:t> 287-maktab </a:t>
            </a:r>
            <a:r>
              <a:rPr lang="en-US" sz="2400" dirty="0" err="1">
                <a:latin typeface="Arial"/>
                <a:cs typeface="Arial"/>
              </a:rPr>
              <a:t>fizika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fani</a:t>
            </a:r>
            <a:r>
              <a:rPr lang="en-US" sz="2400" dirty="0">
                <a:latin typeface="Arial"/>
                <a:cs typeface="Arial"/>
              </a:rPr>
              <a:t> </a:t>
            </a:r>
            <a:r>
              <a:rPr lang="en-US" sz="2400" dirty="0" err="1">
                <a:latin typeface="Arial"/>
                <a:cs typeface="Arial"/>
              </a:rPr>
              <a:t>o‘qituvchisi</a:t>
            </a:r>
            <a:endParaRPr lang="en-US" sz="2400" dirty="0">
              <a:latin typeface="Arial"/>
              <a:cs typeface="Arial"/>
            </a:endParaRPr>
          </a:p>
          <a:p>
            <a:pPr>
              <a:lnSpc>
                <a:spcPts val="4132"/>
              </a:lnSpc>
              <a:spcBef>
                <a:spcPts val="233"/>
              </a:spcBef>
            </a:pPr>
            <a:r>
              <a:rPr lang="en-US" sz="2400" b="1" dirty="0" err="1">
                <a:latin typeface="Arial"/>
                <a:cs typeface="Arial"/>
              </a:rPr>
              <a:t>Xo‘jayeva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Maxtuma</a:t>
            </a:r>
            <a:r>
              <a:rPr lang="en-US" sz="2400" b="1" dirty="0">
                <a:latin typeface="Arial"/>
                <a:cs typeface="Arial"/>
              </a:rPr>
              <a:t> </a:t>
            </a:r>
            <a:r>
              <a:rPr lang="en-US" sz="2400" b="1" dirty="0" err="1">
                <a:latin typeface="Arial"/>
                <a:cs typeface="Arial"/>
              </a:rPr>
              <a:t>Ziyatovna</a:t>
            </a:r>
            <a:r>
              <a:rPr lang="en-US" sz="2400" b="1" dirty="0">
                <a:latin typeface="Arial"/>
                <a:cs typeface="Arial"/>
              </a:rPr>
              <a:t>. </a:t>
            </a:r>
          </a:p>
          <a:p>
            <a:pPr marL="38918"/>
            <a:r>
              <a:rPr lang="uz-Latn-UZ" sz="2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endParaRPr lang="en-US" sz="24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340021" y="2681205"/>
            <a:ext cx="727405" cy="149559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40666" y="247828"/>
            <a:ext cx="1761004" cy="115482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9940666" y="247828"/>
            <a:ext cx="1761004" cy="1154821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9740348" y="331305"/>
            <a:ext cx="1961322" cy="710988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4400" b="1" spc="21" dirty="0">
                <a:solidFill>
                  <a:srgbClr val="FEFEFE"/>
                </a:solidFill>
                <a:latin typeface="Arial"/>
                <a:cs typeface="Arial"/>
              </a:rPr>
              <a:t> 9-sinf</a:t>
            </a:r>
            <a:endParaRPr sz="4400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xmlns="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2060486" y="47675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xmlns="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xmlns="" id="{FC793401-9741-4B03-80AF-9E140241043B}"/>
              </a:ext>
            </a:extLst>
          </p:cNvPr>
          <p:cNvSpPr/>
          <p:nvPr/>
        </p:nvSpPr>
        <p:spPr>
          <a:xfrm>
            <a:off x="326378" y="4956295"/>
            <a:ext cx="727405" cy="143870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pic>
        <p:nvPicPr>
          <p:cNvPr id="12" name="Рисунок 11">
            <a:extLst>
              <a:ext uri="{FF2B5EF4-FFF2-40B4-BE49-F238E27FC236}">
                <a16:creationId xmlns:a16="http://schemas.microsoft.com/office/drawing/2014/main" xmlns="" id="{6A065C45-FAD1-4CCD-B22D-C6ECD1DFF39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 l="16631" t="54688" r="19348" b="21725"/>
          <a:stretch/>
        </p:blipFill>
        <p:spPr>
          <a:xfrm>
            <a:off x="8213892" y="3300495"/>
            <a:ext cx="3614928" cy="876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54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16-mashq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 3-masala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xmlns="" id="{D08C92B5-0B83-4855-AB89-B7A09BBC73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914400" y="1749287"/>
                <a:ext cx="10402957" cy="4280452"/>
              </a:xfrm>
            </p:spPr>
            <p:txBody>
              <a:bodyPr>
                <a:normAutofit/>
              </a:bodyPr>
              <a:lstStyle/>
              <a:p>
                <a:pPr marL="0" indent="53340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Neksiya avtomobili har 100 km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da o‘rtacha 10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benzin sarflasa, har bir kilometrda qancha issiqlik ajralib chiqadi?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53340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Benzinning zichligi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𝟕𝟎𝟎</m:t>
                    </m:r>
                    <m:f>
                      <m:fPr>
                        <m:ctrlP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1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𝒌𝒈</m:t>
                        </m:r>
                      </m:num>
                      <m:den>
                        <m:sSup>
                          <m:sSupPr>
                            <m:ctrlPr>
                              <a:rPr lang="uz-Latn-UZ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𝒎</m:t>
                            </m:r>
                          </m:e>
                          <m:sup>
                            <m:r>
                              <a:rPr lang="uz-Latn-UZ" sz="3600" b="1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𝟑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.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08C92B5-0B83-4855-AB89-B7A09BBC73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914400" y="1749287"/>
                <a:ext cx="10402957" cy="4280452"/>
              </a:xfrm>
              <a:blipFill>
                <a:blip r:embed="rId2"/>
                <a:stretch>
                  <a:fillRect l="-1757" t="-2279" r="-169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9701551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xmlns="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6103" y="556590"/>
                <a:ext cx="5155097" cy="5062331"/>
              </a:xfrm>
            </p:spPr>
            <p:txBody>
              <a:bodyPr/>
              <a:lstStyle/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=0,01 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=700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36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:pPr/>
                <a14:m>
                  <m:oMathPara xmlns:m="http://schemas.openxmlformats.org/officeDocument/2006/math">
                    <m:oMathParaPr>
                      <m:jc m:val="left"/>
                    </m:oMathParaPr>
                    <m:oMath xmlns:m="http://schemas.openxmlformats.org/officeDocument/2006/math"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𝑞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=46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𝑀𝐽</m:t>
                          </m:r>
                        </m:num>
                        <m:den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𝑘𝑔</m:t>
                          </m:r>
                        </m:den>
                      </m:f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=46</m:t>
                      </m:r>
                      <m:r>
                        <a:rPr lang="uz-Latn-UZ" sz="3200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Arial" panose="020B0604020202020204" pitchFamily="34" charset="0"/>
                        </a:rPr>
                        <m:t>∙</m:t>
                      </m:r>
                      <m:sSup>
                        <m:sSup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p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10</m:t>
                          </m:r>
                        </m:e>
                        <m:sup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6</m:t>
                          </m:r>
                        </m:sup>
                      </m:sSup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𝐽</m:t>
                          </m:r>
                        </m:num>
                        <m:den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Arial" panose="020B0604020202020204" pitchFamily="34" charset="0"/>
                            </a:rPr>
                            <m:t>𝑘𝑔</m:t>
                          </m:r>
                        </m:den>
                      </m:f>
                    </m:oMath>
                  </m:oMathPara>
                </a14:m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r>
                  <a:rPr lang="en-US" sz="3600" b="1" dirty="0" err="1">
                    <a:solidFill>
                      <a:schemeClr val="accent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Topish</a:t>
                </a:r>
                <a:r>
                  <a:rPr lang="en-US" sz="3600" b="1" dirty="0">
                    <a:solidFill>
                      <a:schemeClr val="accent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kerak</a:t>
                </a:r>
                <a:r>
                  <a:rPr lang="en-US" sz="3600" b="1" dirty="0">
                    <a:solidFill>
                      <a:schemeClr val="accent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: </a:t>
                </a:r>
                <a:r>
                  <a:rPr lang="uz-Latn-UZ" sz="3600" b="1" dirty="0">
                    <a:solidFill>
                      <a:schemeClr val="accent1"/>
                    </a:solidFill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b="0" dirty="0">
                    <a:latin typeface="Arial" panose="020B0604020202020204" pitchFamily="34" charset="0"/>
                    <a:ea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6103" y="556590"/>
                <a:ext cx="5155097" cy="5062331"/>
              </a:xfrm>
              <a:blipFill>
                <a:blip r:embed="rId2"/>
                <a:stretch>
                  <a:fillRect l="-3546" t="-288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xmlns="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340619" y="556591"/>
                <a:ext cx="6122510" cy="3193774"/>
              </a:xfrm>
            </p:spPr>
            <p:txBody>
              <a:bodyPr/>
              <a:lstStyle/>
              <a:p>
                <a:pPr algn="ctr"/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Formula: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𝜌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𝑉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∆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𝑆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ru-RU" sz="4000" dirty="0"/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340619" y="556591"/>
                <a:ext cx="6122510" cy="3193774"/>
              </a:xfrm>
              <a:blipFill>
                <a:blip r:embed="rId3"/>
                <a:stretch>
                  <a:fillRect t="-53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698427" y="748746"/>
            <a:ext cx="0" cy="4870175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887903" y="4820479"/>
            <a:ext cx="44527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7681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xmlns="" id="{9F07D515-C3D9-4E60-833C-81883220A801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450574"/>
                <a:ext cx="10515600" cy="5726389"/>
              </a:xfrm>
            </p:spPr>
            <p:txBody>
              <a:bodyPr>
                <a:normAutofit/>
              </a:bodyPr>
              <a:lstStyle/>
              <a:p>
                <a:pPr marL="0" indent="0" algn="ctr">
                  <a:buNone/>
                </a:pP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=700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0,01 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p>
                    </m:sSup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=7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46</m:t>
                    </m:r>
                    <m:r>
                      <a:rPr lang="uz-Latn-UZ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f>
                      <m:fPr>
                        <m:ctrlP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ru-RU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322∙</m:t>
                    </m:r>
                    <m:sSup>
                      <m:sSupPr>
                        <m:ctrlP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ru-RU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1200"/>
                  </a:spcAft>
                  <a:buNone/>
                </a:pPr>
                <a14:m>
                  <m:oMath xmlns:m="http://schemas.openxmlformats.org/officeDocument/2006/math">
                    <m:r>
                      <a:rPr lang="ru-RU" sz="4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∆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𝑘𝑚</m:t>
                        </m:r>
                      </m:num>
                      <m:den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100 </m:t>
                        </m:r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𝑘𝑚</m:t>
                        </m:r>
                      </m:den>
                    </m:f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ru-RU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322∙</m:t>
                    </m:r>
                    <m:sSup>
                      <m:sSupPr>
                        <m:ctrlP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ru-RU" sz="40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p>
                    </m:sSup>
                    <m:r>
                      <a:rPr lang="en-US" sz="40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en-US" sz="4000" b="0" i="0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=3,22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en-US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</m:oMath>
                </a14:m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marL="0" indent="0" algn="ctr">
                  <a:buNone/>
                </a:pP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en-US" sz="4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𝟑</m:t>
                    </m:r>
                    <m:r>
                      <a:rPr lang="en-US" sz="4000" b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en-US" sz="4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𝟐𝟐</m:t>
                    </m:r>
                    <m:r>
                      <a:rPr lang="en-US" sz="4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en-US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en-US" sz="4000" b="1" i="1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en-US" sz="4000" b="1" i="1" smtClean="0">
                            <a:solidFill>
                              <a:srgbClr val="0070C0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𝟔</m:t>
                        </m:r>
                      </m:sup>
                    </m:sSup>
                    <m:r>
                      <a:rPr lang="en-US" sz="4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en-US" sz="4000" b="1" i="1">
                        <a:solidFill>
                          <a:srgbClr val="0070C0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</m:oMath>
                </a14:m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issiqlik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ajralib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b="1" dirty="0" err="1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chiqadi</a:t>
                </a:r>
                <a:r>
                  <a:rPr lang="en-US" sz="4000" b="1" dirty="0">
                    <a:solidFill>
                      <a:srgbClr val="0070C0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4000" b="1" dirty="0">
                  <a:solidFill>
                    <a:srgbClr val="0070C0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9F07D515-C3D9-4E60-833C-81883220A801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450574"/>
                <a:ext cx="10515600" cy="5726389"/>
              </a:xfrm>
              <a:blipFill>
                <a:blip r:embed="rId2"/>
                <a:stretch>
                  <a:fillRect l="-406" t="-2982" r="-34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84211084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54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topshiriqlar.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xmlns="" id="{D08C92B5-0B83-4855-AB89-B7A09BBC7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1392" y="2054086"/>
            <a:ext cx="10513060" cy="2888975"/>
          </a:xfrm>
        </p:spPr>
        <p:txBody>
          <a:bodyPr>
            <a:normAutofit/>
          </a:bodyPr>
          <a:lstStyle/>
          <a:p>
            <a:pPr marL="0" indent="355600" algn="just">
              <a:lnSpc>
                <a:spcPct val="100000"/>
              </a:lnSpc>
              <a:spcAft>
                <a:spcPts val="1200"/>
              </a:spcAft>
              <a:buNone/>
              <a:tabLst>
                <a:tab pos="622300" algn="l"/>
              </a:tabLs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1.	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Mavzuni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o‘qib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mavzuga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doir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savollarga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yozish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(66-bet)</a:t>
            </a:r>
          </a:p>
          <a:p>
            <a:pPr marL="0" indent="355600" algn="just">
              <a:lnSpc>
                <a:spcPct val="100000"/>
              </a:lnSpc>
              <a:spcAft>
                <a:spcPts val="1200"/>
              </a:spcAft>
              <a:buNone/>
              <a:tabLst>
                <a:tab pos="622300" algn="l"/>
              </a:tabLst>
            </a:pP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2.	</a:t>
            </a:r>
            <a:r>
              <a:rPr lang="en-US" sz="3600">
                <a:latin typeface="Arial" panose="020B0604020202020204" pitchFamily="34" charset="0"/>
                <a:cs typeface="Arial" panose="020B0604020202020204" pitchFamily="34" charset="0"/>
              </a:rPr>
              <a:t>16-mashq  2-4-masalalarni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yechish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. (66-bet) 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98276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https://difa-avk.ru/upload/iblock/44e/image013.jpg">
            <a:extLst>
              <a:ext uri="{FF2B5EF4-FFF2-40B4-BE49-F238E27FC236}">
                <a16:creationId xmlns:a16="http://schemas.microsoft.com/office/drawing/2014/main" xmlns="" id="{77B5069D-887C-4384-B4AA-3A478319177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3564" y="301487"/>
            <a:ext cx="5221357" cy="31275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xmlns="" id="{FB0476F7-E701-4538-9AE9-92C9BDC518B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9735" y="301487"/>
            <a:ext cx="4691270" cy="3127513"/>
          </a:xfrm>
          <a:prstGeom prst="rect">
            <a:avLst/>
          </a:prstGeom>
        </p:spPr>
      </p:pic>
      <p:pic>
        <p:nvPicPr>
          <p:cNvPr id="14" name="Picture 2" descr="https://pbs.twimg.com/media/DhEXwh3XcAANWxf.jpg">
            <a:extLst>
              <a:ext uri="{FF2B5EF4-FFF2-40B4-BE49-F238E27FC236}">
                <a16:creationId xmlns:a16="http://schemas.microsoft.com/office/drawing/2014/main" xmlns="" id="{7FCE0249-8FE3-4E43-A87B-3A59A230B1E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1019" y="3429000"/>
            <a:ext cx="7048500" cy="29088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1273877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Рисунок 9">
            <a:extLst>
              <a:ext uri="{FF2B5EF4-FFF2-40B4-BE49-F238E27FC236}">
                <a16:creationId xmlns:a16="http://schemas.microsoft.com/office/drawing/2014/main" xmlns="" id="{3DF4C280-1ECD-4B74-9AA0-A866CF12A619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11000"/>
                    </a14:imgEffect>
                  </a14:imgLayer>
                </a14:imgProps>
              </a:ext>
            </a:extLst>
          </a:blip>
          <a:srcRect l="16631" t="54688" r="19348" b="21725"/>
          <a:stretch/>
        </p:blipFill>
        <p:spPr>
          <a:xfrm>
            <a:off x="1709529" y="2358887"/>
            <a:ext cx="9087679" cy="19878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1112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xmlns="" id="{A5A0367F-2D51-49E7-B35F-DB662A127C8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033670"/>
                <a:ext cx="10515600" cy="5258524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1 kg yonilg‘i batamom yonganda undan ajralib chiqadigan issiqlik miqdoriga solishtirma yonish issiqligi deyiladi.</a:t>
                </a:r>
              </a:p>
              <a:p>
                <a:pPr marL="0" indent="0" algn="just">
                  <a:buNone/>
                </a:pPr>
                <a:r>
                  <a:rPr lang="en-US" sz="4000" b="0" dirty="0">
                    <a:cs typeface="Arial" panose="020B0604020202020204" pitchFamily="34" charset="0"/>
                  </a:rPr>
                  <a:t>          </a:t>
                </a:r>
                <a14:m>
                  <m:oMath xmlns:m="http://schemas.openxmlformats.org/officeDocument/2006/math">
                    <m:r>
                      <a:rPr lang="en-US" sz="40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𝑞𝑚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</a:t>
                </a:r>
                <a14:m>
                  <m:oMath xmlns:m="http://schemas.openxmlformats.org/officeDocument/2006/math"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en-US" sz="40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num>
                      <m:den>
                        <m:r>
                          <a:rPr lang="en-US" sz="40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den>
                    </m:f>
                  </m:oMath>
                </a14:m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	</a:t>
                </a:r>
                <a:endParaRPr lang="en-US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4000" b="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</a:t>
                </a:r>
                <a14:m>
                  <m:oMath xmlns:m="http://schemas.openxmlformats.org/officeDocument/2006/math">
                    <m:d>
                      <m:dPr>
                        <m:begChr m:val="["/>
                        <m:endChr m:val="]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</m:d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d>
                      <m:dPr>
                        <m:begChr m:val="["/>
                        <m:endChr m:val="]"/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dPr>
                      <m:e>
                        <m:f>
                          <m:f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𝑄</m:t>
                            </m:r>
                          </m:num>
                          <m:den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𝑚</m:t>
                            </m:r>
                          </m:den>
                        </m:f>
                      </m:e>
                    </m:d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 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</m:oMath>
                </a14:m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ru-RU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A5A0367F-2D51-49E7-B35F-DB662A127C8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033670"/>
                <a:ext cx="10515600" cy="5258524"/>
              </a:xfrm>
              <a:blipFill>
                <a:blip r:embed="rId2"/>
                <a:stretch>
                  <a:fillRect l="-1797" t="-928" r="-17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239018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64145125"/>
              </p:ext>
            </p:extLst>
          </p:nvPr>
        </p:nvGraphicFramePr>
        <p:xfrm>
          <a:off x="805040" y="1025497"/>
          <a:ext cx="10526684" cy="263791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11576">
                  <a:extLst>
                    <a:ext uri="{9D8B030D-6E8A-4147-A177-3AD203B41FA5}">
                      <a16:colId xmlns:a16="http://schemas.microsoft.com/office/drawing/2014/main" xmlns="" val="3537618763"/>
                    </a:ext>
                  </a:extLst>
                </a:gridCol>
                <a:gridCol w="1725687">
                  <a:extLst>
                    <a:ext uri="{9D8B030D-6E8A-4147-A177-3AD203B41FA5}">
                      <a16:colId xmlns:a16="http://schemas.microsoft.com/office/drawing/2014/main" xmlns="" val="2557582050"/>
                    </a:ext>
                  </a:extLst>
                </a:gridCol>
                <a:gridCol w="2777383">
                  <a:extLst>
                    <a:ext uri="{9D8B030D-6E8A-4147-A177-3AD203B41FA5}">
                      <a16:colId xmlns:a16="http://schemas.microsoft.com/office/drawing/2014/main" xmlns="" val="3396320090"/>
                    </a:ext>
                  </a:extLst>
                </a:gridCol>
                <a:gridCol w="649481">
                  <a:extLst>
                    <a:ext uri="{9D8B030D-6E8A-4147-A177-3AD203B41FA5}">
                      <a16:colId xmlns:a16="http://schemas.microsoft.com/office/drawing/2014/main" xmlns="" val="4286402136"/>
                    </a:ext>
                  </a:extLst>
                </a:gridCol>
                <a:gridCol w="1908689">
                  <a:extLst>
                    <a:ext uri="{9D8B030D-6E8A-4147-A177-3AD203B41FA5}">
                      <a16:colId xmlns:a16="http://schemas.microsoft.com/office/drawing/2014/main" xmlns="" val="1231925232"/>
                    </a:ext>
                  </a:extLst>
                </a:gridCol>
                <a:gridCol w="2953868">
                  <a:extLst>
                    <a:ext uri="{9D8B030D-6E8A-4147-A177-3AD203B41FA5}">
                      <a16:colId xmlns:a16="http://schemas.microsoft.com/office/drawing/2014/main" xmlns="" val="3750236558"/>
                    </a:ext>
                  </a:extLst>
                </a:gridCol>
              </a:tblGrid>
              <a:tr h="1383296">
                <a:tc>
                  <a:txBody>
                    <a:bodyPr/>
                    <a:lstStyle/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Yoqilg‘i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Solishtirma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yonish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issiqligi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(MJ/kg)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00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Yoqilg‘i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Solishtirma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yonish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issiqligi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(MJ/kg)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2129166639"/>
                  </a:ext>
                </a:extLst>
              </a:tr>
              <a:tr h="41820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Benzin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Quruq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o‘tin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84346404"/>
                  </a:ext>
                </a:extLst>
              </a:tr>
              <a:tr h="41820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Kerosin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42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Tabiiy</a:t>
                      </a:r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gaz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44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149765068"/>
                  </a:ext>
                </a:extLst>
              </a:tr>
              <a:tr h="418205"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 err="1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Toshko‘mir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Spirt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000" dirty="0"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29</a:t>
                      </a:r>
                      <a:endParaRPr lang="ru-RU" sz="2000" dirty="0"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775048539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0218345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54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1-namunaviy masala 66-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bet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Объект 10">
            <a:extLst>
              <a:ext uri="{FF2B5EF4-FFF2-40B4-BE49-F238E27FC236}">
                <a16:creationId xmlns:a16="http://schemas.microsoft.com/office/drawing/2014/main" xmlns="" id="{D08C92B5-0B83-4855-AB89-B7A09BBC73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0" y="2014330"/>
            <a:ext cx="10402957" cy="4015409"/>
          </a:xfrm>
        </p:spPr>
        <p:txBody>
          <a:bodyPr>
            <a:normAutofit/>
          </a:bodyPr>
          <a:lstStyle/>
          <a:p>
            <a:pPr marL="0" indent="0" algn="just">
              <a:lnSpc>
                <a:spcPct val="100000"/>
              </a:lnSpc>
              <a:buNone/>
            </a:pPr>
            <a:r>
              <a:rPr lang="uz-Latn-UZ" sz="4000" dirty="0">
                <a:latin typeface="Arial" panose="020B0604020202020204" pitchFamily="34" charset="0"/>
                <a:cs typeface="Arial" panose="020B0604020202020204" pitchFamily="34" charset="0"/>
              </a:rPr>
              <a:t>	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Massasi 20 kg bo‘lgan toshko‘mir yonganda </a:t>
            </a:r>
            <a:r>
              <a:rPr lang="en-US" sz="3600" dirty="0" err="1">
                <a:latin typeface="Arial" panose="020B0604020202020204" pitchFamily="34" charset="0"/>
                <a:cs typeface="Arial" panose="020B0604020202020204" pitchFamily="34" charset="0"/>
              </a:rPr>
              <a:t>ajralib</a:t>
            </a:r>
            <a:r>
              <a:rPr lang="en-US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600" dirty="0">
                <a:latin typeface="Arial" panose="020B0604020202020204" pitchFamily="34" charset="0"/>
                <a:cs typeface="Arial" panose="020B0604020202020204" pitchFamily="34" charset="0"/>
              </a:rPr>
              <a:t>chiqaradigan issiqlikni olish uchun, qancha quruq o‘tinni yoqish kerak?</a:t>
            </a:r>
            <a:endParaRPr lang="ru-RU" sz="36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26311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xmlns="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318055" y="556591"/>
                <a:ext cx="5486398" cy="3750366"/>
              </a:xfrm>
            </p:spPr>
            <p:txBody>
              <a:bodyPr/>
              <a:lstStyle/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Berilgan: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=29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𝑀𝐽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=29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f>
                      <m:f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𝑀𝐽</m:t>
                        </m:r>
                      </m:num>
                      <m:den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r>
                      <a:rPr lang="uz-Latn-UZ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𝐽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i="1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2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318055" y="556591"/>
                <a:ext cx="5486398" cy="3750366"/>
              </a:xfrm>
              <a:blipFill>
                <a:blip r:embed="rId2"/>
                <a:stretch>
                  <a:fillRect l="-1000" t="-3896" b="-1103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xmlns="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976729" y="556591"/>
                <a:ext cx="5486399" cy="3750366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𝑞𝑚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dan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uz-Latn-UZ" sz="32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 </a:t>
                </a:r>
                <a:r>
                  <a:rPr lang="en-US" sz="32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r>
                  <a:rPr lang="uz-Latn-UZ" sz="32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sSub>
                      <m:sSubPr>
                        <m:ctrlPr>
                          <a:rPr lang="uz-Latn-UZ" sz="32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uz-Latn-UZ" sz="32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</a:p>
              <a:p>
                <a:pPr algn="ctr"/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sSub>
                      <m:sSub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sz="32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 </a:t>
                </a:r>
                <a:r>
                  <a:rPr lang="uz-Latn-UZ" sz="3200" i="1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 </a:t>
                </a:r>
                <a:r>
                  <a:rPr lang="uz-Latn-UZ" sz="3200" dirty="0">
                    <a:latin typeface="Cambria Math" panose="02040503050406030204" pitchFamily="18" charset="0"/>
                    <a:cs typeface="Arial" panose="020B0604020202020204" pitchFamily="34" charset="0"/>
                  </a:rPr>
                  <a:t>dan </a:t>
                </a:r>
              </a:p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1</m:t>
                          </m:r>
                        </m:sub>
                      </m:sSub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𝑞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sSub>
                        <m:sSubPr>
                          <m:ctrlPr>
                            <a:rPr lang="uz-Latn-UZ" sz="320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⇒</m:t>
                      </m:r>
                      <m:sSub>
                        <m:sSub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sSubPr>
                        <m:e>
                          <m:r>
                            <a:rPr lang="en-US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𝑚</m:t>
                          </m:r>
                        </m:e>
                        <m:sub>
                          <m: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  <m:t>2</m:t>
                          </m:r>
                        </m:sub>
                      </m:sSub>
                      <m:r>
                        <a:rPr lang="uz-Latn-UZ" sz="3200" b="0" i="1" smtClean="0">
                          <a:latin typeface="Cambria Math" panose="02040503050406030204" pitchFamily="18" charset="0"/>
                          <a:cs typeface="Arial" panose="020B0604020202020204" pitchFamily="34" charset="0"/>
                        </a:rPr>
                        <m:t>=</m:t>
                      </m:r>
                      <m:f>
                        <m:fPr>
                          <m:ctrlPr>
                            <a:rPr lang="uz-Latn-UZ" sz="3200" b="0" i="1" smtClean="0">
                              <a:latin typeface="Cambria Math" panose="02040503050406030204" pitchFamily="18" charset="0"/>
                              <a:cs typeface="Arial" panose="020B0604020202020204" pitchFamily="34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𝑚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</m:ctrlPr>
                            </m:sSubPr>
                            <m:e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𝑞</m:t>
                              </m:r>
                            </m:e>
                            <m:sub>
                              <m:r>
                                <a:rPr lang="uz-Latn-UZ" sz="3200" b="0" i="1" smtClean="0">
                                  <a:latin typeface="Cambria Math" panose="02040503050406030204" pitchFamily="18" charset="0"/>
                                  <a:cs typeface="Arial" panose="020B0604020202020204" pitchFamily="34" charset="0"/>
                                </a:rPr>
                                <m:t>2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uz-Latn-UZ" sz="3200" dirty="0">
                  <a:latin typeface="Cambria Math" panose="02040503050406030204" pitchFamily="18" charset="0"/>
                  <a:cs typeface="Arial" panose="020B0604020202020204" pitchFamily="34" charset="0"/>
                </a:endParaRPr>
              </a:p>
              <a:p>
                <a:pPr algn="ctr"/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/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976729" y="556591"/>
                <a:ext cx="5486399" cy="3750366"/>
              </a:xfrm>
              <a:blipFill>
                <a:blip r:embed="rId3"/>
                <a:stretch>
                  <a:fillRect t="-45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5976722" y="815008"/>
            <a:ext cx="0" cy="3193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318055" y="3876259"/>
            <a:ext cx="44527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xmlns="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4" y="4618383"/>
                <a:ext cx="10535478" cy="209384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40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e>
                      <m: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20 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∙29∙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/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=58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58 kg quruq o‘tin yoqish kerak.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4618383"/>
                <a:ext cx="10535478" cy="209384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109874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6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Заголовок 9">
            <a:extLst>
              <a:ext uri="{FF2B5EF4-FFF2-40B4-BE49-F238E27FC236}">
                <a16:creationId xmlns:a16="http://schemas.microsoft.com/office/drawing/2014/main" xmlns="" id="{CCF912D8-759E-4730-895E-B295D2ABA2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105468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16-mashq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1-masala 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xmlns="" id="{D08C92B5-0B83-4855-AB89-B7A09BBC730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609600" y="1789043"/>
                <a:ext cx="11226800" cy="4240696"/>
              </a:xfrm>
            </p:spPr>
            <p:txBody>
              <a:bodyPr>
                <a:noAutofit/>
              </a:bodyPr>
              <a:lstStyle/>
              <a:p>
                <a:pPr marL="0" indent="53340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Massasi qanday bo‘lgan spirt yonganda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/>
                </a:r>
                <a:b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</a:b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5,8 MJ issiqlik ajralib chiqadi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?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533400" algn="just">
                  <a:lnSpc>
                    <a:spcPct val="100000"/>
                  </a:lnSpc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Spirtning solishtirma yonish issiqligi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𝟗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𝟏𝟎</m:t>
                        </m:r>
                      </m:e>
                      <m:sup>
                        <m:r>
                          <a:rPr lang="uz-Latn-UZ" sz="3600" b="1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𝟕</m:t>
                        </m:r>
                      </m:sup>
                    </m:sSup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𝑱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r>
                      <a:rPr lang="uz-Latn-UZ" sz="3600" b="1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𝒌𝒈</m:t>
                    </m:r>
                  </m:oMath>
                </a14:m>
                <a:r>
                  <a:rPr lang="en-US" sz="3600" b="1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  <a:endParaRPr lang="ru-RU" sz="3600" b="1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11" name="Объект 10">
                <a:extLst>
                  <a:ext uri="{FF2B5EF4-FFF2-40B4-BE49-F238E27FC236}">
                    <a16:creationId xmlns:a16="http://schemas.microsoft.com/office/drawing/2014/main" id="{D08C92B5-0B83-4855-AB89-B7A09BBC730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609600" y="1789043"/>
                <a:ext cx="11226800" cy="4240696"/>
              </a:xfrm>
              <a:blipFill>
                <a:blip r:embed="rId2"/>
                <a:stretch>
                  <a:fillRect l="-1629" t="-2155" r="-157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4918260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xmlns="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6103" y="556591"/>
                <a:ext cx="5155097" cy="3750366"/>
              </a:xfrm>
            </p:spPr>
            <p:txBody>
              <a:bodyPr/>
              <a:lstStyle/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Berilgan: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=5,8</m:t>
                    </m:r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𝑀𝐽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=5,8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6</m:t>
                        </m:r>
                      </m:sup>
                    </m:sSup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=2,9∙</m:t>
                    </m:r>
                    <m:sSup>
                      <m:sSup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10</m:t>
                        </m:r>
                      </m:e>
                      <m:sup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7</m:t>
                        </m:r>
                      </m:sup>
                    </m:sSup>
                    <m:f>
                      <m:fPr>
                        <m:ctrlP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𝐽</m:t>
                        </m:r>
                      </m:num>
                      <m:den>
                        <m:r>
                          <a:rPr lang="uz-Latn-UZ" sz="36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𝑘𝑔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6103" y="556591"/>
                <a:ext cx="5155097" cy="3750366"/>
              </a:xfrm>
              <a:blipFill>
                <a:blip r:embed="rId2"/>
                <a:stretch>
                  <a:fillRect l="-3546" t="-389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xmlns="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5340619" y="556591"/>
                <a:ext cx="6122510" cy="3193774"/>
              </a:xfrm>
            </p:spPr>
            <p:txBody>
              <a:bodyPr/>
              <a:lstStyle/>
              <a:p>
                <a:pPr algn="ctr"/>
                <a:r>
                  <a:rPr lang="uz-Latn-UZ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  <a:r>
                  <a:rPr lang="uz-Latn-UZ" sz="40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𝑄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𝑞𝑚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𝑄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𝑞</m:t>
                        </m:r>
                      </m:den>
                    </m:f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endParaRPr lang="uz-Latn-UZ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algn="ctr"/>
                <a:endParaRPr lang="ru-RU" sz="4000" dirty="0"/>
              </a:p>
              <a:p>
                <a:pPr algn="ctr"/>
                <a:endParaRPr lang="uz-Latn-UZ" sz="40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5340619" y="556591"/>
                <a:ext cx="6122510" cy="3193774"/>
              </a:xfrm>
              <a:blipFill>
                <a:blip r:embed="rId3"/>
                <a:stretch>
                  <a:fillRect t="-53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xmlns="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6268270" y="556591"/>
            <a:ext cx="0" cy="3193774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>
            <a:extLst>
              <a:ext uri="{FF2B5EF4-FFF2-40B4-BE49-F238E27FC236}">
                <a16:creationId xmlns:a16="http://schemas.microsoft.com/office/drawing/2014/main" xmlns="" id="{1AA31EA8-E4F8-48A1-B32D-B34E40401B85}"/>
              </a:ext>
            </a:extLst>
          </p:cNvPr>
          <p:cNvCxnSpPr>
            <a:cxnSpLocks/>
          </p:cNvCxnSpPr>
          <p:nvPr/>
        </p:nvCxnSpPr>
        <p:spPr>
          <a:xfrm>
            <a:off x="636103" y="2975111"/>
            <a:ext cx="4452716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xmlns="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4" y="3969025"/>
                <a:ext cx="9647583" cy="2743201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5,8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6</m:t>
                            </m:r>
                          </m:sup>
                        </m:sSup>
                        <m:f>
                          <m:fPr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den>
                        </m:f>
                      </m:num>
                      <m:den>
                        <m:r>
                          <a:rPr lang="uz-Latn-UZ" sz="4400" i="1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2,9</m:t>
                        </m:r>
                        <m:r>
                          <a:rPr lang="uz-Latn-UZ" sz="44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∙</m:t>
                        </m:r>
                        <m:sSup>
                          <m:sSupPr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10</m:t>
                            </m:r>
                          </m:e>
                          <m:sup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7</m:t>
                            </m:r>
                          </m:sup>
                        </m:sSup>
                        <m:f>
                          <m:fPr>
                            <m:ctrlP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fPr>
                          <m:num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𝐽</m:t>
                            </m:r>
                          </m:num>
                          <m:den>
                            <m:r>
                              <a:rPr lang="uz-Latn-UZ" sz="44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𝑘𝑔</m:t>
                            </m:r>
                          </m:den>
                        </m:f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=0,2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𝑘𝑔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=200 </m:t>
                    </m:r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200 g spirt yonganda.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3969025"/>
                <a:ext cx="9647583" cy="2743201"/>
              </a:xfrm>
              <a:prstGeom prst="rect">
                <a:avLst/>
              </a:prstGeom>
              <a:blipFill>
                <a:blip r:embed="rId4"/>
                <a:stretch>
                  <a:fillRect l="-157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2827006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117</TotalTime>
  <Words>171</Words>
  <Application>Microsoft Office PowerPoint</Application>
  <PresentationFormat>Широкоэкранный</PresentationFormat>
  <Paragraphs>85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1-namunaviy masala 66-bet</vt:lpstr>
      <vt:lpstr>Презентация PowerPoint</vt:lpstr>
      <vt:lpstr>16-mashq  1-masala </vt:lpstr>
      <vt:lpstr>Презентация PowerPoint</vt:lpstr>
      <vt:lpstr>16-mashq   3-masala </vt:lpstr>
      <vt:lpstr>Презентация PowerPoint</vt:lpstr>
      <vt:lpstr>Презентация PowerPoint</vt:lpstr>
      <vt:lpstr>Mustaqil bajarish uchun topshiriqlar.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Guljaxon</cp:lastModifiedBy>
  <cp:revision>29</cp:revision>
  <dcterms:created xsi:type="dcterms:W3CDTF">2020-11-13T19:32:36Z</dcterms:created>
  <dcterms:modified xsi:type="dcterms:W3CDTF">2021-03-25T07:15:47Z</dcterms:modified>
</cp:coreProperties>
</file>