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58" r:id="rId4"/>
    <p:sldId id="259" r:id="rId5"/>
    <p:sldId id="260" r:id="rId6"/>
    <p:sldId id="279" r:id="rId7"/>
    <p:sldId id="283" r:id="rId8"/>
    <p:sldId id="284" r:id="rId9"/>
    <p:sldId id="285" r:id="rId10"/>
    <p:sldId id="286" r:id="rId11"/>
    <p:sldId id="287" r:id="rId12"/>
    <p:sldId id="288" r:id="rId13"/>
    <p:sldId id="28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8E4FA-F904-48FE-9EEC-141E18CBB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3188842-F03E-444B-BCDE-2EC0AFB08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AC7213-264A-462A-85FA-B0440D51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A008B8-3C00-4C79-AD61-CB210C505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313421-8E0A-4985-9DE0-26564BB1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0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25449-235E-4F7B-92A1-667D8BB5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18271AA-BB8C-4275-911E-C3A9B377A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8FCFD4-9AB0-4545-8564-4F0D653D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D7C5CC5-54B1-4924-BDD3-9FFC1C4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46FCCA-5064-4F4B-9C39-CA1B3C40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8E98DEE-026A-426F-8C2C-92B9E6FAB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7B33BA-6F73-4140-A597-BB0C8D62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0EA110-58B5-438A-BE10-BF796539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440A97-F67E-43BA-9D64-96F6BFD9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9AEFDC-44C9-47E5-BCAB-8801E091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6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897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9351F-548D-45AB-A042-47862D9C0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94AA5E-F5FA-416F-851C-655D46EFE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EB9FBA-D279-47E0-B99E-9DD104C3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A60D89-6CA5-4552-97D3-879D6476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952D48-533D-4A1A-892F-217DB5297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87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5D23CA-E05C-4FF2-9FCB-3B92FBAA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47A0AA-7FC8-4817-AE9B-0C74FA59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3085A12-F61E-4F5E-8CC3-269EA2FB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8BCFD96-4E85-4194-9C7D-4EFF9CB5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9706C0-C058-4951-AE4F-586AE77D6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2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F32532-800D-4EAC-AC25-12896F4A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64969-D046-481C-8C44-A9F85715F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8856BF-1566-4129-818E-C84AE0C11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475E0B-737C-449A-8AD5-5A592C25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A3DAE5-F749-44A5-A12B-DAD42774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68E700-0017-4666-AD29-2A8952D2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7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F873AF-C8C7-4736-A454-9C964EBC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BE8656D-FE02-4C98-A661-F96B130F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883F439-209C-45B7-8E05-C8BBBF2EF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BA2955B-A9A4-4CB7-8EF8-29BEA4FE8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B855AF4-513C-4BAA-B1A8-C42F313EB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A1178C-B076-4E0D-BCA6-CD168D0AE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D096F6-18C5-4E4A-9A99-BF75A3A8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09700B-E810-4B69-9DA1-49E07B57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0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4205B-8460-4A37-BBA1-42814EE9C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80A149A-69F6-4E6D-967E-D85DB6E7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E3C58F-18F9-4062-BDAB-F32FC6013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8D24CE2-2D33-4066-AA8C-3663849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8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EED0409-10D3-4D8B-9963-3BFFCF64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6A3DAA8-453F-4A36-9FAF-670180BFD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A25BBA-5A82-4A9E-B28E-0FA95703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4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6F93E-9F5C-482F-9FC2-E13E71F6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994D74-299B-4F0E-A1D8-006C9953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35C41E-9EF8-45B4-8DA7-3B235870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0216DB7-3C83-412D-B035-D2988AEB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C9712C-FDA1-4E26-842F-89C57276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88B925-578F-4479-8C23-410822B1F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2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2E343-82D8-4BE3-9303-70930DFBF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87A9D4F-82C4-4652-927C-43A58B8F6B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0B9378B-33CE-417E-9779-A4EB45147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263AC0-0E3D-40D4-8CF6-02506C36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DA22C4-ADAD-4EBC-BE30-C1BD5955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4ADA14-1AE9-4528-82A5-DAB5327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9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3F4CB2-72F5-447E-BCDF-9ED9AB74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2D38AD-5D72-4B5F-8A35-B5C8F038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C943B7-4258-49D2-90EF-2DAD73854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AA50-9EB1-4A16-A04E-F1DF807EBBD5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E4AEA1-EFEB-47A5-8760-25D36211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E6F0A2-82DA-4FAA-8539-48C34AEC1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D106F-6808-46FA-BEFE-D3D975E51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89015" cy="17990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54369" y="1885773"/>
            <a:ext cx="10658458" cy="442075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Aft>
                <a:spcPts val="1200"/>
              </a:spcAft>
            </a:pPr>
            <a:r>
              <a:rPr lang="uz-Latn-UZ" sz="5400" dirty="0">
                <a:solidFill>
                  <a:srgbClr val="2365C7"/>
                </a:solidFill>
                <a:latin typeface="Arial"/>
                <a:cs typeface="Arial"/>
              </a:rPr>
              <a:t>Mavzu: </a:t>
            </a:r>
            <a:r>
              <a:rPr lang="uz-Latn-UZ" sz="5400" b="1" dirty="0" smtClean="0">
                <a:solidFill>
                  <a:srgbClr val="2365C7"/>
                </a:solidFill>
                <a:latin typeface="Arial"/>
                <a:cs typeface="Arial"/>
              </a:rPr>
              <a:t>Yoqilg‘ining </a:t>
            </a: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solishtirma yonish issiqligi</a:t>
            </a: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O‘qituvchi</a:t>
            </a:r>
            <a:r>
              <a:rPr lang="en-US" sz="2400" b="1" dirty="0">
                <a:latin typeface="Arial"/>
                <a:cs typeface="Arial"/>
              </a:rPr>
              <a:t>: </a:t>
            </a: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latin typeface="Arial"/>
                <a:cs typeface="Arial"/>
              </a:rPr>
              <a:t>Toshkent </a:t>
            </a:r>
            <a:r>
              <a:rPr lang="en-US" sz="2400" dirty="0" err="1">
                <a:latin typeface="Arial"/>
                <a:cs typeface="Arial"/>
              </a:rPr>
              <a:t>shahar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Uchtepa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tumani</a:t>
            </a:r>
            <a:r>
              <a:rPr lang="en-US" sz="2400" dirty="0">
                <a:latin typeface="Arial"/>
                <a:cs typeface="Arial"/>
              </a:rPr>
              <a:t> 287-maktab </a:t>
            </a:r>
            <a:r>
              <a:rPr lang="en-US" sz="2400" dirty="0" err="1">
                <a:latin typeface="Arial"/>
                <a:cs typeface="Arial"/>
              </a:rPr>
              <a:t>fizika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fani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o‘qituvchisi</a:t>
            </a:r>
            <a:endParaRPr lang="en-US" sz="2400" dirty="0">
              <a:latin typeface="Arial"/>
              <a:cs typeface="Arial"/>
            </a:endParaRPr>
          </a:p>
          <a:p>
            <a:pPr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latin typeface="Arial"/>
                <a:cs typeface="Arial"/>
              </a:rPr>
              <a:t>Xo‘jayeva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Maxtuma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en-US" sz="2400" b="1" dirty="0" err="1">
                <a:latin typeface="Arial"/>
                <a:cs typeface="Arial"/>
              </a:rPr>
              <a:t>Ziyatovna</a:t>
            </a:r>
            <a:r>
              <a:rPr lang="en-US" sz="2400" b="1" dirty="0">
                <a:latin typeface="Arial"/>
                <a:cs typeface="Arial"/>
              </a:rPr>
              <a:t>. </a:t>
            </a:r>
          </a:p>
          <a:p>
            <a:pPr marL="38918"/>
            <a:r>
              <a:rPr lang="uz-Latn-UZ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en-US" sz="24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40021" y="2681205"/>
            <a:ext cx="727405" cy="149559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247828"/>
            <a:ext cx="1761004" cy="115482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247828"/>
            <a:ext cx="1761004" cy="115482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740348" y="331305"/>
            <a:ext cx="1961322" cy="71098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400" b="1" spc="21" dirty="0">
                <a:solidFill>
                  <a:srgbClr val="FEFEFE"/>
                </a:solidFill>
                <a:latin typeface="Arial"/>
                <a:cs typeface="Arial"/>
              </a:rPr>
              <a:t> 9-sinf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703724" y="430695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FC793401-9741-4B03-80AF-9E140241043B}"/>
              </a:ext>
            </a:extLst>
          </p:cNvPr>
          <p:cNvSpPr/>
          <p:nvPr/>
        </p:nvSpPr>
        <p:spPr>
          <a:xfrm>
            <a:off x="326378" y="4956295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A065C45-FAD1-4CCD-B22D-C6ECD1DFF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16631" t="54688" r="19348" b="21725"/>
          <a:stretch/>
        </p:blipFill>
        <p:spPr>
          <a:xfrm>
            <a:off x="8213892" y="3300495"/>
            <a:ext cx="3614928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16-mashq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3-masala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="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49287"/>
                <a:ext cx="10402957" cy="4280452"/>
              </a:xfrm>
            </p:spPr>
            <p:txBody>
              <a:bodyPr>
                <a:normAutofit/>
              </a:bodyPr>
              <a:lstStyle/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Neksiya avtomobili har 100 km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da o‘rtacha 10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benzin sarflasa, har bir kilometrda qancha issiqlik ajralib chiqadi?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Benzinning zichligi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𝟕𝟎𝟎</m:t>
                    </m:r>
                    <m:f>
                      <m:f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𝒌𝒈</m:t>
                        </m:r>
                      </m:num>
                      <m:den>
                        <m:sSup>
                          <m:sSupPr>
                            <m:ctrlPr>
                              <a:rPr lang="uz-Latn-UZ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uz-Latn-UZ" sz="36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49287"/>
                <a:ext cx="10402957" cy="4280452"/>
              </a:xfrm>
              <a:blipFill>
                <a:blip r:embed="rId2"/>
                <a:stretch>
                  <a:fillRect l="-1757" t="-2279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15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xmlns="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3" y="556590"/>
                <a:ext cx="5155097" cy="5062331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=0,01 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𝑞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=46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𝑀𝐽</m:t>
                          </m:r>
                        </m:num>
                        <m:den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=46</m:t>
                      </m:r>
                      <m:r>
                        <a:rPr lang="uz-Latn-UZ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err="1">
                    <a:solidFill>
                      <a:schemeClr val="accent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:r>
                  <a:rPr lang="uz-Latn-UZ" sz="3600" b="1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3" y="556590"/>
                <a:ext cx="5155097" cy="5062331"/>
              </a:xfrm>
              <a:blipFill>
                <a:blip r:embed="rId2"/>
                <a:stretch>
                  <a:fillRect l="-3546" t="-28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xmlns="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340619" y="556591"/>
                <a:ext cx="6122510" cy="3193774"/>
              </a:xfrm>
            </p:spPr>
            <p:txBody>
              <a:bodyPr/>
              <a:lstStyle/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Formula: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ru-RU" sz="4000" dirty="0"/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340619" y="556591"/>
                <a:ext cx="6122510" cy="3193774"/>
              </a:xfrm>
              <a:blipFill>
                <a:blip r:embed="rId3"/>
                <a:stretch>
                  <a:fillRect t="-5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698427" y="748746"/>
            <a:ext cx="0" cy="487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887903" y="4820479"/>
            <a:ext cx="445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="" id="{9F07D515-C3D9-4E60-833C-81883220A8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0574"/>
                <a:ext cx="10515600" cy="572638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=700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0,01 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</m:t>
                    </m:r>
                    <m:r>
                      <a:rPr lang="uz-Latn-UZ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322∙</m:t>
                    </m:r>
                    <m:sSup>
                      <m:sSupPr>
                        <m:ctrlP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100 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322∙</m:t>
                    </m:r>
                    <m:sSup>
                      <m:sSupPr>
                        <m:ctrlP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=3,22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𝟐𝟐</m:t>
                    </m:r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</m:sSup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𝑱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issiqlik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ajralib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9F07D515-C3D9-4E60-833C-81883220A8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0574"/>
                <a:ext cx="10515600" cy="5726389"/>
              </a:xfrm>
              <a:blipFill>
                <a:blip r:embed="rId2"/>
                <a:stretch>
                  <a:fillRect l="-406" t="-2982" r="-3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11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392" y="2054086"/>
            <a:ext cx="10513060" cy="2888975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00000"/>
              </a:lnSpc>
              <a:spcAft>
                <a:spcPts val="1200"/>
              </a:spcAft>
              <a:buNone/>
              <a:tabLst>
                <a:tab pos="6223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	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(66-bet)</a:t>
            </a:r>
          </a:p>
          <a:p>
            <a:pPr marL="0" indent="355600" algn="just">
              <a:lnSpc>
                <a:spcPct val="100000"/>
              </a:lnSpc>
              <a:spcAft>
                <a:spcPts val="1200"/>
              </a:spcAft>
              <a:buNone/>
              <a:tabLst>
                <a:tab pos="62230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16-mashq  2-4-masalalarni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(66-bet)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8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ifa-avk.ru/upload/iblock/44e/image013.jpg">
            <a:extLst>
              <a:ext uri="{FF2B5EF4-FFF2-40B4-BE49-F238E27FC236}">
                <a16:creationId xmlns:a16="http://schemas.microsoft.com/office/drawing/2014/main" xmlns="" id="{77B5069D-887C-4384-B4AA-3A4783191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64" y="301487"/>
            <a:ext cx="5221357" cy="31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B0476F7-E701-4538-9AE9-92C9BDC51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5" y="301487"/>
            <a:ext cx="4691270" cy="3127513"/>
          </a:xfrm>
          <a:prstGeom prst="rect">
            <a:avLst/>
          </a:prstGeom>
        </p:spPr>
      </p:pic>
      <p:pic>
        <p:nvPicPr>
          <p:cNvPr id="14" name="Picture 2" descr="https://pbs.twimg.com/media/DhEXwh3XcAANWxf.jpg">
            <a:extLst>
              <a:ext uri="{FF2B5EF4-FFF2-40B4-BE49-F238E27FC236}">
                <a16:creationId xmlns:a16="http://schemas.microsoft.com/office/drawing/2014/main" xmlns="" id="{7FCE0249-8FE3-4E43-A87B-3A59A230B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19" y="3429000"/>
            <a:ext cx="7048500" cy="29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38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DF4C280-1ECD-4B74-9AA0-A866CF12A6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</a:extLst>
          </a:blip>
          <a:srcRect l="16631" t="54688" r="19348" b="21725"/>
          <a:stretch/>
        </p:blipFill>
        <p:spPr>
          <a:xfrm>
            <a:off x="1709529" y="2358887"/>
            <a:ext cx="9087679" cy="198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12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xmlns="" id="{A5A0367F-2D51-49E7-B35F-DB662A127C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33670"/>
                <a:ext cx="10515600" cy="525852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 kg yonilg‘i batamom yonganda undan ajralib chiqadigan issiqlik miqdoriga solishtirma yonish issiqligi deyiladi.</a:t>
                </a:r>
              </a:p>
              <a:p>
                <a:pPr marL="0" indent="0" algn="just">
                  <a:buNone/>
                </a:pPr>
                <a:r>
                  <a:rPr lang="en-US" sz="4000" b="0" dirty="0"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𝑞𝑚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A0367F-2D51-49E7-B35F-DB662A127C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33670"/>
                <a:ext cx="10515600" cy="5258524"/>
              </a:xfrm>
              <a:blipFill>
                <a:blip r:embed="rId2"/>
                <a:stretch>
                  <a:fillRect l="-1797" t="-928" r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90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145125"/>
              </p:ext>
            </p:extLst>
          </p:nvPr>
        </p:nvGraphicFramePr>
        <p:xfrm>
          <a:off x="805040" y="1025497"/>
          <a:ext cx="10526684" cy="2637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576">
                  <a:extLst>
                    <a:ext uri="{9D8B030D-6E8A-4147-A177-3AD203B41FA5}">
                      <a16:colId xmlns:a16="http://schemas.microsoft.com/office/drawing/2014/main" xmlns="" val="3537618763"/>
                    </a:ext>
                  </a:extLst>
                </a:gridCol>
                <a:gridCol w="1725687">
                  <a:extLst>
                    <a:ext uri="{9D8B030D-6E8A-4147-A177-3AD203B41FA5}">
                      <a16:colId xmlns:a16="http://schemas.microsoft.com/office/drawing/2014/main" xmlns="" val="2557582050"/>
                    </a:ext>
                  </a:extLst>
                </a:gridCol>
                <a:gridCol w="2777383">
                  <a:extLst>
                    <a:ext uri="{9D8B030D-6E8A-4147-A177-3AD203B41FA5}">
                      <a16:colId xmlns:a16="http://schemas.microsoft.com/office/drawing/2014/main" xmlns="" val="3396320090"/>
                    </a:ext>
                  </a:extLst>
                </a:gridCol>
                <a:gridCol w="649481">
                  <a:extLst>
                    <a:ext uri="{9D8B030D-6E8A-4147-A177-3AD203B41FA5}">
                      <a16:colId xmlns:a16="http://schemas.microsoft.com/office/drawing/2014/main" xmlns="" val="4286402136"/>
                    </a:ext>
                  </a:extLst>
                </a:gridCol>
                <a:gridCol w="1908689">
                  <a:extLst>
                    <a:ext uri="{9D8B030D-6E8A-4147-A177-3AD203B41FA5}">
                      <a16:colId xmlns:a16="http://schemas.microsoft.com/office/drawing/2014/main" xmlns="" val="1231925232"/>
                    </a:ext>
                  </a:extLst>
                </a:gridCol>
                <a:gridCol w="2953868">
                  <a:extLst>
                    <a:ext uri="{9D8B030D-6E8A-4147-A177-3AD203B41FA5}">
                      <a16:colId xmlns:a16="http://schemas.microsoft.com/office/drawing/2014/main" xmlns="" val="3750236558"/>
                    </a:ext>
                  </a:extLst>
                </a:gridCol>
              </a:tblGrid>
              <a:tr h="1383296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Yoqilg‘i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Solishtirma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yonish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issiqligi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(MJ/kg)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Yoqilg‘i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Solishtirma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yonish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issiqligi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(MJ/kg)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9166639"/>
                  </a:ext>
                </a:extLst>
              </a:tr>
              <a:tr h="4182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Quruq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o‘tin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346404"/>
                  </a:ext>
                </a:extLst>
              </a:tr>
              <a:tr h="4182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Kerosin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Tabiiy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9765068"/>
                  </a:ext>
                </a:extLst>
              </a:tr>
              <a:tr h="4182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Toshko‘mir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Spirt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5048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1-namunaviy masala 66-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D08C92B5-0B83-4855-AB89-B7A09BBC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14330"/>
            <a:ext cx="10402957" cy="40154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Massasi 20 kg bo‘lgan toshko‘mir yonganda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chiqaradigan issiqlikni olish uchun, qancha quruq o‘tinni yoqish kerak?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xmlns="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318055" y="556591"/>
                <a:ext cx="5486398" cy="3750366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=29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=29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f>
                      <m:f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𝑀𝐽</m:t>
                        </m:r>
                      </m:num>
                      <m:den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318055" y="556591"/>
                <a:ext cx="5486398" cy="3750366"/>
              </a:xfrm>
              <a:blipFill>
                <a:blip r:embed="rId2"/>
                <a:stretch>
                  <a:fillRect l="-1000" t="-3896" b="-110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xmlns="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976729" y="556591"/>
                <a:ext cx="5486399" cy="3750366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𝑞𝑚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dan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z-Latn-UZ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uz-Latn-UZ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:r>
                  <a:rPr lang="uz-Latn-UZ" sz="32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dan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uz-Latn-UZ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sSub>
                        <m:sSub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uz-Latn-UZ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uz-Latn-UZ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z-Latn-UZ" sz="320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/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976729" y="556591"/>
                <a:ext cx="5486399" cy="3750366"/>
              </a:xfrm>
              <a:blipFill>
                <a:blip r:embed="rId3"/>
                <a:stretch>
                  <a:fillRect t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5976722" y="815008"/>
            <a:ext cx="0" cy="319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318055" y="3876259"/>
            <a:ext cx="445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xmlns="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4618383"/>
                <a:ext cx="10535478" cy="20938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∙29∙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58 kg quruq o‘tin yoqish kerak.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4618383"/>
                <a:ext cx="10535478" cy="2093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CCF912D8-759E-4730-895E-B295D2AB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546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16-mashq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1-masala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xmlns="" id="{D08C92B5-0B83-4855-AB89-B7A09BBC73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789043"/>
                <a:ext cx="11226800" cy="4240696"/>
              </a:xfrm>
            </p:spPr>
            <p:txBody>
              <a:bodyPr>
                <a:noAutofit/>
              </a:bodyPr>
              <a:lstStyle/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Massasi qanday bo‘lgan spirt yonganda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5,8 MJ issiqlik ajralib chiqadi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53340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Spirtning solishtirma yonish issiqligi </a:t>
                </a:r>
                <a14:m>
                  <m:oMath xmlns:m="http://schemas.openxmlformats.org/officeDocument/2006/math"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uz-Latn-UZ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sup>
                    </m:sSup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𝑱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𝒌𝒈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D08C92B5-0B83-4855-AB89-B7A09BBC73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789043"/>
                <a:ext cx="11226800" cy="4240696"/>
              </a:xfrm>
              <a:blipFill>
                <a:blip r:embed="rId2"/>
                <a:stretch>
                  <a:fillRect l="-1629" t="-2155" r="-15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82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xmlns="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5155097" cy="3750366"/>
              </a:xfrm>
            </p:spPr>
            <p:txBody>
              <a:bodyPr/>
              <a:lstStyle/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Berilgan: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=5,8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=5,8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=2,9∙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36103" y="556591"/>
                <a:ext cx="5155097" cy="3750366"/>
              </a:xfrm>
              <a:blipFill>
                <a:blip r:embed="rId2"/>
                <a:stretch>
                  <a:fillRect l="-3546" t="-38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xmlns="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340619" y="556591"/>
                <a:ext cx="6122510" cy="3193774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𝑞𝑚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num>
                      <m:den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4000" dirty="0"/>
              </a:p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340619" y="556591"/>
                <a:ext cx="6122510" cy="3193774"/>
              </a:xfrm>
              <a:blipFill>
                <a:blip r:embed="rId3"/>
                <a:stretch>
                  <a:fillRect t="-53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EBB494ED-E982-4FFD-92D6-05B811471AC6}"/>
              </a:ext>
            </a:extLst>
          </p:cNvPr>
          <p:cNvCxnSpPr>
            <a:cxnSpLocks/>
          </p:cNvCxnSpPr>
          <p:nvPr/>
        </p:nvCxnSpPr>
        <p:spPr>
          <a:xfrm>
            <a:off x="6268270" y="556591"/>
            <a:ext cx="0" cy="319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36103" y="2975111"/>
            <a:ext cx="4452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xmlns="" id="{BFD3E70D-B3C1-4417-B987-133A28B5F2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104" y="3969025"/>
                <a:ext cx="9647583" cy="27432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5,8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p>
                        </m:sSup>
                        <m:f>
                          <m:f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den>
                        </m:f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2,9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p>
                        </m:sSup>
                        <m:f>
                          <m:f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𝑘𝑔</m:t>
                            </m:r>
                          </m:den>
                        </m:f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=0,2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=200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ctr"/>
                <a:r>
                  <a:rPr lang="uz-Latn-UZ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200 g spirt yonganda.  </a:t>
                </a:r>
              </a:p>
            </p:txBody>
          </p:sp>
        </mc:Choice>
        <mc:Fallback xmlns="">
          <p:sp>
            <p:nvSpPr>
              <p:cNvPr id="7" name="Текст 8">
                <a:extLst>
                  <a:ext uri="{FF2B5EF4-FFF2-40B4-BE49-F238E27FC236}">
                    <a16:creationId xmlns:a16="http://schemas.microsoft.com/office/drawing/2014/main" id="{BFD3E70D-B3C1-4417-B987-133A28B5F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04" y="3969025"/>
                <a:ext cx="9647583" cy="2743201"/>
              </a:xfrm>
              <a:prstGeom prst="rect">
                <a:avLst/>
              </a:prstGeom>
              <a:blipFill>
                <a:blip r:embed="rId4"/>
                <a:stretch>
                  <a:fillRect l="-15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0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171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1-namunaviy masala 66-bet</vt:lpstr>
      <vt:lpstr>Презентация PowerPoint</vt:lpstr>
      <vt:lpstr>16-mashq  1-masala </vt:lpstr>
      <vt:lpstr>Презентация PowerPoint</vt:lpstr>
      <vt:lpstr>16-mashq   3-masala </vt:lpstr>
      <vt:lpstr>Презентация PowerPoint</vt:lpstr>
      <vt:lpstr>Презентация PowerPoint</vt:lpstr>
      <vt:lpstr>Mustaqil bajarish uchun topshiriqlar.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Guljaxon</cp:lastModifiedBy>
  <cp:revision>29</cp:revision>
  <dcterms:created xsi:type="dcterms:W3CDTF">2020-11-13T19:32:36Z</dcterms:created>
  <dcterms:modified xsi:type="dcterms:W3CDTF">2021-03-25T07:15:47Z</dcterms:modified>
</cp:coreProperties>
</file>