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2" r:id="rId4"/>
    <p:sldId id="258" r:id="rId5"/>
    <p:sldId id="259" r:id="rId6"/>
    <p:sldId id="260" r:id="rId7"/>
    <p:sldId id="273" r:id="rId8"/>
    <p:sldId id="274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83879-C649-4514-9059-F172AC30291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628C7A-DE53-42B7-8BDB-BC0E6F093D85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95FBBA-CF97-4785-B5A4-82B39E46774A}" type="parTrans" cxnId="{5F5977D4-94B4-4360-9F3D-8B63185CD1EA}">
      <dgm:prSet/>
      <dgm:spPr/>
      <dgm:t>
        <a:bodyPr/>
        <a:lstStyle/>
        <a:p>
          <a:endParaRPr lang="ru-RU"/>
        </a:p>
      </dgm:t>
    </dgm:pt>
    <dgm:pt modelId="{2EAAC963-7BC9-4FB7-979E-E1A2B477FA99}" type="sibTrans" cxnId="{5F5977D4-94B4-4360-9F3D-8B63185CD1EA}">
      <dgm:prSet/>
      <dgm:spPr/>
      <dgm:t>
        <a:bodyPr/>
        <a:lstStyle/>
        <a:p>
          <a:endParaRPr lang="ru-RU"/>
        </a:p>
      </dgm:t>
    </dgm:pt>
    <dgm:pt modelId="{66477295-2C86-4AFA-999A-D4006053034B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5CDC77-A282-42B7-9EB7-6AD349645803}" type="parTrans" cxnId="{E135B345-A380-4679-96C8-14FF10FE49D4}">
      <dgm:prSet/>
      <dgm:spPr/>
      <dgm:t>
        <a:bodyPr/>
        <a:lstStyle/>
        <a:p>
          <a:endParaRPr lang="ru-RU"/>
        </a:p>
      </dgm:t>
    </dgm:pt>
    <dgm:pt modelId="{97D5875E-F8E9-4636-86F9-B2659CAC4D5D}" type="sibTrans" cxnId="{E135B345-A380-4679-96C8-14FF10FE49D4}">
      <dgm:prSet/>
      <dgm:spPr/>
      <dgm:t>
        <a:bodyPr/>
        <a:lstStyle/>
        <a:p>
          <a:endParaRPr lang="ru-RU"/>
        </a:p>
      </dgm:t>
    </dgm:pt>
    <dgm:pt modelId="{2DA4EE36-1635-4FFC-936D-5297CA5BB64C}">
      <dgm:prSet phldrT="[Текст]" custT="1"/>
      <dgm:spPr/>
      <dgm:t>
        <a:bodyPr/>
        <a:lstStyle/>
        <a:p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6A6814-CF27-420C-A134-969F7C7B7AA8}" type="parTrans" cxnId="{D55DF1EE-B4DF-4A22-890A-9092CBA67DB4}">
      <dgm:prSet/>
      <dgm:spPr/>
      <dgm:t>
        <a:bodyPr/>
        <a:lstStyle/>
        <a:p>
          <a:endParaRPr lang="ru-RU"/>
        </a:p>
      </dgm:t>
    </dgm:pt>
    <dgm:pt modelId="{B38F156F-5E19-4E7E-BA69-B42BE789AB23}" type="sibTrans" cxnId="{D55DF1EE-B4DF-4A22-890A-9092CBA67DB4}">
      <dgm:prSet/>
      <dgm:spPr/>
      <dgm:t>
        <a:bodyPr/>
        <a:lstStyle/>
        <a:p>
          <a:endParaRPr lang="ru-RU"/>
        </a:p>
      </dgm:t>
    </dgm:pt>
    <dgm:pt modelId="{D84F355C-CA45-45AC-B794-8235A3A10916}" type="pres">
      <dgm:prSet presAssocID="{39E83879-C649-4514-9059-F172AC30291C}" presName="linearFlow" presStyleCnt="0">
        <dgm:presLayoutVars>
          <dgm:resizeHandles val="exact"/>
        </dgm:presLayoutVars>
      </dgm:prSet>
      <dgm:spPr/>
    </dgm:pt>
    <dgm:pt modelId="{D9708A38-63BC-42D4-A600-23C123084059}" type="pres">
      <dgm:prSet presAssocID="{93628C7A-DE53-42B7-8BDB-BC0E6F093D85}" presName="node" presStyleLbl="node1" presStyleIdx="0" presStyleCnt="3" custScaleX="386704">
        <dgm:presLayoutVars>
          <dgm:bulletEnabled val="1"/>
        </dgm:presLayoutVars>
      </dgm:prSet>
      <dgm:spPr/>
    </dgm:pt>
    <dgm:pt modelId="{3B33F6AB-33E7-46E6-8A43-4D61BE53F327}" type="pres">
      <dgm:prSet presAssocID="{2EAAC963-7BC9-4FB7-979E-E1A2B477FA99}" presName="sibTrans" presStyleLbl="sibTrans2D1" presStyleIdx="0" presStyleCnt="2"/>
      <dgm:spPr/>
    </dgm:pt>
    <dgm:pt modelId="{5D057C3B-EB77-4583-A7B3-48F75D412A8F}" type="pres">
      <dgm:prSet presAssocID="{2EAAC963-7BC9-4FB7-979E-E1A2B477FA99}" presName="connectorText" presStyleLbl="sibTrans2D1" presStyleIdx="0" presStyleCnt="2"/>
      <dgm:spPr/>
    </dgm:pt>
    <dgm:pt modelId="{DF5AD628-8249-40C8-A99D-AD8AE2D19C98}" type="pres">
      <dgm:prSet presAssocID="{66477295-2C86-4AFA-999A-D4006053034B}" presName="node" presStyleLbl="node1" presStyleIdx="1" presStyleCnt="3" custScaleX="385644">
        <dgm:presLayoutVars>
          <dgm:bulletEnabled val="1"/>
        </dgm:presLayoutVars>
      </dgm:prSet>
      <dgm:spPr/>
    </dgm:pt>
    <dgm:pt modelId="{9FB8C083-58BB-46B8-B26B-1A77D81C7ADB}" type="pres">
      <dgm:prSet presAssocID="{97D5875E-F8E9-4636-86F9-B2659CAC4D5D}" presName="sibTrans" presStyleLbl="sibTrans2D1" presStyleIdx="1" presStyleCnt="2" custScaleX="116864"/>
      <dgm:spPr/>
    </dgm:pt>
    <dgm:pt modelId="{62DED89D-113F-4576-91C8-424F1B7EA344}" type="pres">
      <dgm:prSet presAssocID="{97D5875E-F8E9-4636-86F9-B2659CAC4D5D}" presName="connectorText" presStyleLbl="sibTrans2D1" presStyleIdx="1" presStyleCnt="2"/>
      <dgm:spPr/>
    </dgm:pt>
    <dgm:pt modelId="{D7113D46-E1E6-4AFD-A159-25D257D746FE}" type="pres">
      <dgm:prSet presAssocID="{2DA4EE36-1635-4FFC-936D-5297CA5BB64C}" presName="node" presStyleLbl="node1" presStyleIdx="2" presStyleCnt="3" custScaleX="386704" custLinFactNeighborX="0" custLinFactNeighborY="-10821">
        <dgm:presLayoutVars>
          <dgm:bulletEnabled val="1"/>
        </dgm:presLayoutVars>
      </dgm:prSet>
      <dgm:spPr/>
    </dgm:pt>
  </dgm:ptLst>
  <dgm:cxnLst>
    <dgm:cxn modelId="{1F0DF10C-747C-4577-8350-7FD2776CA8B4}" type="presOf" srcId="{66477295-2C86-4AFA-999A-D4006053034B}" destId="{DF5AD628-8249-40C8-A99D-AD8AE2D19C98}" srcOrd="0" destOrd="0" presId="urn:microsoft.com/office/officeart/2005/8/layout/process2"/>
    <dgm:cxn modelId="{F6B2A917-0AC8-4091-AD3B-31C97325EF04}" type="presOf" srcId="{2EAAC963-7BC9-4FB7-979E-E1A2B477FA99}" destId="{5D057C3B-EB77-4583-A7B3-48F75D412A8F}" srcOrd="1" destOrd="0" presId="urn:microsoft.com/office/officeart/2005/8/layout/process2"/>
    <dgm:cxn modelId="{E135B345-A380-4679-96C8-14FF10FE49D4}" srcId="{39E83879-C649-4514-9059-F172AC30291C}" destId="{66477295-2C86-4AFA-999A-D4006053034B}" srcOrd="1" destOrd="0" parTransId="{065CDC77-A282-42B7-9EB7-6AD349645803}" sibTransId="{97D5875E-F8E9-4636-86F9-B2659CAC4D5D}"/>
    <dgm:cxn modelId="{66D6F16E-BFFB-4506-8071-B772A161676A}" type="presOf" srcId="{2DA4EE36-1635-4FFC-936D-5297CA5BB64C}" destId="{D7113D46-E1E6-4AFD-A159-25D257D746FE}" srcOrd="0" destOrd="0" presId="urn:microsoft.com/office/officeart/2005/8/layout/process2"/>
    <dgm:cxn modelId="{2DA89A76-5360-46FE-A88D-56E55EFE0E04}" type="presOf" srcId="{93628C7A-DE53-42B7-8BDB-BC0E6F093D85}" destId="{D9708A38-63BC-42D4-A600-23C123084059}" srcOrd="0" destOrd="0" presId="urn:microsoft.com/office/officeart/2005/8/layout/process2"/>
    <dgm:cxn modelId="{E3125195-076C-435F-838A-362F470BB994}" type="presOf" srcId="{39E83879-C649-4514-9059-F172AC30291C}" destId="{D84F355C-CA45-45AC-B794-8235A3A10916}" srcOrd="0" destOrd="0" presId="urn:microsoft.com/office/officeart/2005/8/layout/process2"/>
    <dgm:cxn modelId="{9E6406A7-73B5-487F-BCE5-1E3769370C13}" type="presOf" srcId="{97D5875E-F8E9-4636-86F9-B2659CAC4D5D}" destId="{9FB8C083-58BB-46B8-B26B-1A77D81C7ADB}" srcOrd="0" destOrd="0" presId="urn:microsoft.com/office/officeart/2005/8/layout/process2"/>
    <dgm:cxn modelId="{5AF38AD2-7ECC-4A2C-BB00-7D7EEB1E4938}" type="presOf" srcId="{97D5875E-F8E9-4636-86F9-B2659CAC4D5D}" destId="{62DED89D-113F-4576-91C8-424F1B7EA344}" srcOrd="1" destOrd="0" presId="urn:microsoft.com/office/officeart/2005/8/layout/process2"/>
    <dgm:cxn modelId="{5F5977D4-94B4-4360-9F3D-8B63185CD1EA}" srcId="{39E83879-C649-4514-9059-F172AC30291C}" destId="{93628C7A-DE53-42B7-8BDB-BC0E6F093D85}" srcOrd="0" destOrd="0" parTransId="{1995FBBA-CF97-4785-B5A4-82B39E46774A}" sibTransId="{2EAAC963-7BC9-4FB7-979E-E1A2B477FA99}"/>
    <dgm:cxn modelId="{C2DABAEA-CAC5-4135-B15B-3776D9535F08}" type="presOf" srcId="{2EAAC963-7BC9-4FB7-979E-E1A2B477FA99}" destId="{3B33F6AB-33E7-46E6-8A43-4D61BE53F327}" srcOrd="0" destOrd="0" presId="urn:microsoft.com/office/officeart/2005/8/layout/process2"/>
    <dgm:cxn modelId="{D55DF1EE-B4DF-4A22-890A-9092CBA67DB4}" srcId="{39E83879-C649-4514-9059-F172AC30291C}" destId="{2DA4EE36-1635-4FFC-936D-5297CA5BB64C}" srcOrd="2" destOrd="0" parTransId="{756A6814-CF27-420C-A134-969F7C7B7AA8}" sibTransId="{B38F156F-5E19-4E7E-BA69-B42BE789AB23}"/>
    <dgm:cxn modelId="{46869457-D065-4558-AA47-838317E9CD3B}" type="presParOf" srcId="{D84F355C-CA45-45AC-B794-8235A3A10916}" destId="{D9708A38-63BC-42D4-A600-23C123084059}" srcOrd="0" destOrd="0" presId="urn:microsoft.com/office/officeart/2005/8/layout/process2"/>
    <dgm:cxn modelId="{0B238364-3349-4295-A5F7-6F39F9B07637}" type="presParOf" srcId="{D84F355C-CA45-45AC-B794-8235A3A10916}" destId="{3B33F6AB-33E7-46E6-8A43-4D61BE53F327}" srcOrd="1" destOrd="0" presId="urn:microsoft.com/office/officeart/2005/8/layout/process2"/>
    <dgm:cxn modelId="{AD8AB1AC-DEC7-4581-B340-58A410916EDC}" type="presParOf" srcId="{3B33F6AB-33E7-46E6-8A43-4D61BE53F327}" destId="{5D057C3B-EB77-4583-A7B3-48F75D412A8F}" srcOrd="0" destOrd="0" presId="urn:microsoft.com/office/officeart/2005/8/layout/process2"/>
    <dgm:cxn modelId="{244B94A0-8CED-4344-A5BD-394264DD9B0B}" type="presParOf" srcId="{D84F355C-CA45-45AC-B794-8235A3A10916}" destId="{DF5AD628-8249-40C8-A99D-AD8AE2D19C98}" srcOrd="2" destOrd="0" presId="urn:microsoft.com/office/officeart/2005/8/layout/process2"/>
    <dgm:cxn modelId="{09D13BEB-22D7-47CA-89B8-FE61DF9CA4FF}" type="presParOf" srcId="{D84F355C-CA45-45AC-B794-8235A3A10916}" destId="{9FB8C083-58BB-46B8-B26B-1A77D81C7ADB}" srcOrd="3" destOrd="0" presId="urn:microsoft.com/office/officeart/2005/8/layout/process2"/>
    <dgm:cxn modelId="{4A4F7F31-7F98-4FE1-A38D-0690A95C6161}" type="presParOf" srcId="{9FB8C083-58BB-46B8-B26B-1A77D81C7ADB}" destId="{62DED89D-113F-4576-91C8-424F1B7EA344}" srcOrd="0" destOrd="0" presId="urn:microsoft.com/office/officeart/2005/8/layout/process2"/>
    <dgm:cxn modelId="{0DCCD6E5-4BD8-4BF8-9940-5B7A8F34FD34}" type="presParOf" srcId="{D84F355C-CA45-45AC-B794-8235A3A10916}" destId="{D7113D46-E1E6-4AFD-A159-25D257D746F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08A38-63BC-42D4-A600-23C123084059}">
      <dsp:nvSpPr>
        <dsp:cNvPr id="0" name=""/>
        <dsp:cNvSpPr/>
      </dsp:nvSpPr>
      <dsp:spPr>
        <a:xfrm>
          <a:off x="-15520" y="2540"/>
          <a:ext cx="11324316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texnika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xavfsizligi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qoidalari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43" y="40603"/>
        <a:ext cx="11248190" cy="1223446"/>
      </dsp:txXfrm>
    </dsp:sp>
    <dsp:sp modelId="{3B33F6AB-33E7-46E6-8A43-4D61BE53F327}">
      <dsp:nvSpPr>
        <dsp:cNvPr id="0" name=""/>
        <dsp:cNvSpPr/>
      </dsp:nvSpPr>
      <dsp:spPr>
        <a:xfrm rot="5400000">
          <a:off x="5402967" y="1334602"/>
          <a:ext cx="487339" cy="584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/>
        </a:p>
      </dsp:txBody>
      <dsp:txXfrm rot="-5400000">
        <a:off x="5471194" y="1383336"/>
        <a:ext cx="350885" cy="341137"/>
      </dsp:txXfrm>
    </dsp:sp>
    <dsp:sp modelId="{DF5AD628-8249-40C8-A99D-AD8AE2D19C98}">
      <dsp:nvSpPr>
        <dsp:cNvPr id="0" name=""/>
        <dsp:cNvSpPr/>
      </dsp:nvSpPr>
      <dsp:spPr>
        <a:xfrm>
          <a:off x="0" y="1951898"/>
          <a:ext cx="11293275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bajarishda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kerakli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bo‘lgan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jihozlar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bilan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tanishish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063" y="1989961"/>
        <a:ext cx="11217149" cy="1223446"/>
      </dsp:txXfrm>
    </dsp:sp>
    <dsp:sp modelId="{9FB8C083-58BB-46B8-B26B-1A77D81C7ADB}">
      <dsp:nvSpPr>
        <dsp:cNvPr id="0" name=""/>
        <dsp:cNvSpPr/>
      </dsp:nvSpPr>
      <dsp:spPr>
        <a:xfrm rot="5400000">
          <a:off x="5392689" y="3248803"/>
          <a:ext cx="507896" cy="5848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500" kern="1200"/>
        </a:p>
      </dsp:txBody>
      <dsp:txXfrm rot="-5400000">
        <a:off x="5471195" y="3287259"/>
        <a:ext cx="350885" cy="355527"/>
      </dsp:txXfrm>
    </dsp:sp>
    <dsp:sp modelId="{D7113D46-E1E6-4AFD-A159-25D257D746FE}">
      <dsp:nvSpPr>
        <dsp:cNvPr id="0" name=""/>
        <dsp:cNvSpPr/>
      </dsp:nvSpPr>
      <dsp:spPr>
        <a:xfrm>
          <a:off x="-15520" y="3830943"/>
          <a:ext cx="11324316" cy="1299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Laboratoriya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ishini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tajribada</a:t>
          </a:r>
          <a:r>
            <a:rPr lang="en-US" sz="4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000" kern="1200" dirty="0" err="1">
              <a:latin typeface="Arial" panose="020B0604020202020204" pitchFamily="34" charset="0"/>
              <a:cs typeface="Arial" panose="020B0604020202020204" pitchFamily="34" charset="0"/>
            </a:rPr>
            <a:t>ko‘rsatish</a:t>
          </a:r>
          <a:endParaRPr lang="ru-RU" sz="4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543" y="3869006"/>
        <a:ext cx="11248190" cy="1223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291771" y="2514658"/>
            <a:ext cx="10481869" cy="604684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 err="1">
                <a:solidFill>
                  <a:srgbClr val="2365C7"/>
                </a:solidFill>
                <a:latin typeface="Arial"/>
                <a:cs typeface="Arial"/>
              </a:rPr>
              <a:t>Laboratoriya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5400" b="1" dirty="0" err="1">
                <a:solidFill>
                  <a:srgbClr val="2365C7"/>
                </a:solidFill>
                <a:latin typeface="Arial"/>
                <a:cs typeface="Arial"/>
              </a:rPr>
              <a:t>ishi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№1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</a:p>
          <a:p>
            <a:pPr marL="38918"/>
            <a:r>
              <a:rPr lang="uz-Latn-UZ" sz="4400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r>
              <a:rPr lang="en-US" sz="4400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Qattiq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jismlarning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solishtirma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issiqlik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sig‘imini</a:t>
            </a:r>
            <a:r>
              <a:rPr lang="en-US" sz="4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400" b="1" dirty="0" err="1">
                <a:solidFill>
                  <a:srgbClr val="2365C7"/>
                </a:solidFill>
                <a:latin typeface="Arial"/>
                <a:cs typeface="Arial"/>
              </a:rPr>
              <a:t>aniqlash</a:t>
            </a:r>
            <a:r>
              <a:rPr lang="uz-Latn-UZ" sz="4400" b="1" dirty="0">
                <a:solidFill>
                  <a:srgbClr val="373435"/>
                </a:solidFill>
                <a:latin typeface="Arial"/>
                <a:cs typeface="Arial"/>
              </a:rPr>
              <a:t>  </a:t>
            </a:r>
            <a:endParaRPr lang="en-US" sz="4400" b="1" dirty="0">
              <a:solidFill>
                <a:srgbClr val="373435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spcBef>
                <a:spcPts val="233"/>
              </a:spcBef>
            </a:pPr>
            <a:endParaRPr lang="en-US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9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/>
            <a:endParaRPr sz="4400" b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36442" y="2514658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36442" y="45718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824298"/>
            <a:ext cx="1617350" cy="96416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824299"/>
            <a:ext cx="1617350" cy="96416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42205" y="965893"/>
            <a:ext cx="141427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000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203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32E185D-8D64-4766-88B1-C1779F9131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656490"/>
              </p:ext>
            </p:extLst>
          </p:nvPr>
        </p:nvGraphicFramePr>
        <p:xfrm>
          <a:off x="464462" y="1509489"/>
          <a:ext cx="11293275" cy="5203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5AB4D194-2EF8-4FB3-A7B6-6DD7A73DB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>
                <a:latin typeface="Arial" panose="020B0604020202020204" pitchFamily="34" charset="0"/>
                <a:cs typeface="Arial" panose="020B0604020202020204" pitchFamily="34" charset="0"/>
              </a:rPr>
              <a:t>rejasi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B0C1D7-D8D3-4EA8-97AC-BD5EE7864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594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/>
              <a:t>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94472-CAB4-4A1A-B753-35DF1F9F0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252"/>
            <a:ext cx="10800522" cy="5128591"/>
          </a:xfrm>
        </p:spPr>
        <p:txBody>
          <a:bodyPr/>
          <a:lstStyle/>
          <a:p>
            <a:pPr marL="0" indent="0" algn="just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solishtirma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sig‘imini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16E6AE-944B-48E9-A477-77C9B0C28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817" y="2360750"/>
            <a:ext cx="27432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8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E8DA9-9538-4A22-805A-980F3727C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58957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jihozlar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176DC2-46FA-43A3-853B-0BB6BE717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669773"/>
            <a:ext cx="7885044" cy="4890051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Kalorimetr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aralashtirgichi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Tarozi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Termometr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Solishtirma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sig‘imi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3 ta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moddadan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tayyorlangan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jismlar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Qaynoq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02ED11E-FD64-4094-B589-C638F28DF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3183" y="1949933"/>
            <a:ext cx="2743200" cy="412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75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2CBBDAE-7814-4F64-9055-24FBBE276C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48343" y="1484243"/>
                <a:ext cx="11480800" cy="5261114"/>
              </a:xfrm>
            </p:spPr>
            <p:txBody>
              <a:bodyPr>
                <a:normAutofit fontScale="62500" lnSpcReduction="20000"/>
              </a:bodyPr>
              <a:lstStyle/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dirty="0"/>
                  <a:t>    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1.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aralashtirgichni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birgalikda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torozida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tortib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4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4600" dirty="0"/>
                  <a:t>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46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4600" b="0" i="0" dirty="0" smtClean="0">
                        <a:latin typeface="Cambria Math" panose="02040503050406030204" pitchFamily="18" charset="0"/>
                      </a:rPr>
                      <m:t>=890</m:t>
                    </m:r>
                    <m:r>
                      <m:rPr>
                        <m:sty m:val="p"/>
                      </m:rPr>
                      <a:rPr lang="en-US" sz="4600" b="0" i="0" dirty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4600" b="0" i="0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4600" b="0" i="0" dirty="0" smtClean="0">
                        <a:latin typeface="Cambria Math" panose="02040503050406030204" pitchFamily="18" charset="0"/>
                      </a:rPr>
                      <m:t>kg</m:t>
                    </m:r>
                    <m:r>
                      <a:rPr lang="en-US" sz="4600" b="0" i="1" dirty="0" smtClean="0">
                        <a:latin typeface="Cambria Math" panose="02040503050406030204" pitchFamily="18" charset="0"/>
                      </a:rPr>
                      <m:t>⁰</m:t>
                    </m:r>
                  </m:oMath>
                </a14:m>
                <a:r>
                  <a:rPr lang="en-US" sz="4600" dirty="0"/>
                  <a:t>C.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4600" dirty="0"/>
                  <a:t>    2.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Menzurka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(V)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idishiga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3.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Kalorimetrga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quyilgan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4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sSub>
                      <m:sSubPr>
                        <m:ctrlP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formuladan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foydalanib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4.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Kalorimetrga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termometrni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Biroz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kuting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yuzaga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kelganda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5.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aniqlanayotgan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massasini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tarozida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o‘lchang</a:t>
                </a:r>
                <a:r>
                  <a:rPr lang="en-US" sz="4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4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2CBBDAE-7814-4F64-9055-24FBBE276C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8343" y="1484243"/>
                <a:ext cx="11480800" cy="5261114"/>
              </a:xfrm>
              <a:blipFill rotWithShape="1">
                <a:blip r:embed="rId2"/>
                <a:stretch>
                  <a:fillRect l="-1115" t="-1157" r="-1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42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1696277"/>
                <a:ext cx="11343860" cy="486354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6.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ipga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bog‘lab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qaynoq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Jism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o‘rtasida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muvozanati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vujudga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kelishini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kuting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Qaynoq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termometr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7.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Qaynoq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ichiga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Aralashtirgich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kalorimetrdagi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aralashtiring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termometr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ko‘rsatgan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aralashmaning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B01839A-0C60-44F6-8E27-937B90080E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1696277"/>
                <a:ext cx="11343860" cy="4863549"/>
              </a:xfrm>
              <a:blipFill>
                <a:blip r:embed="rId2"/>
                <a:stretch>
                  <a:fillRect l="-1398" t="-1629" r="-13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54B08C-BBA8-44C4-9737-FD12DF69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98713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7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2410F-EB93-4357-9DBC-CACC924C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3968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Ishni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tartibi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E19D60E-46B6-4E4A-B0E8-6FDB8F89A1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19314" y="1688705"/>
                <a:ext cx="11582400" cy="49033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8.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Quyidagi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formula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yordamida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jismning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)∙(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9263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9.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Tajribani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3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takrorlang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10.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natijalarni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jadvalga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yozing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E19D60E-46B6-4E4A-B0E8-6FDB8F89A1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9314" y="1688705"/>
                <a:ext cx="11582400" cy="4903305"/>
              </a:xfrm>
              <a:blipFill rotWithShape="1">
                <a:blip r:embed="rId2"/>
                <a:stretch>
                  <a:fillRect l="-1316" t="-26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025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B6725-B426-45D6-81DC-02EE976AA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natijalari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0155E3-D7B3-44F1-954D-35E4E9C13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1802294"/>
            <a:ext cx="11264347" cy="492980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id="{75ED6B4A-2BD2-4227-9CF9-7D9E861644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6685146"/>
                  </p:ext>
                </p:extLst>
              </p:nvPr>
            </p:nvGraphicFramePr>
            <p:xfrm>
              <a:off x="596348" y="2107096"/>
              <a:ext cx="11131825" cy="3917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3433">
                      <a:extLst>
                        <a:ext uri="{9D8B030D-6E8A-4147-A177-3AD203B41FA5}">
                          <a16:colId xmlns:a16="http://schemas.microsoft.com/office/drawing/2014/main" val="2397972072"/>
                        </a:ext>
                      </a:extLst>
                    </a:gridCol>
                    <a:gridCol w="1347645">
                      <a:extLst>
                        <a:ext uri="{9D8B030D-6E8A-4147-A177-3AD203B41FA5}">
                          <a16:colId xmlns:a16="http://schemas.microsoft.com/office/drawing/2014/main" val="3837999956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379413301"/>
                        </a:ext>
                      </a:extLst>
                    </a:gridCol>
                    <a:gridCol w="1176053">
                      <a:extLst>
                        <a:ext uri="{9D8B030D-6E8A-4147-A177-3AD203B41FA5}">
                          <a16:colId xmlns:a16="http://schemas.microsoft.com/office/drawing/2014/main" val="2966504008"/>
                        </a:ext>
                      </a:extLst>
                    </a:gridCol>
                    <a:gridCol w="1553895">
                      <a:extLst>
                        <a:ext uri="{9D8B030D-6E8A-4147-A177-3AD203B41FA5}">
                          <a16:colId xmlns:a16="http://schemas.microsoft.com/office/drawing/2014/main" val="182006280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3118849658"/>
                        </a:ext>
                      </a:extLst>
                    </a:gridCol>
                    <a:gridCol w="925956">
                      <a:extLst>
                        <a:ext uri="{9D8B030D-6E8A-4147-A177-3AD203B41FA5}">
                          <a16:colId xmlns:a16="http://schemas.microsoft.com/office/drawing/2014/main" val="3268200337"/>
                        </a:ext>
                      </a:extLst>
                    </a:gridCol>
                    <a:gridCol w="964132">
                      <a:extLst>
                        <a:ext uri="{9D8B030D-6E8A-4147-A177-3AD203B41FA5}">
                          <a16:colId xmlns:a16="http://schemas.microsoft.com/office/drawing/2014/main" val="1408885023"/>
                        </a:ext>
                      </a:extLst>
                    </a:gridCol>
                    <a:gridCol w="1449459">
                      <a:extLst>
                        <a:ext uri="{9D8B030D-6E8A-4147-A177-3AD203B41FA5}">
                          <a16:colId xmlns:a16="http://schemas.microsoft.com/office/drawing/2014/main" val="3984884777"/>
                        </a:ext>
                      </a:extLst>
                    </a:gridCol>
                    <a:gridCol w="954156">
                      <a:extLst>
                        <a:ext uri="{9D8B030D-6E8A-4147-A177-3AD203B41FA5}">
                          <a16:colId xmlns:a16="http://schemas.microsoft.com/office/drawing/2014/main" val="1825221117"/>
                        </a:ext>
                      </a:extLst>
                    </a:gridCol>
                  </a:tblGrid>
                  <a:tr h="12457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:r>
                            <a:rPr lang="ru-RU" sz="2400" dirty="0"/>
                            <a:t>№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kg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kg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𝒎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kg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,J/kg∙⁰C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 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u-RU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𝒄</m:t>
                                  </m:r>
                                </m:e>
                                <m:sub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𝒋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dirty="0"/>
                            <a:t>,J/kg∙⁰C</a:t>
                          </a:r>
                          <a:endParaRPr lang="ru-RU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𝒄</m:t>
                                    </m:r>
                                  </m:e>
                                  <m:sub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𝒋</m:t>
                                    </m:r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𝒐</m:t>
                                    </m:r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‘</m:t>
                                    </m:r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𝒓𝒕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sz="2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813253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634236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4596291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8596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75ED6B4A-2BD2-4227-9CF9-7D9E861644D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96685146"/>
                  </p:ext>
                </p:extLst>
              </p:nvPr>
            </p:nvGraphicFramePr>
            <p:xfrm>
              <a:off x="596348" y="2107096"/>
              <a:ext cx="11131825" cy="39177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5343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397972072"/>
                        </a:ext>
                      </a:extLst>
                    </a:gridCol>
                    <a:gridCol w="134764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837999956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379413301"/>
                        </a:ext>
                      </a:extLst>
                    </a:gridCol>
                    <a:gridCol w="117605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966504008"/>
                        </a:ext>
                      </a:extLst>
                    </a:gridCol>
                    <a:gridCol w="155389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82006280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118849658"/>
                        </a:ext>
                      </a:extLst>
                    </a:gridCol>
                    <a:gridCol w="92595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268200337"/>
                        </a:ext>
                      </a:extLst>
                    </a:gridCol>
                    <a:gridCol w="964132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408885023"/>
                        </a:ext>
                      </a:extLst>
                    </a:gridCol>
                    <a:gridCol w="144945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984884777"/>
                        </a:ext>
                      </a:extLst>
                    </a:gridCol>
                    <a:gridCol w="95415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825221117"/>
                        </a:ext>
                      </a:extLst>
                    </a:gridCol>
                  </a:tblGrid>
                  <a:tr h="12457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 </a:t>
                          </a:r>
                          <a:r>
                            <a:rPr lang="ru-RU" sz="2400" dirty="0"/>
                            <a:t>№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48869" t="-490" r="-677828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64500" t="-490" r="-649000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74093" t="-490" r="-572539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83137" t="-490" r="-333333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69178" t="-490" r="-482192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738816" t="-490" r="-363158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806962" t="-490" r="-249367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604641" t="-490" r="-66245" b="-2151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1063694" t="-490" b="-2151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9813253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1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21634236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594596291"/>
                      </a:ext>
                    </a:extLst>
                  </a:tr>
                  <a:tr h="89067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  <a:p>
                          <a:r>
                            <a:rPr lang="en-US" dirty="0"/>
                            <a:t>    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685962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165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B39E46-86CA-4367-9B3A-E84A373AF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64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/>
              <a:t>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C49030-E0AE-4A86-BEBF-29163032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171" y="1961322"/>
            <a:ext cx="10847219" cy="3031592"/>
          </a:xfrm>
        </p:spPr>
        <p:txBody>
          <a:bodyPr>
            <a:normAutofit/>
          </a:bodyPr>
          <a:lstStyle/>
          <a:p>
            <a:pPr marL="711200" indent="-7112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Solishtirma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sig‘imining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fizik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muvozanati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O‘lchash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natijalarini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xulosa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73398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433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Dars rejasi</vt:lpstr>
      <vt:lpstr>                 Ishning maqsadi</vt:lpstr>
      <vt:lpstr>         Kerakli asbob va jihozlar</vt:lpstr>
      <vt:lpstr>            Ishni bajarish tartibi</vt:lpstr>
      <vt:lpstr>            Ishni bajarish tartibi</vt:lpstr>
      <vt:lpstr>                     Ishni bajarish tartibi</vt:lpstr>
      <vt:lpstr>                O‘lchash va hisoblash natijalari</vt:lpstr>
      <vt:lpstr>   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100</cp:revision>
  <dcterms:created xsi:type="dcterms:W3CDTF">2020-08-15T18:39:42Z</dcterms:created>
  <dcterms:modified xsi:type="dcterms:W3CDTF">2021-02-22T10:02:52Z</dcterms:modified>
</cp:coreProperties>
</file>