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2" r:id="rId4"/>
    <p:sldId id="258" r:id="rId5"/>
    <p:sldId id="259" r:id="rId6"/>
    <p:sldId id="260" r:id="rId7"/>
    <p:sldId id="273" r:id="rId8"/>
    <p:sldId id="274" r:id="rId9"/>
    <p:sldId id="27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6704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6704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-15520" y="2540"/>
          <a:ext cx="11324316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543" y="40603"/>
        <a:ext cx="11248190" cy="1223446"/>
      </dsp:txXfrm>
    </dsp:sp>
    <dsp:sp modelId="{3B33F6AB-33E7-46E6-8A43-4D61BE53F327}">
      <dsp:nvSpPr>
        <dsp:cNvPr id="0" name=""/>
        <dsp:cNvSpPr/>
      </dsp:nvSpPr>
      <dsp:spPr>
        <a:xfrm rot="5400000">
          <a:off x="5402967" y="1334602"/>
          <a:ext cx="487339" cy="5848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kern="1200"/>
        </a:p>
      </dsp:txBody>
      <dsp:txXfrm rot="-5400000">
        <a:off x="5471194" y="1383336"/>
        <a:ext cx="350885" cy="341137"/>
      </dsp:txXfrm>
    </dsp:sp>
    <dsp:sp modelId="{DF5AD628-8249-40C8-A99D-AD8AE2D19C98}">
      <dsp:nvSpPr>
        <dsp:cNvPr id="0" name=""/>
        <dsp:cNvSpPr/>
      </dsp:nvSpPr>
      <dsp:spPr>
        <a:xfrm>
          <a:off x="0" y="1951898"/>
          <a:ext cx="11293275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63" y="1989961"/>
        <a:ext cx="11217149" cy="1223446"/>
      </dsp:txXfrm>
    </dsp:sp>
    <dsp:sp modelId="{9FB8C083-58BB-46B8-B26B-1A77D81C7ADB}">
      <dsp:nvSpPr>
        <dsp:cNvPr id="0" name=""/>
        <dsp:cNvSpPr/>
      </dsp:nvSpPr>
      <dsp:spPr>
        <a:xfrm rot="5400000">
          <a:off x="5392689" y="3248803"/>
          <a:ext cx="507896" cy="5848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500" kern="1200"/>
        </a:p>
      </dsp:txBody>
      <dsp:txXfrm rot="-5400000">
        <a:off x="5471195" y="3287259"/>
        <a:ext cx="350885" cy="355527"/>
      </dsp:txXfrm>
    </dsp:sp>
    <dsp:sp modelId="{D7113D46-E1E6-4AFD-A159-25D257D746FE}">
      <dsp:nvSpPr>
        <dsp:cNvPr id="0" name=""/>
        <dsp:cNvSpPr/>
      </dsp:nvSpPr>
      <dsp:spPr>
        <a:xfrm>
          <a:off x="-15520" y="3830943"/>
          <a:ext cx="11324316" cy="12995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543" y="3869006"/>
        <a:ext cx="11248190" cy="1223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91771" y="2514658"/>
            <a:ext cx="10481869" cy="604684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 err="1">
                <a:solidFill>
                  <a:srgbClr val="2365C7"/>
                </a:solidFill>
                <a:latin typeface="Arial"/>
                <a:cs typeface="Arial"/>
              </a:rPr>
              <a:t>Laboratoriya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2365C7"/>
                </a:solidFill>
                <a:latin typeface="Arial"/>
                <a:cs typeface="Arial"/>
              </a:rPr>
              <a:t>ishi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№1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</a:p>
          <a:p>
            <a:pPr marL="38918"/>
            <a:r>
              <a:rPr lang="uz-Latn-UZ" sz="4400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en-US" sz="4400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Qattiq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jismlarning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solishtirma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issiqlik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sig‘imini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2365C7"/>
                </a:solidFill>
                <a:latin typeface="Arial"/>
                <a:cs typeface="Arial"/>
              </a:rPr>
              <a:t>aniqlash</a:t>
            </a:r>
            <a:r>
              <a:rPr lang="uz-Latn-UZ" sz="4400" b="1" dirty="0">
                <a:solidFill>
                  <a:srgbClr val="373435"/>
                </a:solidFill>
                <a:latin typeface="Arial"/>
                <a:cs typeface="Arial"/>
              </a:rPr>
              <a:t>  </a:t>
            </a:r>
            <a:endParaRPr lang="en-US" sz="4400" b="1" dirty="0">
              <a:solidFill>
                <a:srgbClr val="373435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spcBef>
                <a:spcPts val="233"/>
              </a:spcBef>
            </a:pPr>
            <a:endParaRPr lang="en-US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9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/>
            <a:endParaRPr sz="44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36442" y="251465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36442" y="45718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824298"/>
            <a:ext cx="1617350" cy="96416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824299"/>
            <a:ext cx="1617350" cy="96416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42205" y="965893"/>
            <a:ext cx="141427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203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656490"/>
              </p:ext>
            </p:extLst>
          </p:nvPr>
        </p:nvGraphicFramePr>
        <p:xfrm>
          <a:off x="464462" y="1509489"/>
          <a:ext cx="11293275" cy="5203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0C1D7-D8D3-4EA8-97AC-BD5EE786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b="1" dirty="0"/>
              <a:t>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maqsadi</a:t>
            </a:r>
            <a:endParaRPr lang="ru-RU"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194472-CAB4-4A1A-B753-35DF1F9F0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7252"/>
            <a:ext cx="10800522" cy="5128591"/>
          </a:xfrm>
        </p:spPr>
        <p:txBody>
          <a:bodyPr/>
          <a:lstStyle/>
          <a:p>
            <a:pPr marL="0" indent="0" algn="just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solishtirma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sig‘imini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16E6AE-944B-48E9-A477-77C9B0C28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817" y="2360750"/>
            <a:ext cx="27432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88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E8DA9-9538-4A22-805A-980F3727C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176DC2-46FA-43A3-853B-0BB6BE71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669773"/>
            <a:ext cx="7885044" cy="489005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Kalorimetr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aralashtirgichi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Tarozi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Termometr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Solishtirma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sig‘imi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aniqlanadigan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Qaynoq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02ED11E-FD64-4094-B589-C638F28DF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3183" y="1949933"/>
            <a:ext cx="27432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750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8343" y="1484243"/>
                <a:ext cx="11480800" cy="5261114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aralashtirgichni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birgalikda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torozida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tortib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4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4600" dirty="0"/>
                  <a:t>.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600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4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4600" b="0" i="0" dirty="0" smtClean="0">
                        <a:latin typeface="Cambria Math" panose="02040503050406030204" pitchFamily="18" charset="0"/>
                      </a:rPr>
                      <m:t>=890</m:t>
                    </m:r>
                    <m:r>
                      <m:rPr>
                        <m:sty m:val="p"/>
                      </m:rPr>
                      <a:rPr lang="en-US" sz="4600" b="0" i="0" dirty="0" smtClean="0"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sz="4600" b="0" i="0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4600" b="0" i="0" dirty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 sz="4600" b="0" i="1" dirty="0" smtClean="0">
                        <a:latin typeface="Cambria Math" panose="02040503050406030204" pitchFamily="18" charset="0"/>
                      </a:rPr>
                      <m:t>⁰</m:t>
                    </m:r>
                  </m:oMath>
                </a14:m>
                <a:r>
                  <a:rPr lang="en-US" sz="4600" dirty="0"/>
                  <a:t>C.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4600" dirty="0"/>
                  <a:t>    2.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Menzurka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(V)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idishiga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Kalorimetrga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quyilgan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r>
                      <a:rPr lang="en-US" sz="4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𝜌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  <m:sSub>
                      <m:sSubPr>
                        <m:ctrlP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formuladan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foydalanib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4.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Kalorimetrga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termometrni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Biroz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kuting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yuzaga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kelganda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20000"/>
                  </a:lnSpc>
                  <a:buNone/>
                </a:pP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5.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aniqlanayotgan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massasini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tarozida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4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2CBBDAE-7814-4F64-9055-24FBBE276C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8343" y="1484243"/>
                <a:ext cx="11480800" cy="5261114"/>
              </a:xfrm>
              <a:blipFill rotWithShape="1">
                <a:blip r:embed="rId2"/>
                <a:stretch>
                  <a:fillRect l="-1115" t="-1157" r="-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1696277"/>
                <a:ext cx="11343860" cy="486354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6.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ipga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qaynoq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Jism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muvozanati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vujudga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kelishini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kuting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Qaynoq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termometr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7.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Qaynoq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sovuq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tushiring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Aralashtirgich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kalorimetrdagi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aralashtiring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termometr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aralashmaning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B01839A-0C60-44F6-8E27-937B90080E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1696277"/>
                <a:ext cx="11343860" cy="4863549"/>
              </a:xfrm>
              <a:blipFill>
                <a:blip r:embed="rId2"/>
                <a:stretch>
                  <a:fillRect l="-1398" t="-1629" r="-13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37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2410F-EB93-4357-9DBC-CACC924C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E19D60E-46B6-4E4A-B0E8-6FDB8F89A1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9314" y="1688705"/>
                <a:ext cx="11582400" cy="49033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8.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)∙(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449263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9.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takrorlang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solishtirma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sig‘imlari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10.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natijalarni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jadvalga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E19D60E-46B6-4E4A-B0E8-6FDB8F89A1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9314" y="1688705"/>
                <a:ext cx="11582400" cy="4903305"/>
              </a:xfrm>
              <a:blipFill rotWithShape="1">
                <a:blip r:embed="rId2"/>
                <a:stretch>
                  <a:fillRect l="-1316" t="-2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8025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9B6725-B426-45D6-81DC-02EE976AA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2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0155E3-D7B3-44F1-954D-35E4E9C13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802294"/>
            <a:ext cx="11264347" cy="492980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>
                <a:extLst>
                  <a:ext uri="{FF2B5EF4-FFF2-40B4-BE49-F238E27FC236}">
                    <a16:creationId xmlns:a16="http://schemas.microsoft.com/office/drawing/2014/main" id="{75ED6B4A-2BD2-4227-9CF9-7D9E861644D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6685146"/>
                  </p:ext>
                </p:extLst>
              </p:nvPr>
            </p:nvGraphicFramePr>
            <p:xfrm>
              <a:off x="596348" y="2107096"/>
              <a:ext cx="11131825" cy="391772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53433">
                      <a:extLst>
                        <a:ext uri="{9D8B030D-6E8A-4147-A177-3AD203B41FA5}">
                          <a16:colId xmlns:a16="http://schemas.microsoft.com/office/drawing/2014/main" val="2397972072"/>
                        </a:ext>
                      </a:extLst>
                    </a:gridCol>
                    <a:gridCol w="1347645">
                      <a:extLst>
                        <a:ext uri="{9D8B030D-6E8A-4147-A177-3AD203B41FA5}">
                          <a16:colId xmlns:a16="http://schemas.microsoft.com/office/drawing/2014/main" val="3837999956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1379413301"/>
                        </a:ext>
                      </a:extLst>
                    </a:gridCol>
                    <a:gridCol w="1176053">
                      <a:extLst>
                        <a:ext uri="{9D8B030D-6E8A-4147-A177-3AD203B41FA5}">
                          <a16:colId xmlns:a16="http://schemas.microsoft.com/office/drawing/2014/main" val="2966504008"/>
                        </a:ext>
                      </a:extLst>
                    </a:gridCol>
                    <a:gridCol w="1553895">
                      <a:extLst>
                        <a:ext uri="{9D8B030D-6E8A-4147-A177-3AD203B41FA5}">
                          <a16:colId xmlns:a16="http://schemas.microsoft.com/office/drawing/2014/main" val="182006280"/>
                        </a:ext>
                      </a:extLst>
                    </a:gridCol>
                    <a:gridCol w="887896">
                      <a:extLst>
                        <a:ext uri="{9D8B030D-6E8A-4147-A177-3AD203B41FA5}">
                          <a16:colId xmlns:a16="http://schemas.microsoft.com/office/drawing/2014/main" val="3118849658"/>
                        </a:ext>
                      </a:extLst>
                    </a:gridCol>
                    <a:gridCol w="925956">
                      <a:extLst>
                        <a:ext uri="{9D8B030D-6E8A-4147-A177-3AD203B41FA5}">
                          <a16:colId xmlns:a16="http://schemas.microsoft.com/office/drawing/2014/main" val="3268200337"/>
                        </a:ext>
                      </a:extLst>
                    </a:gridCol>
                    <a:gridCol w="964132">
                      <a:extLst>
                        <a:ext uri="{9D8B030D-6E8A-4147-A177-3AD203B41FA5}">
                          <a16:colId xmlns:a16="http://schemas.microsoft.com/office/drawing/2014/main" val="1408885023"/>
                        </a:ext>
                      </a:extLst>
                    </a:gridCol>
                    <a:gridCol w="1449459">
                      <a:extLst>
                        <a:ext uri="{9D8B030D-6E8A-4147-A177-3AD203B41FA5}">
                          <a16:colId xmlns:a16="http://schemas.microsoft.com/office/drawing/2014/main" val="3984884777"/>
                        </a:ext>
                      </a:extLst>
                    </a:gridCol>
                    <a:gridCol w="954156">
                      <a:extLst>
                        <a:ext uri="{9D8B030D-6E8A-4147-A177-3AD203B41FA5}">
                          <a16:colId xmlns:a16="http://schemas.microsoft.com/office/drawing/2014/main" val="1825221117"/>
                        </a:ext>
                      </a:extLst>
                    </a:gridCol>
                  </a:tblGrid>
                  <a:tr h="124570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  <a:r>
                            <a:rPr lang="ru-RU" sz="2400" dirty="0"/>
                            <a:t>№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kg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kg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kg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,J/kg∙⁰C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𝒔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 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𝒋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,J/kg∙⁰C</a:t>
                          </a:r>
                          <a:endParaRPr lang="ru-RU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𝒋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𝒐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‘</m:t>
                                    </m:r>
                                    <m:r>
                                      <a:rPr lang="en-US" sz="2400" b="1" i="1" smtClean="0">
                                        <a:latin typeface="Cambria Math" panose="02040503050406030204" pitchFamily="18" charset="0"/>
                                      </a:rPr>
                                      <m:t>𝒓𝒕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813253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21634236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94596291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68596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5ED6B4A-2BD2-4227-9CF9-7D9E861644D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6685146"/>
                  </p:ext>
                </p:extLst>
              </p:nvPr>
            </p:nvGraphicFramePr>
            <p:xfrm>
              <a:off x="596348" y="2107096"/>
              <a:ext cx="11131825" cy="391772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5343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97972072"/>
                        </a:ext>
                      </a:extLst>
                    </a:gridCol>
                    <a:gridCol w="134764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837999956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379413301"/>
                        </a:ext>
                      </a:extLst>
                    </a:gridCol>
                    <a:gridCol w="117605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966504008"/>
                        </a:ext>
                      </a:extLst>
                    </a:gridCol>
                    <a:gridCol w="155389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82006280"/>
                        </a:ext>
                      </a:extLst>
                    </a:gridCol>
                    <a:gridCol w="887896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118849658"/>
                        </a:ext>
                      </a:extLst>
                    </a:gridCol>
                    <a:gridCol w="925956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268200337"/>
                        </a:ext>
                      </a:extLst>
                    </a:gridCol>
                    <a:gridCol w="96413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408885023"/>
                        </a:ext>
                      </a:extLst>
                    </a:gridCol>
                    <a:gridCol w="1449459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984884777"/>
                        </a:ext>
                      </a:extLst>
                    </a:gridCol>
                    <a:gridCol w="954156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825221117"/>
                        </a:ext>
                      </a:extLst>
                    </a:gridCol>
                  </a:tblGrid>
                  <a:tr h="124570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 </a:t>
                          </a:r>
                          <a:r>
                            <a:rPr lang="ru-RU" sz="2400" dirty="0"/>
                            <a:t>№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48869" t="-490" r="-677828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64500" t="-490" r="-649000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74093" t="-490" r="-572539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283137" t="-490" r="-333333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69178" t="-490" r="-482192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738816" t="-490" r="-363158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806962" t="-490" r="-249367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604641" t="-490" r="-66245" b="-215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063694" t="-490" b="-21519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9813253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1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21634236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2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594596291"/>
                      </a:ext>
                    </a:extLst>
                  </a:tr>
                  <a:tr h="890675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  <a:p>
                          <a:r>
                            <a:rPr lang="en-US" dirty="0"/>
                            <a:t>    3</a:t>
                          </a:r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685962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91655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171" y="1961322"/>
            <a:ext cx="10847219" cy="3031592"/>
          </a:xfrm>
        </p:spPr>
        <p:txBody>
          <a:bodyPr>
            <a:normAutofit/>
          </a:bodyPr>
          <a:lstStyle/>
          <a:p>
            <a:pPr marL="711200" indent="-7112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Solishtirma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sig‘imining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muvozanati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433</Words>
  <Application>Microsoft Office PowerPoint</Application>
  <PresentationFormat>Широкоэкранный</PresentationFormat>
  <Paragraphs>60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Dars rejasi</vt:lpstr>
      <vt:lpstr>                 Ishning maqsadi</vt:lpstr>
      <vt:lpstr>         Kerakli asbob va jihozlar</vt:lpstr>
      <vt:lpstr>            Ishni bajarish tartibi</vt:lpstr>
      <vt:lpstr>            Ishni bajarish tartibi</vt:lpstr>
      <vt:lpstr>                     Ishni bajarish tartibi</vt:lpstr>
      <vt:lpstr>                O‘lchash va hisoblash natijalari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100</cp:revision>
  <dcterms:created xsi:type="dcterms:W3CDTF">2020-08-15T18:39:42Z</dcterms:created>
  <dcterms:modified xsi:type="dcterms:W3CDTF">2021-02-22T10:02:52Z</dcterms:modified>
</cp:coreProperties>
</file>