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7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4BC50-CE21-4953-811D-2B263D9B2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76BAF-B7FF-44EE-87B3-FDEC6517E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FB500-B8E5-4889-93E5-645F1C23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1396D-21EC-4CC3-BB03-03E2CB6A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25054-926D-445C-B37C-F351745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87628-95FD-4BD2-8B86-B9479E7A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99E36-4664-4A1A-951F-AE5CFCA6C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8F3FD-272E-481A-988C-2BFD299F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B65A-CEF9-468F-8B6F-84FC45A7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0C2A5-DEE6-4A01-AB33-820A294F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9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7838CC-6DA5-40D3-AB3B-0E5358B51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39E50-4C3C-4BF3-B602-BD1D7A4C7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42BF5-F603-49C5-A893-D87E9F5A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62DC3-3DD3-416F-A37F-6C20799E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910E8-A176-41DE-87A7-AA13B9B8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7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19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E8F29-D487-4836-9063-D6E08C7E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A2297-29AE-4CC8-961F-B32A0F97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CCCB4-25D9-4A6C-B10C-C4059BCB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9CF83-2BE2-469C-8EA1-5FBB248E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F0892-B4D1-4C95-983F-3F2D310D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9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7836A-E216-40C6-A94C-AD73C008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8224F-39BF-4FA1-A950-F41D8060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F816C-C204-4BAB-AB82-6170BEDE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AC3F-DB82-416E-BB02-2D68FE09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B4E07-5137-4132-BFB9-A76FDA9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4AD48-3884-4D2E-8275-534C8761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1B24B-41BE-4050-A1D3-DF87484D8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5A8B3D-2EE3-4405-BA66-EF1F9EE3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CDC872-F75B-4389-9488-FA71B462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73952-A7F5-4198-AA6C-8C6B5175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3D4F2-AC6A-4EF2-B90E-2A7234B5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1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9A92E-8486-4E4E-A113-151C2573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55072-52D9-4F7E-9382-BC386AC8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0979AB-F357-4784-9D95-5B8F0549A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0E5049-6CCD-400C-A498-06C561D06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E4B9E1-5B1B-44C2-8C24-C4A5C5848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E39CCD-F2D6-4CE3-939D-7AE92927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2E7E11-63E9-4FE4-926D-66A28106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7C6EB3-A46C-4172-9C0B-419E1451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8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25437-E28F-472D-A8E5-53ED4339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FD2467-DD0F-4C3A-8246-C63972EF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4A1CF7-D709-4663-B0C6-FA4255FD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16B2DA-917D-49E7-AC5D-E67D0C94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9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E24694-33B5-45DC-A1F8-F8B1C448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A84466-BB11-4183-B38C-278552A7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A0A3D7-88FE-4924-B84A-289A8A46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AD505-A246-47B9-973F-B5DEB256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19CC2-6DA0-4161-A752-4432CFC2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71C8A2-B9C8-4C0F-AC76-EAD62523D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46A8E7-FA9D-4FB9-97EE-A5CFA9B0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8F3A4-9CF0-43B0-85E2-97777C76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924-D76B-409B-8A66-45031CF1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5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758EB-5F31-4D02-8F85-BB4555CB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C742A6-529A-414C-823A-9F623C551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5D463-62C7-4E41-A112-F6A7E976B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15DFA6-6B8B-4DDC-A4BA-9479B0F3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B4AEC-E4A3-4F78-A422-F3A556E0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ADB29E-BFBC-4BD6-935A-A32DE8FA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449F-76F6-4F3D-B430-87361B98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67B1E-2CBF-4137-BC14-76B28D670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4DD60-9432-4762-B12F-A9B6E6D16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28CF-3DAD-4B1A-9D12-47D0D0C5E5A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03688-957D-4878-8411-4C1238503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AE5CB-3164-4D58-B15B-28354F04B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1DEB-4F32-4579-A723-4DA956578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54369" y="2046864"/>
            <a:ext cx="10213556" cy="555696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/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/>
            <a:r>
              <a:rPr lang="uz-Latn-UZ" sz="60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r>
              <a:rPr lang="en-US" sz="6000" dirty="0">
                <a:solidFill>
                  <a:srgbClr val="2365C7"/>
                </a:solidFill>
                <a:latin typeface="Arial"/>
                <a:cs typeface="Arial"/>
              </a:rPr>
              <a:t>I</a:t>
            </a:r>
            <a:r>
              <a:rPr lang="uz-Latn-UZ" sz="4800" b="1" dirty="0">
                <a:solidFill>
                  <a:srgbClr val="2365C7"/>
                </a:solidFill>
                <a:latin typeface="Arial"/>
                <a:cs typeface="Arial"/>
              </a:rPr>
              <a:t>ssiqlik miqdori.</a:t>
            </a:r>
            <a:endParaRPr lang="en-US" sz="4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/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6611" y="2267844"/>
            <a:ext cx="727405" cy="16935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08204" y="258640"/>
            <a:ext cx="1668971" cy="81316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485194" y="230537"/>
            <a:ext cx="1731785" cy="8155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53600" y="331305"/>
            <a:ext cx="1342030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208535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A3762D0-26AD-444C-AD08-5BF00B986638}"/>
              </a:ext>
            </a:extLst>
          </p:cNvPr>
          <p:cNvSpPr/>
          <p:nvPr/>
        </p:nvSpPr>
        <p:spPr>
          <a:xfrm>
            <a:off x="306612" y="4959976"/>
            <a:ext cx="727405" cy="16151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7D5CA-AD3C-4AD5-8674-AF5ABA71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455" y="2047786"/>
            <a:ext cx="2570934" cy="17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6" y="304800"/>
                <a:ext cx="4691267" cy="3829877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=0,0015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=4200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6" y="304800"/>
                <a:ext cx="4691267" cy="3829877"/>
              </a:xfrm>
              <a:blipFill>
                <a:blip r:embed="rId2"/>
                <a:stretch>
                  <a:fillRect l="-4545" t="-4459" b="-21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327373" y="304800"/>
                <a:ext cx="6453810" cy="4244009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z-Latn-UZ" sz="3600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uz-Latn-UZ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Q</m:t>
                      </m:r>
                      <m:r>
                        <a:rPr lang="uz-Latn-UZ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uz-Latn-UZ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327373" y="304800"/>
                <a:ext cx="6453810" cy="4244009"/>
              </a:xfrm>
              <a:blipFill>
                <a:blip r:embed="rId3"/>
                <a:stretch>
                  <a:fillRect t="-4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327374" y="689113"/>
            <a:ext cx="0" cy="392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6" y="4028658"/>
            <a:ext cx="4518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324" y="4757530"/>
                <a:ext cx="11330608" cy="1938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=4200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∙1000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∙0,0015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100℃−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−20℃</m:t>
                        </m:r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=504000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=504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𝑘𝐽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504 kJ issiqlik miqdori oladi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4" y="4757530"/>
                <a:ext cx="11330608" cy="1938127"/>
              </a:xfrm>
              <a:prstGeom prst="rect">
                <a:avLst/>
              </a:prstGeom>
              <a:blipFill>
                <a:blip r:embed="rId4"/>
                <a:stretch>
                  <a:fillRect l="-1938" t="-8491" b="-29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2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14-mashq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2-masala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348" y="1855304"/>
                <a:ext cx="10813774" cy="38431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Massasi 3 kg 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500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qiziganda 1281,6 kJ issiqlik miqdori olgan bo‘lsa, bu jism qanday moddadan tayyorlangan?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348" y="1855304"/>
                <a:ext cx="10813774" cy="3843131"/>
              </a:xfrm>
              <a:blipFill>
                <a:blip r:embed="rId2"/>
                <a:stretch>
                  <a:fillRect l="-2029" t="-4437" r="-19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98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6" y="556591"/>
                <a:ext cx="5459894" cy="357808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=1281,6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kJ</a:t>
                </a:r>
                <a14:m>
                  <m:oMath xmlns:m="http://schemas.openxmlformats.org/officeDocument/2006/math"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=1281600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6" y="556591"/>
                <a:ext cx="5459894" cy="3578086"/>
              </a:xfrm>
              <a:blipFill>
                <a:blip r:embed="rId2"/>
                <a:stretch>
                  <a:fillRect l="-3906" t="-4770" b="-6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863552" y="626164"/>
                <a:ext cx="7328448" cy="3922645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z-Latn-UZ" sz="3600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uz-Latn-UZ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Q</m:t>
                      </m:r>
                      <m:r>
                        <a:rPr lang="uz-Latn-UZ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uz-Latn-UZ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863552" y="626164"/>
                <a:ext cx="7328448" cy="3922645"/>
              </a:xfrm>
              <a:blipFill>
                <a:blip r:embed="rId3"/>
                <a:stretch>
                  <a:fillRect t="-4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45426" y="626164"/>
            <a:ext cx="0" cy="350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6" y="3429000"/>
            <a:ext cx="4518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6" y="4204250"/>
                <a:ext cx="11171581" cy="2146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1281600 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∙(500℃−20℃)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=890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𝑱</m:t>
                        </m:r>
                      </m:num>
                      <m:den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  <m:r>
                          <a:rPr lang="uz-Latn-UZ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alyuminiy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6" y="4204250"/>
                <a:ext cx="11171581" cy="2146850"/>
              </a:xfrm>
              <a:prstGeom prst="rect">
                <a:avLst/>
              </a:prstGeom>
              <a:blipFill>
                <a:blip r:embed="rId4"/>
                <a:stretch>
                  <a:fillRect l="-1909" t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5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669774"/>
            <a:ext cx="10442713" cy="3988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100 J kinetik energiyaga ega bo‘lgan o‘q devorga urildi va 0,5 K ga qizidi. Agar o‘qning issiqlik sig‘imi 20 J/K ga teng bo‘lsa, o‘q energiyasining qanday qismi (foizlarda) uni qizdirish uchun sarflangan?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1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6" y="556591"/>
                <a:ext cx="4134676" cy="357808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η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6" y="556591"/>
                <a:ext cx="4134676" cy="3578086"/>
              </a:xfrm>
              <a:blipFill>
                <a:blip r:embed="rId2"/>
                <a:stretch>
                  <a:fillRect l="-4418" t="-4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909390" y="556591"/>
                <a:ext cx="6467057" cy="3508513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 </a:t>
                </a:r>
              </a:p>
              <a:p>
                <a:pPr algn="ctr"/>
                <a:r>
                  <a:rPr lang="uz-Latn-UZ" sz="36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100 %</m:t>
                    </m:r>
                  </m:oMath>
                </a14:m>
                <a:r>
                  <a:rPr lang="uz-Latn-UZ" sz="36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</a:t>
                </a:r>
              </a:p>
              <a:p>
                <a:pPr algn="ctr"/>
                <a:r>
                  <a:rPr lang="uz-Latn-UZ" sz="36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</m:t>
                    </m:r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4000" b="0" dirty="0">
                    <a:cs typeface="Arial" panose="020B0604020202020204" pitchFamily="34" charset="0"/>
                  </a:rPr>
                  <a:t>                     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909390" y="556591"/>
                <a:ext cx="6467057" cy="3508513"/>
              </a:xfrm>
              <a:blipFill>
                <a:blip r:embed="rId3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797286" y="556591"/>
            <a:ext cx="0" cy="350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9" y="4204250"/>
                <a:ext cx="10628243" cy="1944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η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∙20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den>
                        </m:f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∙100 %=10 %</m:t>
                    </m:r>
                  </m:oMath>
                </a14:m>
                <a:endParaRPr lang="uz-Latn-UZ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10 % energiya qizdirish uchun sarflangan.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9" y="4204250"/>
                <a:ext cx="10628243" cy="1944759"/>
              </a:xfrm>
              <a:prstGeom prst="rect">
                <a:avLst/>
              </a:prstGeom>
              <a:blipFill>
                <a:blip r:embed="rId4"/>
                <a:stretch>
                  <a:fillRect l="-1720" b="-4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BD9FEBF-4B3E-4BFB-801F-C2AE2ED6D705}"/>
              </a:ext>
            </a:extLst>
          </p:cNvPr>
          <p:cNvCxnSpPr/>
          <p:nvPr/>
        </p:nvCxnSpPr>
        <p:spPr>
          <a:xfrm>
            <a:off x="636106" y="3220278"/>
            <a:ext cx="3949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842052"/>
            <a:ext cx="10977280" cy="1854185"/>
          </a:xfrm>
        </p:spPr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1. Mavzuni o‘qish va mavzuga doir savollarga javob yozish.</a:t>
            </a:r>
          </a:p>
          <a:p>
            <a:pPr marL="0" indent="45085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2. 14-mashq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2-masalalarni yechish.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8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Issiqlik miqdori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1" y="1431234"/>
                <a:ext cx="10734262" cy="542676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Issiqlik almashinish jarayonida jism olgan yoki yo‘qotgan ichki energiya miqdorini belgilovchi kattalikka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issiqlik miqdori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[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1 g distillangan suvni 1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isitish uchun kerak bo‘lgan issiqlik miqdori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 kaloriya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qabul qilingan. </a:t>
                </a:r>
              </a:p>
              <a:p>
                <a:pPr marL="0" indent="0" algn="just">
                  <a:buNone/>
                </a:pPr>
                <a:r>
                  <a:rPr lang="uz-Latn-UZ" sz="3600" b="0" dirty="0"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𝑘𝑎𝑙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=4,19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	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=0,24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𝑘𝑎𝑙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431234"/>
                <a:ext cx="10734262" cy="5426765"/>
              </a:xfrm>
              <a:blipFill>
                <a:blip r:embed="rId2"/>
                <a:stretch>
                  <a:fillRect l="-1760" t="-2022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8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3182" y="901148"/>
                <a:ext cx="9793357" cy="56719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uz-Latn-UZ" sz="4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dirty="0"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cs typeface="Arial" panose="020B0604020202020204" pitchFamily="34" charset="0"/>
                  </a:rPr>
                  <a:t>     </a:t>
                </a:r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dirty="0">
                    <a:cs typeface="Arial" panose="020B0604020202020204" pitchFamily="34" charset="0"/>
                  </a:rPr>
                  <a:t>             </a:t>
                </a:r>
                <a:r>
                  <a:rPr lang="en-US" sz="4000" dirty="0">
                    <a:cs typeface="Arial" panose="020B0604020202020204" pitchFamily="34" charset="0"/>
                  </a:rPr>
                  <a:t>    </a:t>
                </a:r>
                <a:r>
                  <a:rPr lang="uz-Latn-UZ" sz="40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uz-Latn-UZ" sz="4400" b="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uz-Latn-UZ" sz="4000" b="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182" y="901148"/>
                <a:ext cx="9793357" cy="56719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7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4355D-1B78-4044-ADF5-F13A6F79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Issiqlik sig‘imi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154FF7-33E2-45AE-9DEC-279934AAC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Jismning issiqlik sig‘imi deb, shu jism haroratini bir darajaga ko‘tarish uchun unga berish lozim bo‘lgan issiqlik miqdoriga aytiladi. Jism bir darajaga soviganda u shuncha miqdordagi issiqlikni beradi. </a:t>
                </a:r>
              </a:p>
              <a:p>
                <a:pPr marL="0" indent="0" algn="just">
                  <a:buNone/>
                </a:pPr>
                <a:r>
                  <a:rPr lang="uz-Latn-UZ" sz="4400" b="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yoki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cs typeface="Arial" panose="020B0604020202020204" pitchFamily="34" charset="0"/>
                  </a:rPr>
                  <a:t>                 </a:t>
                </a:r>
                <a:r>
                  <a:rPr lang="en-US" sz="3600" dirty="0">
                    <a:cs typeface="Arial" panose="020B0604020202020204" pitchFamily="34" charset="0"/>
                  </a:rPr>
                  <a:t>       </a:t>
                </a:r>
                <a:r>
                  <a:rPr lang="uz-Latn-UZ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cs typeface="Arial" panose="020B0604020202020204" pitchFamily="34" charset="0"/>
                  </a:rPr>
                  <a:t>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154FF7-33E2-45AE-9DEC-279934AAC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622852"/>
                <a:ext cx="11092070" cy="59502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Massasi 1 kg bo‘lgan moddaning temperaturasini 1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ko‘tarish uchun zarur bo‘lgan issiqlik miqdorini tavsiflovchi fizik kattalikka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moddaning solishtirma issiqlik sig‘imi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22852"/>
                <a:ext cx="11092070" cy="5950226"/>
              </a:xfrm>
              <a:blipFill>
                <a:blip r:embed="rId2"/>
                <a:stretch>
                  <a:fillRect l="-1648" t="-2459" r="-1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17235F-64F3-4A96-B97E-ECD0045F4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7935" t="36637" r="13152" b="27719"/>
          <a:stretch/>
        </p:blipFill>
        <p:spPr>
          <a:xfrm>
            <a:off x="1166191" y="2743200"/>
            <a:ext cx="10243930" cy="33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8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Issiqlikning balans tenglamasi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30" y="1563756"/>
                <a:ext cx="10442713" cy="48502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Issiqlik almashinishi natijasida ichki energiyalari kamaygan (temperaturasi pasaygan) jismlarning uzatgan issiqlik miqdorlarining yig‘indisi ichki energiyasi ortgan (temperaturasi oshgan) jismlarning qabul qilgan issiqlik miqdorlari yig‘indisiga tengdir. </a:t>
                </a:r>
              </a:p>
              <a:p>
                <a:pPr marL="0" indent="0" algn="ctr">
                  <a:buNone/>
                </a:pPr>
                <a:r>
                  <a:rPr lang="uz-Latn-UZ" sz="3200" b="1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</m:t>
                    </m:r>
                    <m:sSubSup>
                      <m:sSubSup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Issiqlik almashinuvi jarayonida issiqlik yo‘qdan bor bo‘lmaydi, bordan yo‘q bo‘lmaydi. Issiqlik faqat bir jismdan boshqa jismga o‘tadi.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30" y="1563756"/>
                <a:ext cx="10442713" cy="4850295"/>
              </a:xfrm>
              <a:blipFill rotWithShape="1">
                <a:blip r:embed="rId2"/>
                <a:stretch>
                  <a:fillRect l="-1459" t="-881" r="-1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139" y="450574"/>
                <a:ext cx="10177670" cy="64074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Kalorimetr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so‘zi issiqlikni o‘lchash degan ma’noni bildiradi. (lot 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calor-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issiqlik, 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metreo-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o‘lchash).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𝑘𝑎𝑙𝑜𝑟𝑖𝑚𝑒𝑡𝑟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𝑠𝑢𝑣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𝑡𝑒𝑚𝑖𝑟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z-Latn-U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139" y="450574"/>
                <a:ext cx="10177670" cy="6407426"/>
              </a:xfrm>
              <a:blipFill>
                <a:blip r:embed="rId2"/>
                <a:stretch>
                  <a:fillRect l="-1497" t="-666" r="-1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261E4-A341-40F1-B2D7-0735FB01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64348" t="16216" r="12934" b="19986"/>
          <a:stretch/>
        </p:blipFill>
        <p:spPr>
          <a:xfrm>
            <a:off x="7860101" y="1692965"/>
            <a:ext cx="2400869" cy="3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635" y="1378226"/>
                <a:ext cx="10575235" cy="547977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200" b="0" dirty="0">
                    <a:cs typeface="Arial" panose="020B0604020202020204" pitchFamily="34" charset="0"/>
                  </a:rPr>
                  <a:t>                 </a:t>
                </a:r>
                <a:r>
                  <a:rPr lang="en-US" sz="3200" b="0" dirty="0">
                    <a:cs typeface="Arial" panose="020B0604020202020204" pitchFamily="34" charset="0"/>
                  </a:rPr>
                  <a:t>  </a:t>
                </a:r>
                <a:r>
                  <a:rPr lang="uz-Latn-UZ" sz="32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	Bu formulaga kalorimetrga solingan istalgan jismning solishtirma issiqlik sig‘imini topish formulasi deyiladi.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25049-2C59-4906-B4EE-6E1E7E763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635" y="1378226"/>
                <a:ext cx="10575235" cy="5479774"/>
              </a:xfrm>
              <a:blipFill>
                <a:blip r:embed="rId2"/>
                <a:stretch>
                  <a:fillRect l="-1787" r="-1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14-mashq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3-masala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113" y="1630017"/>
                <a:ext cx="10840278" cy="522798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Normal sharoitda temperaturasi 20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hajmi 1,5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suv qaynaguncha, qancha issiqlik miqdorini oladi?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113" y="1630017"/>
                <a:ext cx="10840278" cy="5227982"/>
              </a:xfrm>
              <a:blipFill>
                <a:blip r:embed="rId2"/>
                <a:stretch>
                  <a:fillRect l="-1969" t="-2098" r="-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678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385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Issiqlik miqdori </vt:lpstr>
      <vt:lpstr>Презентация PowerPoint</vt:lpstr>
      <vt:lpstr>Issiqlik sig‘imi </vt:lpstr>
      <vt:lpstr>Презентация PowerPoint</vt:lpstr>
      <vt:lpstr>Issiqlikning balans tenglamasi  </vt:lpstr>
      <vt:lpstr>Презентация PowerPoint</vt:lpstr>
      <vt:lpstr>Презентация PowerPoint</vt:lpstr>
      <vt:lpstr>14-mashq   3-masala </vt:lpstr>
      <vt:lpstr>Презентация PowerPoint</vt:lpstr>
      <vt:lpstr>14-mashq  2-masala </vt:lpstr>
      <vt:lpstr>Презентация PowerPoint</vt:lpstr>
      <vt:lpstr>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21</cp:revision>
  <dcterms:created xsi:type="dcterms:W3CDTF">2020-10-30T09:52:01Z</dcterms:created>
  <dcterms:modified xsi:type="dcterms:W3CDTF">2021-02-22T09:55:04Z</dcterms:modified>
</cp:coreProperties>
</file>