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3" r:id="rId3"/>
    <p:sldId id="274" r:id="rId4"/>
    <p:sldId id="281" r:id="rId5"/>
    <p:sldId id="275" r:id="rId6"/>
    <p:sldId id="258" r:id="rId7"/>
    <p:sldId id="259" r:id="rId8"/>
    <p:sldId id="260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9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BCD1F-565F-4CE6-9240-8A626A2D6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79ADD8-BE8D-41CF-9B6F-50E5188EC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36F6E-EC54-4D6C-BA07-A972C1A8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1CF-69E3-471C-BFBD-9920461804E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27A82-DA5B-4193-9E1A-355EC5B0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A3D3B5-6FD5-4F5D-8295-214D94D1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E098-B8BB-4A68-B278-36829610F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4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50041-D87D-4589-85B2-9263B278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96B7F2-EE6B-4E34-865C-BA0F0E608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D27DC-D2FB-4881-ADE5-20CC6D89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1CF-69E3-471C-BFBD-9920461804E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3EAD4-F040-43C6-8E47-E2EEBFF1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76644-C4FF-4512-A672-36EAB063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E098-B8BB-4A68-B278-36829610F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6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9D9ABE-9972-4E07-85F3-A3C354004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67D75A-7D86-492D-98B5-DAB53E763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A324A3-3DEE-45A7-AE60-CC3F080E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1CF-69E3-471C-BFBD-9920461804E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C33745-B923-4278-997C-E379019E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4EBB7-324B-437A-BD4B-33A3D9DA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E098-B8BB-4A68-B278-36829610F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8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371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E4EBB-579D-4762-934E-2DAE9B1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92FC5C-79C4-4AD1-A1E7-D42B70460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957FD-DA02-4D4F-8C55-535D1734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1CF-69E3-471C-BFBD-9920461804E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517819-4B80-42A5-978E-A6343B17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97CDA-FBBF-4CF0-B4F7-82774093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E098-B8BB-4A68-B278-36829610F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1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139EB-9A20-4EFF-897C-25A27ECB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14DCF8-3409-403E-A863-4FE5414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F08D37-EDD4-4FE9-B928-BC61D7D9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1CF-69E3-471C-BFBD-9920461804E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85A04D-839B-4FEF-987E-D1E502D6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7045FE-0345-45C3-A640-1CEB8773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E098-B8BB-4A68-B278-36829610F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8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60102-5E28-4A0E-AFB9-018A06CF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E011C-0B77-4086-B869-01FA409C0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FB361-A24D-4D49-BC95-E07EF6047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C980D4-C48E-4BBE-9C03-9C670BD3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1CF-69E3-471C-BFBD-9920461804E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826A91-BA83-420D-B038-97F4A3E6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F98E5-037F-4F05-A166-9714B90D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E098-B8BB-4A68-B278-36829610F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1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7C2B4-4373-4380-B9A9-DD33EE93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B062DD-BC4A-4C62-B3DA-889892E93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A232EA-3194-4B25-BEFC-89DA034C2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6C40A1-FCF6-4911-B84D-C3D369851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B59707-E9C0-436C-909C-5121BA9E1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B4E5B1-2C40-46F6-8987-39F89FF8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1CF-69E3-471C-BFBD-9920461804E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49F173-7221-4F87-A185-353B4564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7432B5-95CF-4C17-90EB-1C93270D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E098-B8BB-4A68-B278-36829610F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5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FEA76-8C91-461F-9054-A96512FA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BEE129-DDFC-43D4-960E-082CE4BD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1CF-69E3-471C-BFBD-9920461804E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702590-E421-4F71-8B6A-89C02015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02D6C4-7C39-43DE-AF54-C4A22E7F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E098-B8BB-4A68-B278-36829610F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6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238627-A286-4B48-B6CF-10A0886A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1CF-69E3-471C-BFBD-9920461804E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576DB5-2E72-4FF5-8542-0CAF0BD6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45FA74-FF17-43F8-8C37-88A09C5B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E098-B8BB-4A68-B278-36829610F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5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8FF6E-F46A-4EF3-B2C7-F2C660C3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9CC02F-1FD5-4AEC-B055-55055425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622FC0-C43E-498F-8500-4124F17B6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F5351E-DB32-4080-8B5B-5678A679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1CF-69E3-471C-BFBD-9920461804E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4EF391-CD7A-473E-908B-5713E119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5C8491-BA57-43E4-BA04-5990FB85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E098-B8BB-4A68-B278-36829610F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8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38CA8-0CE5-44F0-953C-28B2B9F33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34F90E-55DA-4967-A00E-89E3AD0AF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1CAF49-A5E9-47B1-9B86-EF2BE0ACE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0AF8D5-3E75-4EB5-A67B-8AAD8B09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A1CF-69E3-471C-BFBD-9920461804E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D3672-1F9E-4E9D-88D6-714ABF5F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E0251-9F19-438F-A07F-267091FE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E098-B8BB-4A68-B278-36829610F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3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1420A-7D68-4C21-8E41-B31F305C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7D2F93-DE39-40DF-BAB0-4EFBDB6C3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136BC7-55DA-4C4C-8839-5C2B09FCF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7A1CF-69E3-471C-BFBD-9920461804E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3C4D-1EEC-417C-BD2B-1BA4DF53F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618EB-B3EC-4A93-B0D2-7F665986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4E098-B8BB-4A68-B278-36829610F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7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69999" y="2780403"/>
            <a:ext cx="10721153" cy="496706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5400" dirty="0" err="1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5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5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4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4" y="2593334"/>
            <a:ext cx="727405" cy="16243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96264" y="4902200"/>
            <a:ext cx="727405" cy="16243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0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79C7AA8-F13A-47E1-8CD9-7447958D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220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CF80C181-65F9-4738-8A25-F2CB5392BC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574" y="1895060"/>
                <a:ext cx="11184835" cy="496293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dirty="0"/>
                  <a:t> 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Ideal gaz 6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hajmdan 4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hajmgacha izotermik siqildi, bunda gazning bosimi 0,6 normal atmosfera bosimiga ortdi. Gazning dastlabki bosimi  qanday bo‘lgan?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 a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tmosfera bosimi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100 kPa deb oling. 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CF80C181-65F9-4738-8A25-F2CB5392B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574" y="1895060"/>
                <a:ext cx="11184835" cy="4962939"/>
              </a:xfrm>
              <a:blipFill>
                <a:blip r:embed="rId2"/>
                <a:stretch>
                  <a:fillRect l="-1689" r="-16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1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42121" y="119269"/>
                <a:ext cx="3405808" cy="5820151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=0,6∙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𝑘𝑃𝑎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42121" y="119269"/>
                <a:ext cx="3405808" cy="5820151"/>
              </a:xfrm>
              <a:blipFill>
                <a:blip r:embed="rId2"/>
                <a:stretch>
                  <a:fillRect l="-5556" t="-2935" r="-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4147929" y="99391"/>
                <a:ext cx="8004311" cy="6433932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4147929" y="99391"/>
                <a:ext cx="8004311" cy="6433932"/>
              </a:xfrm>
              <a:blipFill>
                <a:blip r:embed="rId3"/>
                <a:stretch>
                  <a:fillRect t="-2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3882887" y="659295"/>
            <a:ext cx="0" cy="5075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742121" y="3843132"/>
            <a:ext cx="3061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69EBF295-3978-4376-B0B7-CED6724AF1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9026"/>
                <a:ext cx="12192000" cy="66989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sz="4800" i="1" dirty="0">
                  <a:latin typeface="Cambria Math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uz-Latn-UZ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0,6∙</m:t>
                        </m:r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z-Latn-UZ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uz-Latn-UZ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uz-Latn-UZ" sz="3600" dirty="0"/>
                  <a:t>    </a:t>
                </a:r>
              </a:p>
              <a:p>
                <a:pPr marL="0" indent="0" algn="ctr">
                  <a:buNone/>
                </a:pPr>
                <a:r>
                  <a:rPr lang="uz-Latn-UZ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ctr">
                  <a:buNone/>
                </a:pPr>
                <a:r>
                  <a:rPr lang="uz-Latn-UZ" sz="4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0,6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∙100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𝑘𝑃𝑎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∙4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=120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𝑘𝑃𝑎</m:t>
                    </m:r>
                  </m:oMath>
                </a14:m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4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uz-Latn-UZ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=120 </m:t>
                    </m:r>
                    <m:r>
                      <a:rPr lang="uz-Latn-UZ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𝑘𝑃𝑎</m:t>
                    </m:r>
                  </m:oMath>
                </a14:m>
                <a:r>
                  <a:rPr lang="uz-Latn-UZ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69EBF295-3978-4376-B0B7-CED6724AF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9026"/>
                <a:ext cx="12192000" cy="66989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320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79C7AA8-F13A-47E1-8CD9-7447958D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24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2- 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CF80C181-65F9-4738-8A25-F2CB5392BC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591" y="1709530"/>
                <a:ext cx="11065566" cy="514847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dirty="0"/>
                  <a:t> 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11-mashq  2-masala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temperaturada yopiq idishdagi gazning bosimi 900 kPa ga teng bo‘lgan. Gaz qizdirilib temperaturasi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227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yetkazilganda, idish ichidagi gazning bosimi qanday qiymatga erishadi?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80C181-65F9-4738-8A25-F2CB5392B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591" y="1709530"/>
                <a:ext cx="11065566" cy="5148470"/>
              </a:xfrm>
              <a:blipFill rotWithShape="1">
                <a:blip r:embed="rId2"/>
                <a:stretch>
                  <a:fillRect l="-1652" r="-1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6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4" y="99390"/>
                <a:ext cx="4678018" cy="4035287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𝑘𝑃𝑎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=227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4" y="99390"/>
                <a:ext cx="4678018" cy="4035287"/>
              </a:xfrm>
              <a:blipFill>
                <a:blip r:embed="rId2"/>
                <a:stretch>
                  <a:fillRect l="-3906" t="-4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299791" y="99391"/>
                <a:ext cx="8852450" cy="3637722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+273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299791" y="99391"/>
                <a:ext cx="8852450" cy="3637722"/>
              </a:xfrm>
              <a:blipFill>
                <a:blip r:embed="rId3"/>
                <a:stretch>
                  <a:fillRect t="-4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194851" y="553279"/>
            <a:ext cx="0" cy="299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36104" y="3216964"/>
            <a:ext cx="3061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5" y="3737113"/>
                <a:ext cx="11516136" cy="32202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℃+273=300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             </m:t>
                        </m:r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=227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℃+273=500 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900 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𝑘𝑃𝑎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∙500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300 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𝑘𝑃𝑎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=1,5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𝑀𝑃𝑎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𝑴𝑷𝒂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5" y="3737113"/>
                <a:ext cx="11516136" cy="3220273"/>
              </a:xfrm>
              <a:prstGeom prst="rect">
                <a:avLst/>
              </a:prstGeom>
              <a:blipFill>
                <a:blip r:embed="rId4"/>
                <a:stretch>
                  <a:fillRect l="-1853" t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2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79C7AA8-F13A-47E1-8CD9-7447958D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953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CF80C181-65F9-4738-8A25-F2CB5392BC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591" y="1868556"/>
                <a:ext cx="11039062" cy="498944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11-mashq   3-masala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Dastlabki temperaturasi 27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bo‘lgan ideal gaz izobarik kengayib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uning hajmi 24 % ga ortdi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Uning keyingi temperaturasi qanday 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80C181-65F9-4738-8A25-F2CB5392B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591" y="1868556"/>
                <a:ext cx="11039062" cy="4989443"/>
              </a:xfrm>
              <a:blipFill rotWithShape="1">
                <a:blip r:embed="rId2"/>
                <a:stretch>
                  <a:fillRect l="-1657" t="-856" r="-1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89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02365" y="241852"/>
                <a:ext cx="5817704" cy="4035287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℃+273=300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24 %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100 %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02365" y="241852"/>
                <a:ext cx="5817704" cy="4035287"/>
              </a:xfrm>
              <a:blipFill>
                <a:blip r:embed="rId2"/>
                <a:stretch>
                  <a:fillRect l="-3141" t="-27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433390" y="99392"/>
                <a:ext cx="6718850" cy="3796748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Formula: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24 %</m:t>
                        </m:r>
                      </m:num>
                      <m:den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100 %</m:t>
                        </m:r>
                      </m:den>
                    </m:f>
                    <m:r>
                      <a:rPr lang="uz-Latn-UZ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+0,24</m:t>
                      </m:r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=1,24</m:t>
                      </m:r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433390" y="99392"/>
                <a:ext cx="6718850" cy="3796748"/>
              </a:xfrm>
              <a:blipFill>
                <a:blip r:embed="rId3"/>
                <a:stretch>
                  <a:fillRect t="-3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738190" y="619539"/>
            <a:ext cx="0" cy="299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914399" y="2951921"/>
            <a:ext cx="4518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140" y="4002160"/>
                <a:ext cx="11065564" cy="26139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2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1,24</m:t>
                          </m:r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uz-Latn-UZ" sz="32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1,24</m:t>
                          </m:r>
                        </m:den>
                      </m:f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uz-Latn-UZ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uz-Latn-UZ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=1,24</m:t>
                      </m:r>
                      <m:r>
                        <a:rPr lang="uz-Latn-UZ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uz-Latn-UZ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uz-Latn-UZ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z-Latn-UZ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=1,24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∙300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=372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uz-Latn-UZ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b>
                        <m:r>
                          <a:rPr lang="uz-Latn-UZ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uz-Latn-UZ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𝟑𝟕𝟐</m:t>
                    </m:r>
                    <m:r>
                      <a:rPr lang="uz-Latn-UZ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</m:oMath>
                </a14:m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</a:p>
              <a:p>
                <a:endParaRPr lang="uz-Latn-UZ" sz="4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40" y="4002160"/>
                <a:ext cx="11065564" cy="2613988"/>
              </a:xfrm>
              <a:prstGeom prst="rect">
                <a:avLst/>
              </a:prstGeom>
              <a:blipFill>
                <a:blip r:embed="rId4"/>
                <a:stretch>
                  <a:fillRect l="-1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299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79C7AA8-F13A-47E1-8CD9-7447958D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953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F80C181-65F9-4738-8A25-F2CB5392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68556"/>
            <a:ext cx="11184836" cy="46153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11-mashq   5-masala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Havo puffakchasi suv havzasining  tubidan yuziga chiqquncha 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,5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marta kattalshadi. Suv havzasining chuqurligi qanday? Suvning ustki va pastki qismida temperaturalar bir xil deb hisoblang.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5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37322" y="99390"/>
                <a:ext cx="4134677" cy="4896679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,5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=100000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=1000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37322" y="99390"/>
                <a:ext cx="4134677" cy="4896679"/>
              </a:xfrm>
              <a:blipFill>
                <a:blip r:embed="rId2"/>
                <a:stretch>
                  <a:fillRect l="-5310" t="-3483" b="-9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4465981" y="99390"/>
                <a:ext cx="7288697" cy="4896679"/>
              </a:xfrm>
            </p:spPr>
            <p:txBody>
              <a:bodyPr/>
              <a:lstStyle/>
              <a:p>
                <a:pPr algn="ctr"/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 va yechish: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,5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uz-Latn-UZ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uz-Latn-UZ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,5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=3,5∙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4465981" y="99390"/>
                <a:ext cx="7288697" cy="4896679"/>
              </a:xfrm>
              <a:blipFill>
                <a:blip r:embed="rId3"/>
                <a:stretch>
                  <a:fillRect t="-26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267197" y="434008"/>
            <a:ext cx="0" cy="4562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09601" y="4356651"/>
            <a:ext cx="3061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323" y="5330686"/>
                <a:ext cx="11714918" cy="14179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uz-Latn-U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uz-Latn-U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=2,5∙</m:t>
                    </m:r>
                    <m:sSub>
                      <m:sSubPr>
                        <m:ctrlP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uz-Latn-UZ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uz-Latn-UZ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,5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</m:oMath>
                </a14:m>
                <a:endParaRPr lang="uz-Latn-UZ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3" y="5330686"/>
                <a:ext cx="11714918" cy="1417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4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CF80C181-65F9-4738-8A25-F2CB5392BC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306" y="304800"/>
                <a:ext cx="11529388" cy="655319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uz-Latn-UZ" sz="4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,5</m:t>
                          </m:r>
                          <m:r>
                            <a:rPr lang="uz-Latn-UZ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uz-Latn-UZ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uz-Latn-UZ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uz-Latn-UZ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  <m:r>
                            <a:rPr lang="uz-Latn-UZ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uz-Latn-UZ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uz-Latn-UZ" sz="40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4800" b="0" dirty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,5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∙100000 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𝑃𝑎</m:t>
                        </m:r>
                      </m:num>
                      <m:den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1000</m:t>
                        </m:r>
                        <m:f>
                          <m:f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uz-Latn-UZ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uz-Latn-UZ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uz-Latn-UZ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f>
                          <m:f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uz-Latn-UZ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uz-Latn-UZ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3600" b="0" i="1" dirty="0">
                  <a:solidFill>
                    <a:srgbClr val="0070C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𝑃𝑎</m:t>
                          </m:r>
                        </m:num>
                        <m:den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uz-Latn-UZ" sz="4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𝒉</m:t>
                    </m:r>
                    <m:r>
                      <a:rPr lang="uz-Latn-UZ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uz-Latn-UZ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endParaRPr lang="ru-RU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CF80C181-65F9-4738-8A25-F2CB5392B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306" y="304800"/>
                <a:ext cx="11529388" cy="65531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0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D12EBE-F804-4372-8D08-A6BA91378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206478"/>
            <a:ext cx="11636477" cy="6415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6DA876FB-84D9-4009-B855-370512B7D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248178"/>
                  </p:ext>
                </p:extLst>
              </p:nvPr>
            </p:nvGraphicFramePr>
            <p:xfrm>
              <a:off x="727588" y="320040"/>
              <a:ext cx="10736824" cy="609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7343">
                      <a:extLst>
                        <a:ext uri="{9D8B030D-6E8A-4147-A177-3AD203B41FA5}">
                          <a16:colId xmlns:a16="http://schemas.microsoft.com/office/drawing/2014/main" val="3663255182"/>
                        </a:ext>
                      </a:extLst>
                    </a:gridCol>
                    <a:gridCol w="6036629">
                      <a:extLst>
                        <a:ext uri="{9D8B030D-6E8A-4147-A177-3AD203B41FA5}">
                          <a16:colId xmlns:a16="http://schemas.microsoft.com/office/drawing/2014/main" val="1384523966"/>
                        </a:ext>
                      </a:extLst>
                    </a:gridCol>
                    <a:gridCol w="3642852">
                      <a:extLst>
                        <a:ext uri="{9D8B030D-6E8A-4147-A177-3AD203B41FA5}">
                          <a16:colId xmlns:a16="http://schemas.microsoft.com/office/drawing/2014/main" val="7094722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o‘lchamlari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5x3x2,5 (m)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8484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temperaturasi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uz-Latn-UZ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9994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bosimi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102100 Pa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1466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hajmi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7738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zichligi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8316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molekulalarining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konsentratsiyasi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3048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molekulalarining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soni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4175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massasi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7209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6DA876FB-84D9-4009-B855-370512B7D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248178"/>
                  </p:ext>
                </p:extLst>
              </p:nvPr>
            </p:nvGraphicFramePr>
            <p:xfrm>
              <a:off x="727588" y="320040"/>
              <a:ext cx="10736824" cy="609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7343">
                      <a:extLst>
                        <a:ext uri="{9D8B030D-6E8A-4147-A177-3AD203B41FA5}">
                          <a16:colId xmlns:a16="http://schemas.microsoft.com/office/drawing/2014/main" val="3663255182"/>
                        </a:ext>
                      </a:extLst>
                    </a:gridCol>
                    <a:gridCol w="6036629">
                      <a:extLst>
                        <a:ext uri="{9D8B030D-6E8A-4147-A177-3AD203B41FA5}">
                          <a16:colId xmlns:a16="http://schemas.microsoft.com/office/drawing/2014/main" val="1384523966"/>
                        </a:ext>
                      </a:extLst>
                    </a:gridCol>
                    <a:gridCol w="3642852">
                      <a:extLst>
                        <a:ext uri="{9D8B030D-6E8A-4147-A177-3AD203B41FA5}">
                          <a16:colId xmlns:a16="http://schemas.microsoft.com/office/drawing/2014/main" val="70947221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o‘lchamlari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5x3x2,5 (m)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8484618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temperaturasi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4816" t="-62286" r="-669" b="-43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999406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bosimi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102100 Pa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146691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hajmi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773853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zichligi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831661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molekulalarining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konsentratsiyasi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3048744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molekulalarining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soni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417542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massasi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72099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842837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79C7AA8-F13A-47E1-8CD9-7447958D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968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F80C181-65F9-4738-8A25-F2CB5392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6" y="1603512"/>
            <a:ext cx="11529388" cy="5254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z-Latn-UZ" sz="4400">
                <a:latin typeface="Arial" panose="020B0604020202020204" pitchFamily="34" charset="0"/>
                <a:cs typeface="Arial" panose="020B0604020202020204" pitchFamily="34" charset="0"/>
              </a:rPr>
              <a:t>11-mashq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6-masalalarini yechish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FE03250-A671-4540-A887-C95B17A83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557" y="755373"/>
                <a:ext cx="11569148" cy="610262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∙3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∙2,5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=37,5 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4000" dirty="0"/>
                  <a:t> </a:t>
                </a:r>
              </a:p>
              <a:p>
                <a:pPr marL="0" indent="0" algn="ctr">
                  <a:buNone/>
                </a:pPr>
                <a:endParaRPr lang="en-US" sz="3600" b="0" i="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=25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℃+273=298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</m:oMath>
                </a14:m>
                <a:r>
                  <a:rPr lang="uz-Latn-UZ" sz="36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=0,029 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𝑚𝑜𝑙</m:t>
                    </m:r>
                  </m:oMath>
                </a14:m>
                <a:endParaRPr lang="uz-Latn-UZ" sz="3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40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uz-Latn-UZ" sz="40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=8,31 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uz-Latn-UZ" sz="36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36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</a:t>
                </a:r>
                <a:r>
                  <a:rPr lang="uz-Latn-UZ" sz="36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=1,38∙</m:t>
                    </m:r>
                    <m:sSup>
                      <m:sSup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−23</m:t>
                        </m:r>
                      </m:sup>
                    </m:sSup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endParaRPr lang="uz-Latn-UZ" sz="3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uz-Latn-UZ" sz="40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4000" b="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ρ</m:t>
                    </m:r>
                    <m:r>
                      <a:rPr lang="en-US" sz="4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uz-Latn-UZ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  <m:r>
                          <a:rPr lang="en-US" sz="4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4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a:rPr lang="en-US" sz="4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sz="4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  <m:r>
                      <a:rPr lang="uz-Latn-UZ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102100 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𝑃𝑎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∙0,029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8,31 </m:t>
                        </m:r>
                        <m:f>
                          <m:f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𝑚𝑜𝑙</m:t>
                            </m:r>
                          </m:den>
                        </m:f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∙298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  <m:r>
                      <a:rPr lang="uz-Latn-UZ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1,2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/>
                  <a:t> </a:t>
                </a:r>
              </a:p>
              <a:p>
                <a:pPr marL="0" indent="0" algn="ctr">
                  <a:buNone/>
                </a:pPr>
                <a:endParaRPr lang="ru-RU" sz="4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FE03250-A671-4540-A887-C95B17A83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557" y="755373"/>
                <a:ext cx="11569148" cy="61026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18AAA17-0EAD-43E2-960D-7AEE6F103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8297" y="1219200"/>
                <a:ext cx="11569146" cy="5499651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102100 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𝑃𝑎</m:t>
                        </m:r>
                      </m:num>
                      <m:den>
                        <m: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1,38∙</m:t>
                        </m:r>
                        <m:sSup>
                          <m:sSupPr>
                            <m:ctrlPr>
                              <a:rPr lang="uz-Latn-UZ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−23</m:t>
                            </m:r>
                          </m:sup>
                        </m:sSup>
                        <m:f>
                          <m:fPr>
                            <m:ctrlPr>
                              <a:rPr lang="uz-Latn-UZ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uz-Latn-UZ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den>
                        </m:f>
                        <m: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∙298 </m:t>
                        </m:r>
                        <m: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m:rPr>
                            <m:nor/>
                          </m:rP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≈2,5∙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sup>
                    </m:sSup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40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2,5∙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sup>
                    </m:sSup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∙37,5 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=9,375∙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40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∙37,5 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=45 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18AAA17-0EAD-43E2-960D-7AEE6F103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297" y="1219200"/>
                <a:ext cx="11569146" cy="54996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788663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D12EBE-F804-4372-8D08-A6BA91378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206478"/>
            <a:ext cx="11636477" cy="6415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6DA876FB-84D9-4009-B855-370512B7D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166907"/>
                  </p:ext>
                </p:extLst>
              </p:nvPr>
            </p:nvGraphicFramePr>
            <p:xfrm>
              <a:off x="727588" y="147113"/>
              <a:ext cx="10736824" cy="65342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7343">
                      <a:extLst>
                        <a:ext uri="{9D8B030D-6E8A-4147-A177-3AD203B41FA5}">
                          <a16:colId xmlns:a16="http://schemas.microsoft.com/office/drawing/2014/main" val="3663255182"/>
                        </a:ext>
                      </a:extLst>
                    </a:gridCol>
                    <a:gridCol w="6036629">
                      <a:extLst>
                        <a:ext uri="{9D8B030D-6E8A-4147-A177-3AD203B41FA5}">
                          <a16:colId xmlns:a16="http://schemas.microsoft.com/office/drawing/2014/main" val="1384523966"/>
                        </a:ext>
                      </a:extLst>
                    </a:gridCol>
                    <a:gridCol w="3642852">
                      <a:extLst>
                        <a:ext uri="{9D8B030D-6E8A-4147-A177-3AD203B41FA5}">
                          <a16:colId xmlns:a16="http://schemas.microsoft.com/office/drawing/2014/main" val="7094722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o‘lchamlari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5x3x2,5 (m)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8484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temperaturasi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uz-Latn-UZ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9994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bosimi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102100 Pa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1466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hajmi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37,5 </m:t>
                                </m:r>
                                <m:sSup>
                                  <m:sSupPr>
                                    <m:ctrlPr>
                                      <a:rPr lang="uz-Latn-UZ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uz-Latn-UZ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7738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zichligi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1,2</m:t>
                                </m:r>
                                <m:f>
                                  <m:fPr>
                                    <m:ctrlPr>
                                      <a:rPr lang="uz-Latn-UZ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z-Latn-UZ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uz-Latn-UZ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z-Latn-UZ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uz-Latn-UZ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8316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molekulalarining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konsentratsiyasi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2,5∙</m:t>
                              </m:r>
                              <m:sSup>
                                <m:sSupPr>
                                  <m:ctrlPr>
                                    <a:rPr lang="uz-Latn-U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uz-Latn-U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25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uz-Latn-U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uz-Latn-U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uz-Latn-UZ" sz="28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3048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molekulalarining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soni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9,375∙</m:t>
                              </m:r>
                              <m:sSup>
                                <m:sSupPr>
                                  <m:ctrlPr>
                                    <a:rPr lang="uz-Latn-U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uz-Latn-U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uz-Latn-UZ" sz="3200" dirty="0"/>
                            <a:t> </a:t>
                          </a:r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</a:t>
                          </a:r>
                          <a:endParaRPr lang="ru-R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4175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massasi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 kg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7209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6DA876FB-84D9-4009-B855-370512B7D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166907"/>
                  </p:ext>
                </p:extLst>
              </p:nvPr>
            </p:nvGraphicFramePr>
            <p:xfrm>
              <a:off x="727588" y="147113"/>
              <a:ext cx="10736824" cy="65342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7343">
                      <a:extLst>
                        <a:ext uri="{9D8B030D-6E8A-4147-A177-3AD203B41FA5}">
                          <a16:colId xmlns:a16="http://schemas.microsoft.com/office/drawing/2014/main" val="3663255182"/>
                        </a:ext>
                      </a:extLst>
                    </a:gridCol>
                    <a:gridCol w="6036629">
                      <a:extLst>
                        <a:ext uri="{9D8B030D-6E8A-4147-A177-3AD203B41FA5}">
                          <a16:colId xmlns:a16="http://schemas.microsoft.com/office/drawing/2014/main" val="1384523966"/>
                        </a:ext>
                      </a:extLst>
                    </a:gridCol>
                    <a:gridCol w="3642852">
                      <a:extLst>
                        <a:ext uri="{9D8B030D-6E8A-4147-A177-3AD203B41FA5}">
                          <a16:colId xmlns:a16="http://schemas.microsoft.com/office/drawing/2014/main" val="70947221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o‘lchamlari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5x3x2,5 (m)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8484618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temperaturasi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4816" t="-62857" r="-669" b="-47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999406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bosimi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102100 Pa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146691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hajmi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4816" t="-400000" r="-669" b="-67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7738534"/>
                      </a:ext>
                    </a:extLst>
                  </a:tr>
                  <a:tr h="101739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zichligi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4816" t="-282738" r="-669" b="-283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831661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molekulalarining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konsentratsiyasi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4816" t="-367429" r="-669" b="-172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048744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molekulalarining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soni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4816" t="-467429" r="-669" b="-72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417542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Xonadagi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havoning</a:t>
                          </a:r>
                          <a:r>
                            <a:rPr lang="en-US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massasi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Latn-UZ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 kg</a:t>
                          </a:r>
                          <a:endParaRPr lang="ru-RU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72099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083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79C7AA8-F13A-47E1-8CD9-7447958D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464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Ideal gaz holat tenglamasi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F80C181-65F9-4738-8A25-F2CB5392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298714"/>
            <a:ext cx="12191999" cy="5559286"/>
          </a:xfrm>
        </p:spPr>
        <p:txBody>
          <a:bodyPr/>
          <a:lstStyle/>
          <a:p>
            <a:pPr marL="0" indent="0">
              <a:buNone/>
            </a:pPr>
            <a:r>
              <a:rPr lang="uz-Latn-UZ" dirty="0"/>
              <a:t> 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9B7F3-8131-4222-ABCA-1B924DB80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82" t="37288" r="46740" b="48598"/>
          <a:stretch/>
        </p:blipFill>
        <p:spPr>
          <a:xfrm>
            <a:off x="827758" y="1000536"/>
            <a:ext cx="3151476" cy="17294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FF999C-92CB-4A86-A01E-B4DF6FD7B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 l="39545" t="63290" r="47616" b="25016"/>
          <a:stretch/>
        </p:blipFill>
        <p:spPr>
          <a:xfrm>
            <a:off x="8212767" y="1000536"/>
            <a:ext cx="3131300" cy="16035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D6CEEE-03F8-4D65-8151-EBAF5B0945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21629" t="31102" r="25109" b="33712"/>
          <a:stretch/>
        </p:blipFill>
        <p:spPr>
          <a:xfrm>
            <a:off x="1435436" y="2604051"/>
            <a:ext cx="9321122" cy="37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62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79C7AA8-F13A-47E1-8CD9-7447958D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06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6000" dirty="0">
                <a:latin typeface="Arial" panose="020B0604020202020204" pitchFamily="34" charset="0"/>
                <a:cs typeface="Arial" panose="020B0604020202020204" pitchFamily="34" charset="0"/>
              </a:rPr>
              <a:t>Izotermik jarayon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F80C181-65F9-4738-8A25-F2CB5392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099930"/>
            <a:ext cx="12191999" cy="5758070"/>
          </a:xfrm>
        </p:spPr>
        <p:txBody>
          <a:bodyPr/>
          <a:lstStyle/>
          <a:p>
            <a:pPr marL="0" indent="0">
              <a:buNone/>
            </a:pPr>
            <a:r>
              <a:rPr lang="uz-Latn-UZ" dirty="0"/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631605B-C98E-4810-BE9C-7D328FCE052C}"/>
                  </a:ext>
                </a:extLst>
              </p:cNvPr>
              <p:cNvSpPr/>
              <p:nvPr/>
            </p:nvSpPr>
            <p:spPr>
              <a:xfrm>
                <a:off x="331305" y="1205947"/>
                <a:ext cx="4731026" cy="52876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5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5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5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5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z-Latn-UZ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6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6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6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631605B-C98E-4810-BE9C-7D328FCE0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5" y="1205947"/>
                <a:ext cx="4731026" cy="52876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D02196-2664-44B8-B3A1-BDF7CB20E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11503" t="35549" r="66075" b="31441"/>
          <a:stretch/>
        </p:blipFill>
        <p:spPr>
          <a:xfrm>
            <a:off x="5811076" y="1702903"/>
            <a:ext cx="6049619" cy="46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79C7AA8-F13A-47E1-8CD9-7447958D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06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6000" dirty="0">
                <a:latin typeface="Arial" panose="020B0604020202020204" pitchFamily="34" charset="0"/>
                <a:cs typeface="Arial" panose="020B0604020202020204" pitchFamily="34" charset="0"/>
              </a:rPr>
              <a:t>Izobarikik jarayon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F80C181-65F9-4738-8A25-F2CB5392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099930"/>
            <a:ext cx="12191999" cy="5758070"/>
          </a:xfrm>
        </p:spPr>
        <p:txBody>
          <a:bodyPr/>
          <a:lstStyle/>
          <a:p>
            <a:pPr marL="0" indent="0">
              <a:buNone/>
            </a:pPr>
            <a:r>
              <a:rPr lang="uz-Latn-UZ" dirty="0"/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631605B-C98E-4810-BE9C-7D328FCE052C}"/>
                  </a:ext>
                </a:extLst>
              </p:cNvPr>
              <p:cNvSpPr/>
              <p:nvPr/>
            </p:nvSpPr>
            <p:spPr>
              <a:xfrm>
                <a:off x="331305" y="1205947"/>
                <a:ext cx="4731026" cy="52876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5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uz-Latn-UZ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6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6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6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631605B-C98E-4810-BE9C-7D328FCE0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5" y="1205947"/>
                <a:ext cx="4731026" cy="52876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D07428-B704-429C-999C-265BB81C6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6" t="36515" r="59130" b="25978"/>
          <a:stretch/>
        </p:blipFill>
        <p:spPr>
          <a:xfrm>
            <a:off x="5724939" y="1205948"/>
            <a:ext cx="6361044" cy="51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79C7AA8-F13A-47E1-8CD9-7447958D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06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6000" dirty="0">
                <a:latin typeface="Arial" panose="020B0604020202020204" pitchFamily="34" charset="0"/>
                <a:cs typeface="Arial" panose="020B0604020202020204" pitchFamily="34" charset="0"/>
              </a:rPr>
              <a:t>Izoxorik jarayon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F80C181-65F9-4738-8A25-F2CB5392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099930"/>
            <a:ext cx="12191999" cy="5758070"/>
          </a:xfrm>
        </p:spPr>
        <p:txBody>
          <a:bodyPr/>
          <a:lstStyle/>
          <a:p>
            <a:pPr marL="0" indent="0">
              <a:buNone/>
            </a:pPr>
            <a:r>
              <a:rPr lang="uz-Latn-UZ" dirty="0"/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631605B-C98E-4810-BE9C-7D328FCE052C}"/>
                  </a:ext>
                </a:extLst>
              </p:cNvPr>
              <p:cNvSpPr/>
              <p:nvPr/>
            </p:nvSpPr>
            <p:spPr>
              <a:xfrm>
                <a:off x="331305" y="1205947"/>
                <a:ext cx="4731026" cy="52876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5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num>
                      <m:den>
                        <m:r>
                          <a:rPr lang="uz-Latn-UZ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6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6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6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6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631605B-C98E-4810-BE9C-7D328FCE0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5" y="1205947"/>
                <a:ext cx="4731026" cy="52876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E6CAEF-E3EE-445D-A631-64D6EFD25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04" t="27857" r="12283" b="40660"/>
          <a:stretch/>
        </p:blipFill>
        <p:spPr>
          <a:xfrm>
            <a:off x="6096000" y="1200852"/>
            <a:ext cx="5923722" cy="52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718</Words>
  <Application>Microsoft Office PowerPoint</Application>
  <PresentationFormat>Широкоэкранный</PresentationFormat>
  <Paragraphs>168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Ideal gaz holat tenglamasi</vt:lpstr>
      <vt:lpstr>Izotermik jarayon</vt:lpstr>
      <vt:lpstr>Izobarikik jarayon</vt:lpstr>
      <vt:lpstr>Izoxorik jarayon</vt:lpstr>
      <vt:lpstr>1-masala</vt:lpstr>
      <vt:lpstr>Презентация PowerPoint</vt:lpstr>
      <vt:lpstr>Презентация PowerPoint</vt:lpstr>
      <vt:lpstr>2- masala</vt:lpstr>
      <vt:lpstr>Презентация PowerPoint</vt:lpstr>
      <vt:lpstr>3-masala</vt:lpstr>
      <vt:lpstr>Презентация PowerPoint</vt:lpstr>
      <vt:lpstr>5-masala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41</cp:revision>
  <dcterms:created xsi:type="dcterms:W3CDTF">2020-10-18T07:46:45Z</dcterms:created>
  <dcterms:modified xsi:type="dcterms:W3CDTF">2021-02-22T09:45:38Z</dcterms:modified>
</cp:coreProperties>
</file>