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2" r:id="rId2"/>
    <p:sldId id="258" r:id="rId3"/>
    <p:sldId id="259" r:id="rId4"/>
    <p:sldId id="260" r:id="rId5"/>
    <p:sldId id="262" r:id="rId6"/>
    <p:sldId id="270" r:id="rId7"/>
    <p:sldId id="271" r:id="rId8"/>
    <p:sldId id="261" r:id="rId9"/>
    <p:sldId id="263" r:id="rId10"/>
    <p:sldId id="269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205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28700" y="2780403"/>
            <a:ext cx="11148242" cy="501079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6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uz-Latn-UZ" sz="6600" b="1" dirty="0">
                <a:solidFill>
                  <a:srgbClr val="2365C7"/>
                </a:solidFill>
                <a:latin typeface="Arial"/>
                <a:cs typeface="Arial"/>
              </a:rPr>
              <a:t>MAV</a:t>
            </a:r>
            <a:r>
              <a:rPr lang="en-US" sz="8800" b="1" dirty="0" err="1">
                <a:solidFill>
                  <a:srgbClr val="2365C7"/>
                </a:solidFill>
                <a:latin typeface="Arial"/>
                <a:cs typeface="Arial"/>
              </a:rPr>
              <a:t>zu</a:t>
            </a:r>
            <a:r>
              <a:rPr lang="en-US" sz="8800" b="1" dirty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5400" b="1" dirty="0" err="1">
                <a:solidFill>
                  <a:srgbClr val="2365C7"/>
                </a:solidFill>
                <a:latin typeface="Arial"/>
                <a:cs typeface="Arial"/>
              </a:rPr>
              <a:t>Izobarik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5400" b="1" dirty="0" err="1">
                <a:solidFill>
                  <a:srgbClr val="2365C7"/>
                </a:solidFill>
                <a:latin typeface="Arial"/>
                <a:cs typeface="Arial"/>
              </a:rPr>
              <a:t>jarayon</a:t>
            </a:r>
            <a:endParaRPr lang="en-US" sz="5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60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6264" y="2576419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96263" y="5095640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6F1CB7-DA67-4B80-BCF8-6A75E5EEC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96" t="36515" r="59130" b="25978"/>
          <a:stretch/>
        </p:blipFill>
        <p:spPr>
          <a:xfrm>
            <a:off x="9042436" y="3429000"/>
            <a:ext cx="2507867" cy="217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84B9E6D-669C-40CA-A197-29EEF553C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052" y="1391478"/>
                <a:ext cx="11489635" cy="536713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4 - masala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Ideal gaz 47</a:t>
                </a:r>
                <a14:m>
                  <m:oMath xmlns:m="http://schemas.openxmlformats.org/officeDocument/2006/math">
                    <m:r>
                      <a:rPr lang="uz-Latn-UZ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 3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hajmni egallagan. Bosimni o‘zgartirmasdan hajmni 1,2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orttirish uchun gazning temperaturasini qanchaga ko‘tarish kerak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4B9E6D-669C-40CA-A197-29EEF553C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052" y="1391478"/>
                <a:ext cx="11489635" cy="5367131"/>
              </a:xfrm>
              <a:blipFill rotWithShape="1">
                <a:blip r:embed="rId2"/>
                <a:stretch>
                  <a:fillRect l="-1857" t="-3746" r="-1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E46C8C7-D53E-4DE6-85EA-619DD695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5704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9-mashq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10F4411-5798-4F7F-AA10-78FB625EB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016" y="132522"/>
                <a:ext cx="12085983" cy="65730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    Formula:                Yechish: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=47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+273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4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=47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℃+273=320 </m:t>
                    </m:r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uz-Latn-UZ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+1,2 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=4,2 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z-Latn-UZ" sz="40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4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4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4,2 </m:t>
                        </m:r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∙320 </m:t>
                        </m:r>
                        <m:r>
                          <m:rPr>
                            <m:sty m:val="p"/>
                          </m:rPr>
                          <a:rPr lang="uz-Latn-UZ" sz="4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num>
                      <m:den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</m:t>
                        </m:r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den>
                    </m:f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=448 </m:t>
                    </m:r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4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  <m:sub>
                            <m:r>
                              <a:rPr lang="uz-Latn-UZ" sz="44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4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  <m:sub>
                            <m:r>
                              <a:rPr lang="uz-Latn-UZ" sz="44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4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e>
                          <m:sub>
                            <m:r>
                              <a:rPr lang="uz-Latn-UZ" sz="44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4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e>
                          <m:sub>
                            <m:r>
                              <a:rPr lang="uz-Latn-UZ" sz="44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uz-Latn-UZ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=448 </m:t>
                    </m:r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−320 </m:t>
                    </m:r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=128 </m:t>
                    </m:r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T.K.:</a:t>
                </a:r>
                <a:r>
                  <a:rPr lang="uz-Latn-UZ" sz="4000" b="1" dirty="0">
                    <a:solidFill>
                      <a:srgbClr val="0070C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uz-Latn-UZ" sz="4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4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  <m:sub>
                            <m:r>
                              <a:rPr lang="uz-Latn-UZ" sz="44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e>
                          <m:sub>
                            <m:r>
                              <a:rPr lang="uz-Latn-UZ" sz="4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z-Latn-UZ" sz="44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  <m:sub>
                            <m:r>
                              <a:rPr lang="uz-Latn-UZ" sz="4400" b="0" i="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uz-Latn-UZ" sz="40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=128℃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uz-Latn-UZ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  <m:sub>
                        <m:r>
                          <a:rPr lang="uz-Latn-UZ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  <m:sub>
                        <m:r>
                          <a:rPr lang="uz-Latn-UZ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𝟏𝟐𝟖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ga ko‘tarish</a:t>
                </a: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  <m:sub>
                        <m:r>
                          <a:rPr lang="uz-Latn-UZ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  <m:sub>
                        <m:r>
                          <a:rPr lang="uz-Latn-UZ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uz-Latn-UZ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</m:oMath>
                </a14:m>
                <a:r>
                  <a:rPr lang="uz-Latn-UZ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endParaRPr lang="ru-RU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10F4411-5798-4F7F-AA10-78FB625EB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016" y="132522"/>
                <a:ext cx="12085983" cy="6573078"/>
              </a:xfrm>
              <a:blipFill>
                <a:blip r:embed="rId2"/>
                <a:stretch>
                  <a:fillRect l="-1765" t="-3061" b="-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28B38D4-805E-4983-8EBB-E50FFE7589AB}"/>
              </a:ext>
            </a:extLst>
          </p:cNvPr>
          <p:cNvCxnSpPr>
            <a:cxnSpLocks/>
          </p:cNvCxnSpPr>
          <p:nvPr/>
        </p:nvCxnSpPr>
        <p:spPr>
          <a:xfrm>
            <a:off x="2544418" y="715617"/>
            <a:ext cx="0" cy="5791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ECE5594-AED4-4062-8CD1-E1845E1DE693}"/>
              </a:ext>
            </a:extLst>
          </p:cNvPr>
          <p:cNvCxnSpPr/>
          <p:nvPr/>
        </p:nvCxnSpPr>
        <p:spPr>
          <a:xfrm>
            <a:off x="106017" y="4104862"/>
            <a:ext cx="22396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5B193A3-CF0B-44FB-AA19-DBB61F916D95}"/>
              </a:ext>
            </a:extLst>
          </p:cNvPr>
          <p:cNvCxnSpPr>
            <a:cxnSpLocks/>
          </p:cNvCxnSpPr>
          <p:nvPr/>
        </p:nvCxnSpPr>
        <p:spPr>
          <a:xfrm>
            <a:off x="5552661" y="715617"/>
            <a:ext cx="0" cy="56984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0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9B49F73-2683-4E4D-B28D-A5FDC190B4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565" y="1457739"/>
                <a:ext cx="11264348" cy="5194851"/>
              </a:xfrm>
            </p:spPr>
            <p:txBody>
              <a:bodyPr>
                <a:normAutofit lnSpcReduction="10000"/>
              </a:bodyPr>
              <a:lstStyle/>
              <a:p>
                <a:pPr marL="0" indent="723900" algn="just">
                  <a:spcAft>
                    <a:spcPts val="1200"/>
                  </a:spcAft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1. 36-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bet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dagi mavzuga doir savollarga javob yozish.</a:t>
                </a:r>
              </a:p>
              <a:p>
                <a:pPr marL="0" indent="72390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Ideal gazning tempe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raturasi 51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va hajmi 0,9</a:t>
                </a:r>
                <a:r>
                  <a:rPr lang="uz-Latn-UZ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Bosim o‘zgarmaganda hajm 0,3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teng bo‘lishi uchun gazni qancha (K) sovitish kerak? (9-mashq 2-masala) </a:t>
                </a:r>
              </a:p>
              <a:p>
                <a:pPr marL="0" indent="72390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3. Gaz 27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tempera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turada 3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hajmga ega. Gaz izobarik 100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qizdirilsa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qanday hajmni egallaydi? (9-mashq 3-masala)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9B49F73-2683-4E4D-B28D-A5FDC190B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565" y="1457739"/>
                <a:ext cx="11264348" cy="5194851"/>
              </a:xfrm>
              <a:blipFill>
                <a:blip r:embed="rId2"/>
                <a:stretch>
                  <a:fillRect l="-1894" t="-5047" r="-19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B816DA8-02C7-4369-A5D0-C6DDFEBC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5948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6075E-90E2-423D-965E-AEB1FA9F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93912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Izobarik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906329-6DA7-4908-8A3B-F99A5F41F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298715"/>
            <a:ext cx="11569700" cy="5000486"/>
          </a:xfrm>
          <a:solidFill>
            <a:schemeClr val="accent1">
              <a:alpha val="18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Ideal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(m=const)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(p=const)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o‘zgarmas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holatining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jarayoniga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izobarik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Grekcha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baros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Izobarik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jarayonda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o‘zgarmas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(V)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temperaturasi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(T)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0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5F61D-7405-4F30-B0E1-8C9EA1B0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200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Izobarik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45BC08D-BD89-4EF3-8F0E-4C13DBF4A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19201"/>
                <a:ext cx="12085984" cy="5459895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den>
                    </m:f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den>
                    </m:f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4572" lvl="1" indent="0" algn="just">
                  <a:spcAft>
                    <a:spcPts val="1200"/>
                  </a:spcAft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tenglamalarni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hadma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-had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qilamiz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  <m:r>
                      <a:rPr lang="uz-Latn-UZ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 ,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Gey-Lyussak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(1802-yil)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45BC08D-BD89-4EF3-8F0E-4C13DBF4A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9201"/>
                <a:ext cx="12085984" cy="5459895"/>
              </a:xfrm>
              <a:blipFill rotWithShape="1">
                <a:blip r:embed="rId2"/>
                <a:stretch>
                  <a:fillRect l="-1715" t="-3125" r="-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66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A844C-5779-44E3-A8E1-B9FFAC346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5704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Izobarik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grafigi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F4DF8C2-2A1A-4908-A521-EE826F031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000" y="1394086"/>
                <a:ext cx="7466496" cy="5463914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  <m:r>
                      <a:rPr lang="uz-Latn-UZ" sz="5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</a:t>
                </a:r>
              </a:p>
              <a:p>
                <a:pPr marL="0" indent="0" algn="just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Izobarik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jarayonda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munosabatni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ifodalovchi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izobara</a:t>
                </a:r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chizig‘i</a:t>
                </a:r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O‘zgarmas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bosimda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tempera-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turaga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proporsional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4DF8C2-2A1A-4908-A521-EE826F031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000" y="1394086"/>
                <a:ext cx="7466496" cy="5463914"/>
              </a:xfrm>
              <a:blipFill rotWithShape="1">
                <a:blip r:embed="rId2"/>
                <a:stretch>
                  <a:fillRect l="-2531" r="-2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E2AD1C-B9E9-4DBF-914F-AD0DA8066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96" t="36515" r="59130" b="25978"/>
          <a:stretch/>
        </p:blipFill>
        <p:spPr>
          <a:xfrm>
            <a:off x="8176591" y="1577008"/>
            <a:ext cx="4015408" cy="41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0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zobarik video">
            <a:hlinkClick r:id="" action="ppaction://media"/>
            <a:extLst>
              <a:ext uri="{FF2B5EF4-FFF2-40B4-BE49-F238E27FC236}">
                <a16:creationId xmlns:a16="http://schemas.microsoft.com/office/drawing/2014/main" id="{46BAE734-30B2-4985-A7C0-7263C1FC9F0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16" y="0"/>
            <a:ext cx="12085983" cy="6857999"/>
          </a:xfrm>
        </p:spPr>
      </p:pic>
    </p:spTree>
    <p:extLst>
      <p:ext uri="{BB962C8B-B14F-4D97-AF65-F5344CB8AC3E}">
        <p14:creationId xmlns:p14="http://schemas.microsoft.com/office/powerpoint/2010/main" val="258114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BAF18C8-D52F-4D0E-8CD0-B5DD939A9B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400" y="1563757"/>
                <a:ext cx="11112500" cy="1738244"/>
              </a:xfrm>
            </p:spPr>
            <p:txBody>
              <a:bodyPr>
                <a:noAutofit/>
              </a:bodyPr>
              <a:lstStyle/>
              <a:p>
                <a:pPr marL="0" indent="72390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Ideal gazning temperaturasi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va hajmi 25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72390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Bosim o‘zgarmaganda hajm 10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teng bo‘lishi uchun gazni qanchaga sovitish kerak?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AF18C8-D52F-4D0E-8CD0-B5DD939A9B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400" y="1563757"/>
                <a:ext cx="11112500" cy="1738244"/>
              </a:xfrm>
              <a:blipFill rotWithShape="1">
                <a:blip r:embed="rId2"/>
                <a:stretch>
                  <a:fillRect l="-1700" t="-2456" b="-37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4DADB1C-4824-46AE-A8A8-82EF0C81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443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  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1-namunaviy masala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2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F00B70-AFCE-49C0-994E-D876CC7A2B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13696" t="29362" r="8913" b="28105"/>
          <a:stretch/>
        </p:blipFill>
        <p:spPr>
          <a:xfrm>
            <a:off x="190500" y="898938"/>
            <a:ext cx="12001500" cy="40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D4B8B-FEDE-43EB-A96C-679014C94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443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9-mashq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430870B-940D-4BFC-818E-258BED847C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322" y="1311966"/>
                <a:ext cx="11410121" cy="554603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1 - masala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Temperaturasi 27</a:t>
                </a:r>
                <a14:m>
                  <m:oMath xmlns:m="http://schemas.openxmlformats.org/officeDocument/2006/math">
                    <m:r>
                      <a:rPr lang="uz-Latn-UZ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bo‘lgan ideal gazning hajmi 10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edi. Gazni izobarik ravishda 327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gacha isitilganda uning hajmi qanday o‘zgaradi.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30870B-940D-4BFC-818E-258BED847C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322" y="1311966"/>
                <a:ext cx="11410121" cy="5546034"/>
              </a:xfrm>
              <a:blipFill rotWithShape="1">
                <a:blip r:embed="rId2"/>
                <a:stretch>
                  <a:fillRect l="-1924" t="-3626" r="-1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35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193F845-731E-4D04-B6AE-51EEF7C0B3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9026"/>
                <a:ext cx="11899900" cy="66989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      Formula:           Yechish: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uz-Latn-UZ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uz-Latn-UZ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+273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℃+273=300 </m:t>
                    </m:r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uz-Latn-UZ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=327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℃+273=600 </m:t>
                    </m:r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=327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uz-Latn-UZ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</m:t>
                        </m:r>
                        <m:r>
                          <m:rPr>
                            <m:sty m:val="p"/>
                          </m:rPr>
                          <a:rPr lang="uz-Latn-UZ" sz="4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uz-Latn-UZ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10 </m:t>
                        </m:r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300 </m:t>
                        </m:r>
                        <m:r>
                          <m:rPr>
                            <m:sty m:val="p"/>
                          </m:rPr>
                          <a:rPr lang="uz-Latn-UZ" sz="4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den>
                    </m:f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uz-Latn-UZ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=20 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−10 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en-US" sz="40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2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uz-Latn-UZ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uz-Latn-UZ" sz="4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10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ga ortdi.</a:t>
                </a:r>
              </a:p>
              <a:p>
                <a:pPr marL="0" indent="0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93F845-731E-4D04-B6AE-51EEF7C0B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9026"/>
                <a:ext cx="11899900" cy="6698974"/>
              </a:xfrm>
              <a:blipFill rotWithShape="1">
                <a:blip r:embed="rId2"/>
                <a:stretch>
                  <a:fillRect l="-1281" t="-30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30BEF8C-7234-4FEE-A8A8-D2E8533F2A51}"/>
              </a:ext>
            </a:extLst>
          </p:cNvPr>
          <p:cNvCxnSpPr>
            <a:cxnSpLocks/>
          </p:cNvCxnSpPr>
          <p:nvPr/>
        </p:nvCxnSpPr>
        <p:spPr>
          <a:xfrm>
            <a:off x="2849217" y="861391"/>
            <a:ext cx="0" cy="404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6657CDC-737E-4145-B9DB-B594D48186EB}"/>
              </a:ext>
            </a:extLst>
          </p:cNvPr>
          <p:cNvCxnSpPr>
            <a:cxnSpLocks/>
          </p:cNvCxnSpPr>
          <p:nvPr/>
        </p:nvCxnSpPr>
        <p:spPr>
          <a:xfrm>
            <a:off x="291547" y="4012095"/>
            <a:ext cx="2557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A0E3F18-03B7-48EA-9294-497265EA73A6}"/>
              </a:ext>
            </a:extLst>
          </p:cNvPr>
          <p:cNvCxnSpPr>
            <a:cxnSpLocks/>
          </p:cNvCxnSpPr>
          <p:nvPr/>
        </p:nvCxnSpPr>
        <p:spPr>
          <a:xfrm>
            <a:off x="5950226" y="738808"/>
            <a:ext cx="0" cy="404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480634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1678</TotalTime>
  <Words>492</Words>
  <Application>Microsoft Office PowerPoint</Application>
  <PresentationFormat>Широкоэкранный</PresentationFormat>
  <Paragraphs>53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Метрополия</vt:lpstr>
      <vt:lpstr>Презентация PowerPoint</vt:lpstr>
      <vt:lpstr>Izobarik jarayon</vt:lpstr>
      <vt:lpstr>Izobarik jarayon</vt:lpstr>
      <vt:lpstr>Izobarik jarayon grafigi</vt:lpstr>
      <vt:lpstr>Презентация PowerPoint</vt:lpstr>
      <vt:lpstr>  1-namunaviy masala</vt:lpstr>
      <vt:lpstr>Презентация PowerPoint</vt:lpstr>
      <vt:lpstr>9-mashq</vt:lpstr>
      <vt:lpstr>Презентация PowerPoint</vt:lpstr>
      <vt:lpstr>9-mashq 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253</cp:revision>
  <dcterms:created xsi:type="dcterms:W3CDTF">2020-08-02T11:17:41Z</dcterms:created>
  <dcterms:modified xsi:type="dcterms:W3CDTF">2021-02-22T09:36:39Z</dcterms:modified>
</cp:coreProperties>
</file>