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58" r:id="rId3"/>
    <p:sldId id="259" r:id="rId4"/>
    <p:sldId id="260" r:id="rId5"/>
    <p:sldId id="267" r:id="rId6"/>
    <p:sldId id="261" r:id="rId7"/>
    <p:sldId id="262" r:id="rId8"/>
    <p:sldId id="263" r:id="rId9"/>
    <p:sldId id="264" r:id="rId10"/>
    <p:sldId id="265" r:id="rId11"/>
    <p:sldId id="268" r:id="rId12"/>
    <p:sldId id="270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8205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28700" y="2780403"/>
            <a:ext cx="11148242" cy="4459359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66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uz-Latn-UZ" sz="6600" b="1" dirty="0">
                <a:solidFill>
                  <a:srgbClr val="2365C7"/>
                </a:solidFill>
                <a:latin typeface="Arial"/>
                <a:cs typeface="Arial"/>
              </a:rPr>
              <a:t>MAV</a:t>
            </a:r>
            <a:r>
              <a:rPr lang="en-US" sz="8800" b="1" dirty="0" err="1">
                <a:solidFill>
                  <a:srgbClr val="2365C7"/>
                </a:solidFill>
                <a:latin typeface="Arial"/>
                <a:cs typeface="Arial"/>
              </a:rPr>
              <a:t>zu</a:t>
            </a:r>
            <a:r>
              <a:rPr lang="en-US" sz="8800" b="1" dirty="0">
                <a:solidFill>
                  <a:srgbClr val="2365C7"/>
                </a:solidFill>
                <a:latin typeface="Arial"/>
                <a:cs typeface="Arial"/>
              </a:rPr>
              <a:t>: </a:t>
            </a:r>
            <a:r>
              <a:rPr lang="en-US" sz="5400" b="1" dirty="0" err="1">
                <a:solidFill>
                  <a:srgbClr val="2365C7"/>
                </a:solidFill>
                <a:latin typeface="Arial"/>
                <a:cs typeface="Arial"/>
              </a:rPr>
              <a:t>Izojarayonlar</a:t>
            </a:r>
            <a:r>
              <a:rPr lang="en-US" sz="5400" b="1" dirty="0">
                <a:solidFill>
                  <a:srgbClr val="2365C7"/>
                </a:solidFill>
                <a:latin typeface="Arial"/>
                <a:cs typeface="Arial"/>
              </a:rPr>
              <a:t>.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54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5400" b="1" dirty="0">
                <a:solidFill>
                  <a:srgbClr val="2365C7"/>
                </a:solidFill>
                <a:latin typeface="Arial"/>
                <a:cs typeface="Arial"/>
              </a:rPr>
              <a:t>                  </a:t>
            </a:r>
            <a:r>
              <a:rPr lang="en-US" sz="5400" b="1" dirty="0" err="1">
                <a:solidFill>
                  <a:srgbClr val="2365C7"/>
                </a:solidFill>
                <a:latin typeface="Arial"/>
                <a:cs typeface="Arial"/>
              </a:rPr>
              <a:t>Izotermik</a:t>
            </a:r>
            <a:r>
              <a:rPr lang="en-US" sz="5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5400" b="1" dirty="0" err="1">
                <a:solidFill>
                  <a:srgbClr val="2365C7"/>
                </a:solidFill>
                <a:latin typeface="Arial"/>
                <a:cs typeface="Arial"/>
              </a:rPr>
              <a:t>jarayon</a:t>
            </a:r>
            <a:endParaRPr lang="en-US" sz="54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2400" b="1" dirty="0" err="1">
                <a:latin typeface="Arial"/>
                <a:cs typeface="Arial"/>
              </a:rPr>
              <a:t>O‘qituvchi</a:t>
            </a:r>
            <a:r>
              <a:rPr lang="en-US" sz="2400" b="1" dirty="0">
                <a:latin typeface="Arial"/>
                <a:cs typeface="Arial"/>
              </a:rPr>
              <a:t>: 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2400" dirty="0">
                <a:latin typeface="Arial"/>
                <a:cs typeface="Arial"/>
              </a:rPr>
              <a:t>Toshkent </a:t>
            </a:r>
            <a:r>
              <a:rPr lang="en-US" sz="2400" dirty="0" err="1">
                <a:latin typeface="Arial"/>
                <a:cs typeface="Arial"/>
              </a:rPr>
              <a:t>shahar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Uchtepa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tumani</a:t>
            </a:r>
            <a:r>
              <a:rPr lang="en-US" sz="2400" dirty="0">
                <a:latin typeface="Arial"/>
                <a:cs typeface="Arial"/>
              </a:rPr>
              <a:t> 287-maktab </a:t>
            </a:r>
            <a:r>
              <a:rPr lang="en-US" sz="2400" dirty="0" err="1">
                <a:latin typeface="Arial"/>
                <a:cs typeface="Arial"/>
              </a:rPr>
              <a:t>fizika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fani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o‘qituvchisi</a:t>
            </a:r>
            <a:endParaRPr lang="en-US" sz="2400" dirty="0"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Xo‘jayeva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Maxtuma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Ziyatovna</a:t>
            </a:r>
            <a:r>
              <a:rPr lang="en-US" sz="2400" b="1" dirty="0">
                <a:latin typeface="Arial"/>
                <a:cs typeface="Arial"/>
              </a:rPr>
              <a:t>. 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54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6000" b="1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96264" y="2576419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96264" y="4486040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58400" y="526307"/>
            <a:ext cx="103723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296370" y="1145408"/>
            <a:ext cx="569040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7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0145" y="584787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CA6699D-BC5A-4A1C-9B4C-04C7074782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0087" y="0"/>
                <a:ext cx="11343861" cy="6858000"/>
              </a:xfrm>
              <a:solidFill>
                <a:schemeClr val="bg1">
                  <a:alpha val="51000"/>
                </a:schemeClr>
              </a:solidFill>
            </p:spPr>
            <p:txBody>
              <a:bodyPr>
                <a:normAutofit/>
              </a:bodyPr>
              <a:lstStyle/>
              <a:p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                Formula:</a:t>
                </a: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          </m:t>
                        </m:r>
                        <m:r>
                          <a:rPr lang="en-US" sz="4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4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8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48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8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48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48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uz-Latn-UZ" sz="4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8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4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0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Topish</a:t>
                </a:r>
                <a:r>
                  <a:rPr lang="en-US" sz="40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kerak</a:t>
                </a:r>
                <a:r>
                  <a:rPr lang="en-US" sz="40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uz-Latn-UZ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50</m:t>
                        </m:r>
                        <m:r>
                          <a:rPr lang="uz-Latn-UZ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uz-Latn-UZ" sz="5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12,5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12,5 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𝒍</m:t>
                    </m:r>
                  </m:oMath>
                </a14:m>
                <a:endParaRPr lang="ru-RU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CA6699D-BC5A-4A1C-9B4C-04C7074782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0087" y="0"/>
                <a:ext cx="11343861" cy="6858000"/>
              </a:xfrm>
              <a:blipFill>
                <a:blip r:embed="rId2"/>
                <a:stretch>
                  <a:fillRect l="-1934" t="-29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35CB1B7-288A-42F3-844E-DE6377AD10E4}"/>
              </a:ext>
            </a:extLst>
          </p:cNvPr>
          <p:cNvCxnSpPr/>
          <p:nvPr/>
        </p:nvCxnSpPr>
        <p:spPr>
          <a:xfrm>
            <a:off x="4664766" y="424070"/>
            <a:ext cx="0" cy="3538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280C04A-F289-4F68-B4E6-AABC177DD69A}"/>
              </a:ext>
            </a:extLst>
          </p:cNvPr>
          <p:cNvCxnSpPr>
            <a:cxnSpLocks/>
          </p:cNvCxnSpPr>
          <p:nvPr/>
        </p:nvCxnSpPr>
        <p:spPr>
          <a:xfrm>
            <a:off x="649358" y="2991679"/>
            <a:ext cx="3445565" cy="29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250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2D1132F-CA2C-46AC-99DE-9E07EA42F2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901149"/>
                <a:ext cx="12192000" cy="595685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Izotermik jarayonda gaz bosimi 4 marta ortdi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unda gaz konsentratsiyasi qanday o‘zgaradi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2 marta ortadi           B) 4 marta ortadi </a:t>
                </a:r>
              </a:p>
              <a:p>
                <a:pPr marL="0" indent="0" algn="just"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C) 4 marta kamayadi     D) 2 marta kamayadi</a:t>
                </a:r>
              </a:p>
              <a:p>
                <a:pPr marL="0" indent="0" algn="just"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z-Latn-UZ" sz="36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e>
                      <m:sub>
                        <m:r>
                          <a:rPr lang="uz-Latn-UZ" sz="36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z-Latn-UZ" sz="36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e>
                      <m:sub>
                        <m:r>
                          <a:rPr lang="uz-Latn-UZ" sz="36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uz-Latn-UZ" sz="36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</m:oMath>
                </a14:m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𝑛𝑘𝑇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z-Latn-UZ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z-Latn-UZ" sz="40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uz-Latn-UZ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uz-Latn-UZ" sz="40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uz-Latn-UZ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uz-Latn-UZ" sz="40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uz-Latn-UZ" sz="40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uz-Latn-UZ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e>
                            <m:sSub>
                              <m:sSubPr>
                                <m:ctrlPr>
                                  <a:rPr lang="uz-Latn-UZ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uz-Latn-UZ" sz="40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z-Latn-UZ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uz-Latn-UZ" sz="40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uz-Latn-UZ" sz="40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z-Latn-UZ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𝑘𝑇</m:t>
                            </m:r>
                          </m:e>
                        </m:eqAr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 </m:t>
                        </m:r>
                      </m:e>
                    </m:d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uz-Latn-UZ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uz-Latn-UZ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3200" dirty="0">
                    <a:cs typeface="Arial" panose="020B0604020202020204" pitchFamily="34" charset="0"/>
                  </a:rPr>
                  <a:t> </a:t>
                </a:r>
                <a:r>
                  <a:rPr lang="uz-Latn-UZ" sz="32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36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36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36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36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uz-Latn-UZ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36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uz-Latn-UZ" sz="36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36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uz-Latn-UZ" sz="36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uz-Latn-UZ" sz="4000" dirty="0"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</a:t>
                </a:r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B) 4 marta ortadi </a:t>
                </a:r>
                <a:endParaRPr lang="ru-RU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2D1132F-CA2C-46AC-99DE-9E07EA42F2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1149"/>
                <a:ext cx="12192000" cy="5956850"/>
              </a:xfrm>
              <a:blipFill>
                <a:blip r:embed="rId2"/>
                <a:stretch>
                  <a:fillRect l="-1500" t="-3071" r="-1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B818571-872E-4F2F-AB18-CE2DD643A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1147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z-Latn-UZ" sz="4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19-test </a:t>
            </a:r>
            <a:r>
              <a:rPr lang="en-US" sz="4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</a:t>
            </a:r>
            <a:r>
              <a:rPr lang="uz-Latn-UZ" sz="4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45-</a:t>
            </a:r>
            <a:r>
              <a:rPr lang="en-US" sz="4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bet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40284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2D1132F-CA2C-46AC-99DE-9E07EA42F2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007165"/>
                <a:ext cx="12192000" cy="585083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Rasmda tasvirlanganidek gaz 1-holatdan 2-holatga o‘tganda, uning bosimi qanday o‘zgaradi? </a:t>
                </a:r>
              </a:p>
              <a:p>
                <a:pPr marL="0" indent="0" algn="just"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A) 4 marta ortadi          B) 4 marta kamayadi </a:t>
                </a:r>
              </a:p>
              <a:p>
                <a:pPr marL="0" indent="0" algn="just"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C) o‘zgarmaydi             D) 2 marta ortadi</a:t>
                </a:r>
              </a:p>
              <a:p>
                <a:pPr marL="0" indent="0" algn="just"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                                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</m:oMath>
                </a14:m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;             </a:t>
                </a: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36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uz-Latn-UZ" sz="36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36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uz-Latn-UZ" sz="36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echish:</a:t>
                </a:r>
                <a:r>
                  <a:rPr lang="uz-Latn-UZ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            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Javob:  D) 2 marta ortadi.</a:t>
                </a:r>
                <a:endParaRPr lang="ru-RU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2D1132F-CA2C-46AC-99DE-9E07EA42F2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07165"/>
                <a:ext cx="12192000" cy="5850834"/>
              </a:xfrm>
              <a:blipFill>
                <a:blip r:embed="rId2"/>
                <a:stretch>
                  <a:fillRect l="-1500" t="-3021" r="-1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B818571-872E-4F2F-AB18-CE2DD643A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1147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20</a:t>
            </a:r>
            <a:r>
              <a:rPr lang="uz-Latn-UZ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-test </a:t>
            </a:r>
            <a:r>
              <a:rPr lang="en-US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lang="uz-Latn-UZ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45-</a:t>
            </a:r>
            <a:r>
              <a:rPr lang="en-US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bet</a:t>
            </a:r>
            <a:endParaRPr lang="ru-RU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056274-5D79-47DB-AF86-C87F240557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l="13043" t="56492" r="69239" b="23271"/>
          <a:stretch/>
        </p:blipFill>
        <p:spPr>
          <a:xfrm>
            <a:off x="795130" y="3525078"/>
            <a:ext cx="3260034" cy="193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5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B3269-8413-40A3-9144-6858B1550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2209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0AE834-624F-4610-B550-24CFB2D09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2209"/>
            <a:ext cx="12192000" cy="5585791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1.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Izojarayonlar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jarayonga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2.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izotermik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3.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Izoterma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chizig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chiziqdan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4.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Izotermik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jarayonda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gazning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zichligi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hajmga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5.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8-mashqning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masalalarini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78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C2D6C-2989-4F7A-9D9A-F374B51AA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2452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Izojarayonlar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BDCFD3-190C-4243-87CA-03593F10A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1351722"/>
            <a:ext cx="11343862" cy="5506278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gazning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parametri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o‘zgarmas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qolganlari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bog‘lanishini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tavsiflaydigan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izojarayon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</a:p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Izojarayonlar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Izotermik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izobarik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izoxorik</a:t>
            </a:r>
            <a:endParaRPr lang="ru-RU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334AD41-7F13-4D88-964D-D71A412FC5AA}"/>
              </a:ext>
            </a:extLst>
          </p:cNvPr>
          <p:cNvCxnSpPr/>
          <p:nvPr/>
        </p:nvCxnSpPr>
        <p:spPr>
          <a:xfrm>
            <a:off x="6096000" y="4253948"/>
            <a:ext cx="0" cy="7951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4E2E979-F7DE-4611-9B95-E649F708AA21}"/>
              </a:ext>
            </a:extLst>
          </p:cNvPr>
          <p:cNvCxnSpPr/>
          <p:nvPr/>
        </p:nvCxnSpPr>
        <p:spPr>
          <a:xfrm>
            <a:off x="7195930" y="4214191"/>
            <a:ext cx="1828800" cy="8481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DE7DD19-8DA0-479F-8EDF-AAB83E7E3F92}"/>
              </a:ext>
            </a:extLst>
          </p:cNvPr>
          <p:cNvCxnSpPr/>
          <p:nvPr/>
        </p:nvCxnSpPr>
        <p:spPr>
          <a:xfrm flipH="1">
            <a:off x="3207026" y="4214191"/>
            <a:ext cx="1709531" cy="8348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517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6951E5-4AAF-4975-B622-0D595FDB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135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Izotermik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23803D4-2940-43CB-809A-ED2AD2C475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3097" y="1364974"/>
                <a:ext cx="11251094" cy="5287617"/>
              </a:xfrm>
              <a:solidFill>
                <a:schemeClr val="bg1">
                  <a:alpha val="7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m=const   </a:t>
                </a:r>
                <a:r>
                  <a:rPr lang="en-US" sz="3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  T=const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9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9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39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9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9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39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9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9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9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39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den>
                    </m:f>
                    <m:r>
                      <a:rPr lang="uz-Latn-UZ" sz="39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𝑅𝑇</m:t>
                    </m:r>
                    <m:r>
                      <a:rPr lang="en-US" sz="39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9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9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39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9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9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39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9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9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9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39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den>
                    </m:f>
                    <m:r>
                      <a:rPr lang="uz-Latn-UZ" sz="39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𝑅𝑇</m:t>
                    </m:r>
                  </m:oMath>
                </a14:m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9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9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e>
                      <m:sub>
                        <m:r>
                          <a:rPr lang="en-US" sz="39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39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9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39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uz-Latn-UZ" sz="39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9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9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e>
                      <m:sub>
                        <m:r>
                          <a:rPr lang="en-US" sz="39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39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9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39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pV= const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Izotermik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jarayon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 1662-yil  </a:t>
                </a:r>
                <a:r>
                  <a:rPr lang="en-US" sz="3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R.Boyl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 1676-yil </a:t>
                </a:r>
                <a:r>
                  <a:rPr lang="en-US" sz="3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E.Mariott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tomonidan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kashf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etilgan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Shuning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Boyl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3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Mariott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qonuni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23803D4-2940-43CB-809A-ED2AD2C475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3097" y="1364974"/>
                <a:ext cx="11251094" cy="5287617"/>
              </a:xfrm>
              <a:blipFill>
                <a:blip r:embed="rId2"/>
                <a:stretch>
                  <a:fillRect l="-1843" t="-1961" r="-18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932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CACF7-8CC5-4385-937A-89B72FF2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5704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Izotermik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9384DB5-21AD-4E52-8EC9-33CF95C1CD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2035" y="1470991"/>
                <a:ext cx="8136836" cy="538700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T=const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pV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=const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Temperatura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o‘zgarmas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bosimining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bog‘lanish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chizig‘i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giperbola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izoterma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p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1/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9384DB5-21AD-4E52-8EC9-33CF95C1CD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2035" y="1470991"/>
                <a:ext cx="8136836" cy="5387008"/>
              </a:xfrm>
              <a:blipFill>
                <a:blip r:embed="rId2"/>
                <a:stretch>
                  <a:fillRect l="-2322" t="-1697" r="-22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1EA220-8257-4288-A09E-1FEE962698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l="11503" t="35549" r="66075" b="31441"/>
          <a:stretch/>
        </p:blipFill>
        <p:spPr>
          <a:xfrm>
            <a:off x="8415128" y="1974575"/>
            <a:ext cx="3564837" cy="33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5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zotermik jarayon video">
            <a:hlinkClick r:id="" action="ppaction://media"/>
            <a:extLst>
              <a:ext uri="{FF2B5EF4-FFF2-40B4-BE49-F238E27FC236}">
                <a16:creationId xmlns:a16="http://schemas.microsoft.com/office/drawing/2014/main" id="{C97FBDED-5636-4CDF-BC2E-9C88236282F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06017"/>
            <a:ext cx="12192000" cy="6751983"/>
          </a:xfrm>
        </p:spPr>
      </p:pic>
    </p:spTree>
    <p:extLst>
      <p:ext uri="{BB962C8B-B14F-4D97-AF65-F5344CB8AC3E}">
        <p14:creationId xmlns:p14="http://schemas.microsoft.com/office/powerpoint/2010/main" val="9971761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6DBE8A9-8A4A-4EF8-94CA-1581016BF4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7078" y="0"/>
                <a:ext cx="11383618" cy="6858000"/>
              </a:xfrm>
              <a:solidFill>
                <a:schemeClr val="bg1">
                  <a:alpha val="65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O‘zgarmas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temperaturada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bosimi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teskari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proporsional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ravishda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o‘zgaradi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Bu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ifodalarni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bir-biriga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nisbatini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olsak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ifoda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uz-Latn-UZ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6DBE8A9-8A4A-4EF8-94CA-1581016BF4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7078" y="0"/>
                <a:ext cx="11383618" cy="6858000"/>
              </a:xfrm>
              <a:blipFill>
                <a:blip r:embed="rId2"/>
                <a:stretch>
                  <a:fillRect l="-1606" r="-1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349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E38BA-5357-4226-8A17-D5C613B87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2209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CF5D653-4438-4C89-A3F3-18E83FF0FE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6104" y="1630017"/>
                <a:ext cx="10919792" cy="5227984"/>
              </a:xfrm>
              <a:solidFill>
                <a:schemeClr val="bg1">
                  <a:alpha val="56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1- masala 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dastlabki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0,2</a:t>
                </a:r>
                <a14:m>
                  <m:oMath xmlns:m="http://schemas.openxmlformats.org/officeDocument/2006/math">
                    <m:r>
                      <a:rPr lang="uz-Latn-UZ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,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bosimi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300 kPa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Gaz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izotermik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kengayib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bosimi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120 kPa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erishdi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keying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CF5D653-4438-4C89-A3F3-18E83FF0FE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6104" y="1630017"/>
                <a:ext cx="10919792" cy="5227984"/>
              </a:xfrm>
              <a:blipFill>
                <a:blip r:embed="rId2"/>
                <a:stretch>
                  <a:fillRect l="-1674" t="-816" r="-16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79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A4E2878-D5E1-41BA-BC3B-957294F3B4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7999"/>
              </a:xfrm>
              <a:solidFill>
                <a:schemeClr val="bg1">
                  <a:alpha val="7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                  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           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Formulasi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0,2</a:t>
                </a:r>
                <a14:m>
                  <m:oMath xmlns:m="http://schemas.openxmlformats.org/officeDocument/2006/math">
                    <m:r>
                      <a:rPr lang="uz-Latn-UZ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300kPa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120kPa </a:t>
                </a: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const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8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-? </a:t>
                </a:r>
              </a:p>
              <a:p>
                <a:pPr marL="0" indent="0">
                  <a:buNone/>
                </a:pP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8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300</m:t>
                        </m:r>
                        <m:r>
                          <a:rPr lang="uz-Latn-UZ" sz="58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58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kPa</m:t>
                        </m:r>
                        <m:r>
                          <a:rPr lang="en-US" sz="58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∙0,2 </m:t>
                        </m:r>
                        <m:r>
                          <a:rPr lang="uz-Latn-UZ" sz="5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num>
                      <m:den>
                        <m:r>
                          <a:rPr lang="en-US" sz="58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120</m:t>
                        </m:r>
                        <m:r>
                          <a:rPr lang="uz-Latn-UZ" sz="58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58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kPa</m:t>
                        </m:r>
                      </m:den>
                    </m:f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0,5</a:t>
                </a:r>
                <a14:m>
                  <m:oMath xmlns:m="http://schemas.openxmlformats.org/officeDocument/2006/math">
                    <m:r>
                      <a:rPr lang="uz-Latn-UZ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6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0,5</a:t>
                </a: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𝒍</m:t>
                    </m:r>
                  </m:oMath>
                </a14:m>
                <a:endParaRPr lang="ru-RU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A4E2878-D5E1-41BA-BC3B-957294F3B4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7999"/>
              </a:xfrm>
              <a:blipFill>
                <a:blip r:embed="rId2"/>
                <a:stretch>
                  <a:fillRect t="-2573" b="-1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64A7305-E1C1-4816-9AA6-DBE36BD899DC}"/>
              </a:ext>
            </a:extLst>
          </p:cNvPr>
          <p:cNvCxnSpPr>
            <a:cxnSpLocks/>
          </p:cNvCxnSpPr>
          <p:nvPr/>
        </p:nvCxnSpPr>
        <p:spPr>
          <a:xfrm>
            <a:off x="4823791" y="636105"/>
            <a:ext cx="0" cy="3193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99A0CF0-F574-466A-AA45-81FE0FBF23E7}"/>
              </a:ext>
            </a:extLst>
          </p:cNvPr>
          <p:cNvCxnSpPr/>
          <p:nvPr/>
        </p:nvCxnSpPr>
        <p:spPr>
          <a:xfrm>
            <a:off x="225287" y="3465444"/>
            <a:ext cx="459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55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C0C38-D558-446A-B075-E87DF9E58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5704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/>
              <a:t>                   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645B13D-A27C-4432-9EE0-1CFF811112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6591" y="1895061"/>
                <a:ext cx="10893287" cy="4373217"/>
              </a:xfrm>
              <a:solidFill>
                <a:schemeClr val="bg1">
                  <a:alpha val="70000"/>
                </a:schemeClr>
              </a:solidFill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3-masala.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Normal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atmosfera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bosimi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sharoitida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ideal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50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hajmni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egallaydi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bosim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marta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ortsa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qancha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egallaydi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Temperatura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o‘zgarmas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645B13D-A27C-4432-9EE0-1CFF811112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6591" y="1895061"/>
                <a:ext cx="10893287" cy="4373217"/>
              </a:xfrm>
              <a:blipFill>
                <a:blip r:embed="rId2"/>
                <a:stretch>
                  <a:fillRect l="-1679" t="-2232" r="-17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36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Метрополия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1690</TotalTime>
  <Words>446</Words>
  <Application>Microsoft Office PowerPoint</Application>
  <PresentationFormat>Широкоэкранный</PresentationFormat>
  <Paragraphs>75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Метрополия</vt:lpstr>
      <vt:lpstr>Презентация PowerPoint</vt:lpstr>
      <vt:lpstr>                         Izojarayonlar</vt:lpstr>
      <vt:lpstr>                  Izotermik  jarayon</vt:lpstr>
      <vt:lpstr>                  Izotermik  jarayon</vt:lpstr>
      <vt:lpstr>Презентация PowerPoint</vt:lpstr>
      <vt:lpstr>Презентация PowerPoint</vt:lpstr>
      <vt:lpstr>                              8 – mashq</vt:lpstr>
      <vt:lpstr>Презентация PowerPoint</vt:lpstr>
      <vt:lpstr>                                8- mashq</vt:lpstr>
      <vt:lpstr>Презентация PowerPoint</vt:lpstr>
      <vt:lpstr>19-test       45- bet</vt:lpstr>
      <vt:lpstr>20-test   45- bet</vt:lpstr>
      <vt:lpstr>  Mustaqil bajarish uchun topshiriqlar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hp</cp:lastModifiedBy>
  <cp:revision>248</cp:revision>
  <dcterms:created xsi:type="dcterms:W3CDTF">2020-08-02T11:17:41Z</dcterms:created>
  <dcterms:modified xsi:type="dcterms:W3CDTF">2021-02-22T09:33:25Z</dcterms:modified>
</cp:coreProperties>
</file>