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70" r:id="rId8"/>
    <p:sldId id="263" r:id="rId9"/>
    <p:sldId id="264" r:id="rId10"/>
    <p:sldId id="265" r:id="rId11"/>
    <p:sldId id="268" r:id="rId12"/>
    <p:sldId id="26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/>
  </p:normalViewPr>
  <p:slideViewPr>
    <p:cSldViewPr snapToGrid="0">
      <p:cViewPr varScale="1">
        <p:scale>
          <a:sx n="76" d="100"/>
          <a:sy n="76" d="100"/>
        </p:scale>
        <p:origin x="46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2/22/2021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FigureOut">
              <a:rPr lang="en-US" dirty="0"/>
              <a:t>2/22/2021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FigureOut">
              <a:rPr lang="en-US" dirty="0"/>
              <a:t>2/22/2021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82059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FigureOut">
              <a:rPr lang="en-US" dirty="0"/>
              <a:t>2/22/2021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FigureOut">
              <a:rPr lang="en-US" dirty="0"/>
              <a:t>2/22/2021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FigureOut">
              <a:rPr lang="en-US" dirty="0"/>
              <a:t>2/22/2021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FigureOut">
              <a:rPr lang="en-US" dirty="0"/>
              <a:t>2/22/2021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FigureOut">
              <a:rPr lang="en-US" dirty="0"/>
              <a:t>2/22/2021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FigureOut">
              <a:rPr lang="en-US" dirty="0"/>
              <a:t>2/22/2021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2/22/2021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2/22/2021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  <p:sldLayoutId id="2147483852" r:id="rId12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7"/>
            <a:ext cx="12173957" cy="215805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107812" y="2430073"/>
            <a:ext cx="11084188" cy="4975719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 algn="ctr">
              <a:lnSpc>
                <a:spcPts val="4132"/>
              </a:lnSpc>
              <a:spcBef>
                <a:spcPts val="233"/>
              </a:spcBef>
            </a:pPr>
            <a:r>
              <a:rPr lang="en-US" sz="6600" b="1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r>
              <a:rPr lang="uz-Latn-UZ" sz="6600" b="1" dirty="0">
                <a:solidFill>
                  <a:srgbClr val="002060"/>
                </a:solidFill>
                <a:latin typeface="Arial"/>
                <a:cs typeface="Arial"/>
              </a:rPr>
              <a:t>Mavzu:</a:t>
            </a:r>
            <a:r>
              <a:rPr lang="en-US" sz="66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800" dirty="0">
                <a:solidFill>
                  <a:srgbClr val="002060"/>
                </a:solidFill>
                <a:latin typeface="Arial"/>
                <a:cs typeface="Arial"/>
              </a:rPr>
              <a:t>Ideal </a:t>
            </a:r>
            <a:r>
              <a:rPr lang="en-US" sz="4800" dirty="0" err="1">
                <a:solidFill>
                  <a:srgbClr val="002060"/>
                </a:solidFill>
                <a:latin typeface="Arial"/>
                <a:cs typeface="Arial"/>
              </a:rPr>
              <a:t>gaz</a:t>
            </a:r>
            <a:r>
              <a:rPr lang="en-US" sz="480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800" dirty="0" err="1">
                <a:solidFill>
                  <a:srgbClr val="002060"/>
                </a:solidFill>
                <a:latin typeface="Arial"/>
                <a:cs typeface="Arial"/>
              </a:rPr>
              <a:t>holatining</a:t>
            </a:r>
            <a:endParaRPr lang="en-US" sz="48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r>
              <a:rPr lang="en-US" sz="4800" dirty="0">
                <a:solidFill>
                  <a:srgbClr val="002060"/>
                </a:solidFill>
                <a:latin typeface="Arial"/>
                <a:cs typeface="Arial"/>
              </a:rPr>
              <a:t>                </a:t>
            </a: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r>
              <a:rPr lang="en-US" sz="4800" dirty="0">
                <a:solidFill>
                  <a:srgbClr val="002060"/>
                </a:solidFill>
                <a:latin typeface="Arial"/>
                <a:cs typeface="Arial"/>
              </a:rPr>
              <a:t>                  </a:t>
            </a:r>
            <a:r>
              <a:rPr lang="en-US" sz="4800" dirty="0" err="1">
                <a:solidFill>
                  <a:srgbClr val="002060"/>
                </a:solidFill>
                <a:latin typeface="Arial"/>
                <a:cs typeface="Arial"/>
              </a:rPr>
              <a:t>tenglamalari</a:t>
            </a:r>
            <a:endParaRPr lang="en-US" sz="48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endParaRPr lang="en-US" sz="2400" b="1" dirty="0">
              <a:latin typeface="Arial"/>
              <a:cs typeface="Arial"/>
            </a:endParaRP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r>
              <a:rPr lang="en-US" sz="2400" b="1" dirty="0" err="1">
                <a:latin typeface="Arial"/>
                <a:cs typeface="Arial"/>
              </a:rPr>
              <a:t>O‘qituvchi</a:t>
            </a:r>
            <a:r>
              <a:rPr lang="en-US" sz="2400" b="1" dirty="0">
                <a:latin typeface="Arial"/>
                <a:cs typeface="Arial"/>
              </a:rPr>
              <a:t>: </a:t>
            </a: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r>
              <a:rPr lang="en-US" sz="2400" dirty="0">
                <a:latin typeface="Arial"/>
                <a:cs typeface="Arial"/>
              </a:rPr>
              <a:t>Toshkent </a:t>
            </a:r>
            <a:r>
              <a:rPr lang="en-US" sz="2400" dirty="0" err="1">
                <a:latin typeface="Arial"/>
                <a:cs typeface="Arial"/>
              </a:rPr>
              <a:t>shahar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Uchtepa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tumani</a:t>
            </a:r>
            <a:r>
              <a:rPr lang="en-US" sz="2400" dirty="0">
                <a:latin typeface="Arial"/>
                <a:cs typeface="Arial"/>
              </a:rPr>
              <a:t> 287-maktab </a:t>
            </a:r>
            <a:r>
              <a:rPr lang="en-US" sz="2400" dirty="0" err="1">
                <a:latin typeface="Arial"/>
                <a:cs typeface="Arial"/>
              </a:rPr>
              <a:t>fizika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fani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o‘qituvchisi</a:t>
            </a:r>
            <a:endParaRPr lang="en-US" sz="2400" dirty="0">
              <a:latin typeface="Arial"/>
              <a:cs typeface="Arial"/>
            </a:endParaRP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b="1" dirty="0" err="1">
                <a:latin typeface="Arial"/>
                <a:cs typeface="Arial"/>
              </a:rPr>
              <a:t>Xo‘jayeva</a:t>
            </a:r>
            <a:r>
              <a:rPr lang="en-US" sz="2400" b="1" dirty="0">
                <a:latin typeface="Arial"/>
                <a:cs typeface="Arial"/>
              </a:rPr>
              <a:t> </a:t>
            </a:r>
            <a:r>
              <a:rPr lang="en-US" sz="2400" b="1" dirty="0" err="1">
                <a:latin typeface="Arial"/>
                <a:cs typeface="Arial"/>
              </a:rPr>
              <a:t>Maxtuma</a:t>
            </a:r>
            <a:r>
              <a:rPr lang="en-US" sz="2400" b="1" dirty="0">
                <a:latin typeface="Arial"/>
                <a:cs typeface="Arial"/>
              </a:rPr>
              <a:t> </a:t>
            </a:r>
            <a:r>
              <a:rPr lang="en-US" sz="2400" b="1" dirty="0" err="1">
                <a:latin typeface="Arial"/>
                <a:cs typeface="Arial"/>
              </a:rPr>
              <a:t>Ziyatovna</a:t>
            </a:r>
            <a:r>
              <a:rPr lang="en-US" sz="2400" b="1" dirty="0">
                <a:latin typeface="Arial"/>
                <a:cs typeface="Arial"/>
              </a:rPr>
              <a:t>. </a:t>
            </a:r>
          </a:p>
          <a:p>
            <a:pPr marL="38918" algn="ctr">
              <a:lnSpc>
                <a:spcPts val="4132"/>
              </a:lnSpc>
              <a:spcBef>
                <a:spcPts val="233"/>
              </a:spcBef>
            </a:pPr>
            <a:endParaRPr lang="en-US" sz="4800" dirty="0">
              <a:solidFill>
                <a:srgbClr val="2365C7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222948" y="2619627"/>
            <a:ext cx="727405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222947" y="5124799"/>
            <a:ext cx="727405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940666" y="482101"/>
            <a:ext cx="127631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9940666" y="482101"/>
            <a:ext cx="127631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0058400" y="526307"/>
            <a:ext cx="1037230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en-US" sz="4756" b="1" spc="21" dirty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10296370" y="1145408"/>
            <a:ext cx="569040" cy="448492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>
              <a:spcBef>
                <a:spcPts val="201"/>
              </a:spcBef>
            </a:pPr>
            <a:r>
              <a:rPr sz="2747" spc="-11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747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2060486" y="476759"/>
            <a:ext cx="7424708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0145" y="584787"/>
            <a:ext cx="901290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8C69CB3-0F51-49FF-A446-3F76D5F5842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3266" t="41128" r="6967" b="14642"/>
          <a:stretch/>
        </p:blipFill>
        <p:spPr>
          <a:xfrm>
            <a:off x="9187645" y="3867499"/>
            <a:ext cx="2544418" cy="1702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103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78EA6816-8451-4A16-82C4-6EB9DE01A3B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205948" y="490330"/>
                <a:ext cx="10986052" cy="6367670"/>
              </a:xfrm>
            </p:spPr>
            <p:txBody>
              <a:bodyPr>
                <a:normAutofit/>
              </a:bodyPr>
              <a:lstStyle/>
              <a:p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000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C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40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O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Formulasi</a:t>
                </a:r>
                <a:r>
                  <a:rPr lang="en-US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0" indent="0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V=24</a:t>
                </a:r>
                <a14:m>
                  <m:oMath xmlns:m="http://schemas.openxmlformats.org/officeDocument/2006/math"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𝑙</m:t>
                    </m:r>
                  </m:oMath>
                </a14:m>
                <a:r>
                  <a:rPr lang="en-US" sz="6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0,024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6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</a:t>
                </a:r>
                <a14:m>
                  <m:oMath xmlns:m="http://schemas.openxmlformats.org/officeDocument/2006/math"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𝑉</m:t>
                    </m:r>
                    <m:r>
                      <a:rPr lang="uz-Latn-UZ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𝑀</m:t>
                        </m:r>
                      </m:den>
                    </m:f>
                    <m:r>
                      <a:rPr lang="uz-Latn-UZ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𝑇</m:t>
                    </m:r>
                  </m:oMath>
                </a14:m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m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1,2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kg</a:t>
                </a:r>
              </a:p>
              <a:p>
                <a:pPr marL="0" indent="0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P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=3∙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sup>
                    </m:sSup>
                    <m:r>
                      <a:rPr lang="uz-Latn-UZ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Pa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uz-Latn-UZ" sz="48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T</m:t>
                    </m:r>
                    <m:r>
                      <a:rPr lang="uz-Latn-UZ" sz="48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𝑝</m:t>
                        </m:r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𝑀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𝑅</m:t>
                        </m:r>
                      </m:den>
                    </m:f>
                  </m:oMath>
                </a14:m>
                <a:endParaRPr lang="en-US" sz="4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R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=8,31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J/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K∙mol</a:t>
                </a:r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M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= 0,044 kg/mol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</a:t>
                </a:r>
                <a14:m>
                  <m:oMath xmlns:m="http://schemas.openxmlformats.org/officeDocument/2006/math"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𝑇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−273</m:t>
                    </m:r>
                  </m:oMath>
                </a14:m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40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</a:t>
                </a:r>
                <a:r>
                  <a:rPr lang="en-US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14:m>
                  <m:oMath xmlns:m="http://schemas.openxmlformats.org/officeDocument/2006/math"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78EA6816-8451-4A16-82C4-6EB9DE01A3B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05948" y="490330"/>
                <a:ext cx="10986052" cy="6367670"/>
              </a:xfrm>
              <a:blipFill>
                <a:blip r:embed="rId2"/>
                <a:stretch>
                  <a:fillRect l="-1998" t="-31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4E3F2910-9E63-4FE8-9B62-4C35F018ADFB}"/>
              </a:ext>
            </a:extLst>
          </p:cNvPr>
          <p:cNvCxnSpPr>
            <a:cxnSpLocks/>
          </p:cNvCxnSpPr>
          <p:nvPr/>
        </p:nvCxnSpPr>
        <p:spPr>
          <a:xfrm>
            <a:off x="6096000" y="490330"/>
            <a:ext cx="0" cy="50093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C9206621-F4E1-476E-86BF-2EC5BAAFE078}"/>
              </a:ext>
            </a:extLst>
          </p:cNvPr>
          <p:cNvCxnSpPr/>
          <p:nvPr/>
        </p:nvCxnSpPr>
        <p:spPr>
          <a:xfrm>
            <a:off x="861391" y="5168349"/>
            <a:ext cx="523460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892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BFA6B5AE-189F-48FD-ABDB-2F0E723E357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29396" y="132522"/>
                <a:ext cx="11938959" cy="6578829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</a:t>
                </a:r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4000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uz-Latn-UZ" sz="48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T</m:t>
                    </m:r>
                    <m:r>
                      <a:rPr lang="uz-Latn-UZ" sz="48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3∙</m:t>
                        </m:r>
                        <m:sSup>
                          <m:sSupPr>
                            <m:ctrlPr>
                              <a:rPr lang="en-US" sz="4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4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6</m:t>
                            </m:r>
                          </m:sup>
                        </m:sSup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𝑃𝑎</m:t>
                        </m:r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∙0,024 </m:t>
                        </m:r>
                        <m:sSup>
                          <m:sSupPr>
                            <m:ctrlPr>
                              <a:rPr lang="en-US" sz="4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en-US" sz="4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</m:sup>
                        </m:sSup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∙0,044</m:t>
                        </m:r>
                        <m:r>
                          <a:rPr lang="uz-Latn-UZ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𝑘𝑔</m:t>
                        </m:r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/</m:t>
                        </m:r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𝑚𝑜𝑙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1,2</m:t>
                        </m:r>
                        <m:r>
                          <a:rPr lang="uz-Latn-UZ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𝑘𝑔</m:t>
                        </m:r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∙8,31 </m:t>
                        </m:r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𝐽</m:t>
                        </m:r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/</m:t>
                        </m:r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𝐾</m:t>
                        </m:r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𝑚𝑜𝑙</m:t>
                        </m:r>
                      </m:den>
                    </m:f>
                  </m:oMath>
                </a14:m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318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K </a:t>
                </a:r>
              </a:p>
              <a:p>
                <a:pPr marL="0" indent="0">
                  <a:buNone/>
                </a:pPr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4800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    t = 318</a:t>
                </a:r>
                <a:r>
                  <a:rPr lang="uz-Latn-UZ" sz="4800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4800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K</a:t>
                </a:r>
                <a14:m>
                  <m:oMath xmlns:m="http://schemas.openxmlformats.org/officeDocument/2006/math">
                    <m:r>
                      <a:rPr lang="uz-Latn-UZ" sz="48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en-US" sz="4800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273</a:t>
                </a:r>
                <a:r>
                  <a:rPr lang="uz-Latn-UZ" sz="4800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4800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= 45⁰C </a:t>
                </a:r>
              </a:p>
              <a:p>
                <a:pPr marL="0" indent="0">
                  <a:buNone/>
                </a:pPr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4000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t = 45⁰C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BFA6B5AE-189F-48FD-ABDB-2F0E723E357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9396" y="132522"/>
                <a:ext cx="11938959" cy="6578829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6051593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A9D068-DCAC-4476-B0FA-2B3D4E660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217"/>
          </a:xfr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00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5332BE2-4CC9-4D7C-B3F9-E5B80A0BE1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1102" y="1639019"/>
            <a:ext cx="10817524" cy="5026823"/>
          </a:xfrm>
        </p:spPr>
        <p:txBody>
          <a:bodyPr/>
          <a:lstStyle/>
          <a:p>
            <a:pPr marL="0" indent="534988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tabLst>
                <a:tab pos="266700" algn="l"/>
              </a:tabLst>
            </a:pP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tenglamaga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ideal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gazning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holat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tenglamasi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indent="534988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tabLst>
                <a:tab pos="266700" algn="l"/>
              </a:tabLst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Mendeleyev –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Klapeyron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tenglamasini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keltirib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chiqaring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534988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tabLst>
                <a:tab pos="266700" algn="l"/>
              </a:tabLst>
            </a:pP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Klapeyron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tenglamasini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fizik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ma’nosini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534988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tabLst>
                <a:tab pos="266700" algn="l"/>
              </a:tabLst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7-mashqning  2,4,6,8-masalalarini 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(32-bet).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7025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9E7980-DE5C-4F6A-8072-F3EC3FBBA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58957"/>
          </a:xfr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dirty="0"/>
              <a:t>         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Ideal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gazning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holat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tenglamasi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94957B8-5049-45F6-BE6F-BF09A7B127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052" y="1431235"/>
            <a:ext cx="11635409" cy="542676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Ma’lum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massali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ideal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gazning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termodinamik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holati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uchta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makroskopik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parametrlari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ya’ni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bosimi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hajmi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temperaturasi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tavsiflanadi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Gaz 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holatdan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holatga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o‘tganida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holatini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tavsiflovchi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p, V, T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parametrlarning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uchchalasi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vaqtda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o‘zgarishi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Gazning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holat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parametrlari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p, V, T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bog‘langanligini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ifodalovchi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tenglama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>
                <a:latin typeface="Arial" panose="020B0604020202020204" pitchFamily="34" charset="0"/>
                <a:cs typeface="Arial" panose="020B0604020202020204" pitchFamily="34" charset="0"/>
              </a:rPr>
              <a:t>ideal </a:t>
            </a:r>
            <a:r>
              <a:rPr lang="en-US" sz="4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gazning</a:t>
            </a:r>
            <a:r>
              <a:rPr lang="en-US" sz="4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holat</a:t>
            </a:r>
            <a:r>
              <a:rPr lang="en-US" sz="4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tenglamasi</a:t>
            </a:r>
            <a:r>
              <a:rPr lang="en-US" sz="4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05242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E898E31F-B644-4277-B6DA-F1BC8AA6131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5774" y="291548"/>
                <a:ext cx="12046226" cy="6347791"/>
              </a:xfrm>
            </p:spPr>
            <p:txBody>
              <a:bodyPr>
                <a:normAutofit/>
              </a:bodyPr>
              <a:lstStyle/>
              <a:p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Ideal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gazning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holat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tenglamasini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keltirib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chiqarish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gazlar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molekulyar-kinetik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nazariyasining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asosiy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tenglamasidan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foydalanamiz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</a:p>
              <a:p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p=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nkT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uz-Latn-UZ" sz="4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n</m:t>
                    </m:r>
                    <m:r>
                      <a:rPr lang="uz-Latn-UZ" sz="4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𝑁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</m:den>
                    </m:f>
                  </m:oMath>
                </a14:m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uz-Latn-UZ" sz="4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N</m:t>
                    </m:r>
                    <m:r>
                      <a:rPr lang="uz-Latn-UZ" sz="4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𝑀</m:t>
                        </m:r>
                      </m:den>
                    </m:f>
                  </m:oMath>
                </a14:m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4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4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𝑁</m:t>
                        </m:r>
                      </m:e>
                      <m:sub>
                        <m:r>
                          <a:rPr lang="en-US" sz="44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endParaRPr lang="en-US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uz-Latn-UZ" sz="4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p</m:t>
                    </m:r>
                    <m:r>
                      <a:rPr lang="uz-Latn-UZ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𝑉</m:t>
                    </m:r>
                    <m:r>
                      <a:rPr lang="uz-Latn-UZ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𝑀</m:t>
                        </m:r>
                      </m:den>
                    </m:f>
                  </m:oMath>
                </a14:m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4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4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𝑁</m:t>
                        </m:r>
                      </m:e>
                      <m:sub>
                        <m:r>
                          <a:rPr lang="en-US" sz="44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sub>
                    </m:sSub>
                    <m:r>
                      <m:rPr>
                        <m:sty m:val="p"/>
                      </m:rPr>
                      <a:rPr lang="en-US" sz="44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kT</m:t>
                    </m:r>
                  </m:oMath>
                </a14:m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uz-Latn-UZ" sz="4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k</m:t>
                    </m:r>
                    <m:r>
                      <a:rPr lang="uz-Latn-UZ" sz="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b>
                      <m:sSubPr>
                        <m:ctrlPr>
                          <a:rPr lang="en-US" sz="4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𝑁</m:t>
                        </m:r>
                      </m:e>
                      <m:sub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sub>
                    </m:sSub>
                    <m:r>
                      <a:rPr lang="uz-Latn-UZ" sz="4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sty m:val="p"/>
                      </m:rPr>
                      <a:rPr lang="uz-Latn-UZ" sz="4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R</m:t>
                    </m:r>
                  </m:oMath>
                </a14:m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pV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𝑀</m:t>
                        </m:r>
                      </m:den>
                    </m:f>
                    <m:r>
                      <a:rPr lang="en-US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sty m:val="p"/>
                      </m:rPr>
                      <a:rPr lang="uz-Latn-UZ" sz="40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R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𝑇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Mendeleyev-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Klapeyron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tenglamasi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E898E31F-B644-4277-B6DA-F1BC8AA6131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5774" y="291548"/>
                <a:ext cx="12046226" cy="6347791"/>
              </a:xfrm>
              <a:blipFill>
                <a:blip r:embed="rId2"/>
                <a:stretch>
                  <a:fillRect l="-1063" t="-3170" r="-7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801544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2F7054-2774-4057-8134-22DBB03962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080135"/>
          </a:xfr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Mendeleyev –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Klapeyron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tenglamasi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F2CF4197-031E-44C0-8C5A-CB785C6DF1B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76045" y="1179443"/>
                <a:ext cx="11645661" cy="5512905"/>
              </a:xfrm>
            </p:spPr>
            <p:txBody>
              <a:bodyPr>
                <a:normAutofit fontScale="70000" lnSpcReduction="20000"/>
              </a:bodyPr>
              <a:lstStyle/>
              <a:p>
                <a:pPr marL="0" indent="361950" algn="just">
                  <a:lnSpc>
                    <a:spcPct val="150000"/>
                  </a:lnSpc>
                  <a:spcBef>
                    <a:spcPts val="1200"/>
                  </a:spcBef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Mendeleyen-Klapeyron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tenglamasi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ideal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gazning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holatini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aniqlagani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ideal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gaz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holatining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tenglamasi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d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e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b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ataladi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:pPr marL="0" indent="0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             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pV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𝑀</m:t>
                        </m:r>
                      </m:den>
                    </m:f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RT </a:t>
                </a:r>
              </a:p>
              <a:p>
                <a:pPr marL="0" indent="0">
                  <a:buNone/>
                </a:pPr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534988" algn="just">
                  <a:lnSpc>
                    <a:spcPct val="150000"/>
                  </a:lnSpc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Ideal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gazning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holat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tenglamasi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gazning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massasi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molyar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massasi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bosimi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hajmi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temperaturasi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orasidagi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bog‘lanishni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ifodalaydi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534988" algn="just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marL="0" indent="534988" algn="just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Modda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miqdori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1 mol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gaz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yozsak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</a:p>
              <a:p>
                <a:pPr marL="0" indent="0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pV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= RT       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yoki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𝑝</m:t>
                        </m:r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den>
                    </m:f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=R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F2CF4197-031E-44C0-8C5A-CB785C6DF1B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76045" y="1179443"/>
                <a:ext cx="11645661" cy="5512905"/>
              </a:xfrm>
              <a:blipFill>
                <a:blip r:embed="rId2"/>
                <a:stretch>
                  <a:fillRect l="-1047" r="-10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41799331"/>
      </p:ext>
    </p:extLst>
  </p:cSld>
  <p:clrMapOvr>
    <a:masterClrMapping/>
  </p:clrMapOvr>
  <p:transition spd="slow">
    <p:comb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2106C8-CB15-434F-B659-D581D5BFEF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05948"/>
          </a:xfr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dirty="0"/>
              <a:t>             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Klapeyron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tenglamasi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8EF9C4AE-FBCC-4036-8D30-F1CEEC55E9F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27804" y="1319842"/>
                <a:ext cx="11585275" cy="5279366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534988" algn="just">
                  <a:lnSpc>
                    <a:spcPct val="110000"/>
                  </a:lnSpc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</a:p>
              <a:p>
                <a:pPr marL="0" indent="534988" algn="just">
                  <a:lnSpc>
                    <a:spcPct val="110000"/>
                  </a:lnSpc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Massa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o‘zgarmas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(m=const)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bo‘lganda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gazning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ikki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holati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ideal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gaz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holat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tenglamasini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qo‘llaylik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</a:p>
              <a:p>
                <a:pPr marL="0" indent="0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𝑝</m:t>
                        </m:r>
                      </m:e>
                      <m:sub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4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</m:e>
                      <m:sub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4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4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num>
                      <m:den>
                        <m:r>
                          <a:rPr lang="en-US" sz="44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𝑀</m:t>
                        </m:r>
                      </m:den>
                    </m:f>
                    <m:r>
                      <a:rPr lang="en-US" sz="44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44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  <m:r>
                      <a:rPr lang="en-US" sz="44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sSub>
                      <m:sSubPr>
                        <m:ctrlPr>
                          <a:rPr lang="en-US" sz="44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4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e>
                      <m:sub>
                        <m:r>
                          <a:rPr lang="en-US" sz="44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4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4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𝑝</m:t>
                        </m:r>
                      </m:e>
                      <m:sub>
                        <m:r>
                          <a:rPr lang="en-US" sz="44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sz="44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4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𝑉</m:t>
                        </m:r>
                      </m:e>
                      <m:sub>
                        <m:r>
                          <a:rPr lang="en-US" sz="44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uz-Latn-UZ" sz="44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4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num>
                      <m:den>
                        <m:r>
                          <a:rPr lang="en-US" sz="44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𝑀</m:t>
                        </m:r>
                      </m:den>
                    </m:f>
                    <m:r>
                      <a:rPr lang="en-US" sz="44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4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  <m:r>
                      <a:rPr lang="en-US" sz="4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sSub>
                      <m:sSubPr>
                        <m:ctrlPr>
                          <a:rPr lang="en-US" sz="4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e>
                      <m:sub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>
                  <a:buNone/>
                </a:pPr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54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5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sz="5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en-US" sz="5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5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uz-Latn-UZ" sz="5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54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5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en-US" sz="5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54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5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sz="5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  <m:sSub>
                          <m:sSubPr>
                            <m:ctrlPr>
                              <a:rPr lang="en-US" sz="5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5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uz-Latn-UZ" sz="5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54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5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en-US" sz="5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marL="0" indent="0">
                  <a:buNone/>
                </a:pPr>
                <a:r>
                  <a:rPr lang="en-US" sz="4800" dirty="0">
                    <a:cs typeface="Arial" panose="020B0604020202020204" pitchFamily="34" charset="0"/>
                  </a:rPr>
                  <a:t>       </a:t>
                </a:r>
              </a:p>
              <a:p>
                <a:pPr marL="0" indent="0">
                  <a:buNone/>
                </a:pPr>
                <a:r>
                  <a:rPr lang="en-US" sz="4800" dirty="0">
                    <a:cs typeface="Arial" panose="020B0604020202020204" pitchFamily="34" charset="0"/>
                  </a:rPr>
                  <a:t>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𝑝𝑉</m:t>
                        </m:r>
                      </m:num>
                      <m:den>
                        <m:r>
                          <a:rPr lang="en-US" sz="48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den>
                    </m:f>
                    <m:r>
                      <a:rPr lang="uz-Latn-UZ" sz="48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sty m:val="p"/>
                      </m:rPr>
                      <a:rPr lang="uz-Latn-UZ" sz="48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const</m:t>
                    </m:r>
                    <m:r>
                      <a:rPr lang="en-US" sz="48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48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US" sz="48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Klapeyron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tenglamasi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                               </a:t>
                </a:r>
                <a:endParaRPr lang="ru-RU" sz="5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8EF9C4AE-FBCC-4036-8D30-F1CEEC55E9F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27804" y="1319842"/>
                <a:ext cx="11585275" cy="5279366"/>
              </a:xfrm>
              <a:blipFill>
                <a:blip r:embed="rId2"/>
                <a:stretch>
                  <a:fillRect l="-1316" r="-12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54457465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6C76A0A8-9DA7-4DE4-A6AD-054FC3BF468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207034"/>
                <a:ext cx="10886536" cy="5884840"/>
              </a:xfrm>
            </p:spPr>
            <p:txBody>
              <a:bodyPr>
                <a:normAutofit fontScale="85000" lnSpcReduction="10000"/>
              </a:bodyPr>
              <a:lstStyle/>
              <a:p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</a:p>
              <a:p>
                <a:pPr marL="0" indent="444500" algn="just">
                  <a:lnSpc>
                    <a:spcPct val="110000"/>
                  </a:lnSpc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Gaz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holatining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parametridan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bittasi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noma’lum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bo‘lib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, 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qolgan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ikkitasi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ma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’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lum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bo‘lganda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, 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holat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tenglamasi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noma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’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lum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parametrni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aniqlashga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imkon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beradi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uz-Latn-UZ" sz="4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p</m:t>
                    </m:r>
                    <m:r>
                      <a:rPr lang="uz-Latn-UZ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𝑉</m:t>
                    </m:r>
                    <m:r>
                      <a:rPr lang="uz-Latn-UZ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𝑀</m:t>
                        </m:r>
                      </m:den>
                    </m:f>
                    <m:r>
                      <a:rPr lang="uz-Latn-UZ" sz="4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𝑅𝑇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</a:t>
                </a:r>
                <a:r>
                  <a:rPr lang="en-US" sz="4400" dirty="0">
                    <a:latin typeface="Cambria Math" panose="02040503050406030204" pitchFamily="18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uz-Latn-UZ" sz="4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T</m:t>
                    </m:r>
                    <m:r>
                      <a:rPr lang="uz-Latn-UZ" sz="4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𝑝𝑉𝑀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𝑚𝑅</m:t>
                        </m:r>
                      </m:den>
                    </m:f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uz-Latn-UZ" sz="4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p</m:t>
                    </m:r>
                    <m:r>
                      <a:rPr lang="uz-Latn-UZ" sz="4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𝑚𝑅𝑇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𝑀𝑉</m:t>
                        </m:r>
                      </m:den>
                    </m:f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uz-Latn-UZ" sz="4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V</m:t>
                    </m:r>
                    <m:r>
                      <a:rPr lang="uz-Latn-UZ" sz="4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𝑚𝑅𝑇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𝑀𝑝</m:t>
                        </m:r>
                      </m:den>
                    </m:f>
                  </m:oMath>
                </a14:m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6C76A0A8-9DA7-4DE4-A6AD-054FC3BF468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207034"/>
                <a:ext cx="10886536" cy="5884840"/>
              </a:xfrm>
              <a:blipFill>
                <a:blip r:embed="rId2"/>
                <a:stretch>
                  <a:fillRect l="-1568" r="-15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Прямая со стрелкой 3">
            <a:extLst>
              <a:ext uri="{FF2B5EF4-FFF2-40B4-BE49-F238E27FC236}">
                <a16:creationId xmlns:a16="http://schemas.microsoft.com/office/drawing/2014/main" id="{FAD94C9D-1A6D-4851-9EA6-EBD93ED1DDC0}"/>
              </a:ext>
            </a:extLst>
          </p:cNvPr>
          <p:cNvCxnSpPr>
            <a:cxnSpLocks/>
          </p:cNvCxnSpPr>
          <p:nvPr/>
        </p:nvCxnSpPr>
        <p:spPr>
          <a:xfrm>
            <a:off x="6164138" y="3269287"/>
            <a:ext cx="1366724" cy="10990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>
            <a:extLst>
              <a:ext uri="{FF2B5EF4-FFF2-40B4-BE49-F238E27FC236}">
                <a16:creationId xmlns:a16="http://schemas.microsoft.com/office/drawing/2014/main" id="{459EED70-0171-4798-B53B-6A1B7CEBDA6D}"/>
              </a:ext>
            </a:extLst>
          </p:cNvPr>
          <p:cNvCxnSpPr/>
          <p:nvPr/>
        </p:nvCxnSpPr>
        <p:spPr>
          <a:xfrm>
            <a:off x="5613422" y="3282352"/>
            <a:ext cx="0" cy="11032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>
            <a:extLst>
              <a:ext uri="{FF2B5EF4-FFF2-40B4-BE49-F238E27FC236}">
                <a16:creationId xmlns:a16="http://schemas.microsoft.com/office/drawing/2014/main" id="{C4E23B48-993D-433B-A49A-A9A2BC672C7A}"/>
              </a:ext>
            </a:extLst>
          </p:cNvPr>
          <p:cNvCxnSpPr>
            <a:cxnSpLocks/>
          </p:cNvCxnSpPr>
          <p:nvPr/>
        </p:nvCxnSpPr>
        <p:spPr>
          <a:xfrm flipH="1">
            <a:off x="3847381" y="3286539"/>
            <a:ext cx="1373976" cy="9576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2726821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F48AA3D0-F88B-4E42-88E7-3DC6D98A3DD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63608" y="2389528"/>
                <a:ext cx="10864783" cy="2009955"/>
              </a:xfrm>
            </p:spPr>
            <p:txBody>
              <a:bodyPr>
                <a:normAutofit fontScale="92500"/>
              </a:bodyPr>
              <a:lstStyle/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	Bosimi 0,45 MPa va temperaturasi 52</a:t>
                </a:r>
                <a14:m>
                  <m:oMath xmlns:m="http://schemas.openxmlformats.org/officeDocument/2006/math">
                    <m:r>
                      <a:rPr lang="uz-Latn-UZ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℃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bo‘lganda 500 mol gaz qanday hajmni egal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l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aydi?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F48AA3D0-F88B-4E42-88E7-3DC6D98A3DD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63608" y="2389528"/>
                <a:ext cx="10864783" cy="2009955"/>
              </a:xfrm>
              <a:blipFill>
                <a:blip r:embed="rId2"/>
                <a:stretch>
                  <a:fillRect l="-17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77CE6618-7E74-4A80-B86B-C092EF88E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58957"/>
          </a:xfr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7-mashq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9C68C81-61FA-40E7-BE33-A05660129BBF}"/>
              </a:ext>
            </a:extLst>
          </p:cNvPr>
          <p:cNvSpPr/>
          <p:nvPr/>
        </p:nvSpPr>
        <p:spPr>
          <a:xfrm>
            <a:off x="465826" y="1731639"/>
            <a:ext cx="279200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uz-Latn-UZ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-masala </a:t>
            </a:r>
            <a:endParaRPr lang="ru-RU" sz="4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0257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D18C0CCF-E672-429D-A1E3-547B421BBC3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09600" y="0"/>
                <a:ext cx="11675165" cy="685800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</a:t>
                </a:r>
                <a:r>
                  <a:rPr lang="en-US" sz="3600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36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               </a:t>
                </a:r>
                <a:r>
                  <a:rPr lang="uz-Latn-UZ" sz="36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36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:r>
                  <a:rPr lang="en-US" sz="3600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Formulasi</a:t>
                </a:r>
                <a:r>
                  <a:rPr lang="en-US" sz="36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0" indent="0"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P=0,45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MPa=0,45∙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sup>
                    </m:sSup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P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uz-Latn-UZ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P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𝑉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𝑀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𝑇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r>
                      <a:rPr lang="en-US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𝜈</m:t>
                    </m:r>
                    <m:r>
                      <a:rPr lang="uz-Latn-UZ" sz="3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6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num>
                      <m:den>
                        <m:r>
                          <a:rPr lang="en-US" sz="36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𝑀</m:t>
                        </m:r>
                      </m:den>
                    </m:f>
                  </m:oMath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t = 52⁰C</a:t>
                </a:r>
              </a:p>
              <a:p>
                <a:pPr marL="0" indent="0"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T= 52⁰C+273= 325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K        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uz-Latn-UZ" sz="36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P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𝑉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𝜈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𝑇</m:t>
                    </m:r>
                  </m:oMath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ru-RU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𝜈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= 500 mol</a:t>
                </a:r>
              </a:p>
              <a:p>
                <a:pPr marL="0" indent="0"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R = 8,31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J/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K∙mol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uz-Latn-UZ" sz="4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V</m:t>
                    </m:r>
                    <m:r>
                      <a:rPr lang="uz-Latn-UZ" sz="4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𝜈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sz="4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𝑅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sz="4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num>
                      <m:den>
                        <m:r>
                          <a:rPr lang="en-US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𝑃</m:t>
                        </m:r>
                      </m:den>
                    </m:f>
                  </m:oMath>
                </a14:m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6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</a:t>
                </a:r>
                <a:r>
                  <a:rPr lang="en-US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: 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V</a:t>
                </a:r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?                                </a:t>
                </a:r>
              </a:p>
              <a:p>
                <a:pPr marL="0" indent="0">
                  <a:buNone/>
                </a:pPr>
                <a:r>
                  <a:rPr lang="uz-Latn-UZ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uz-Latn-UZ" sz="4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V</m:t>
                    </m:r>
                    <m:r>
                      <a:rPr lang="uz-Latn-UZ" sz="4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500</m:t>
                        </m:r>
                        <m: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𝑚𝑜𝑙</m:t>
                        </m:r>
                        <m:r>
                          <a:rPr lang="en-US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∙8,31 </m:t>
                        </m:r>
                        <m:f>
                          <m:fPr>
                            <m:ctrlPr>
                              <a:rPr lang="uz-Latn-UZ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𝐽</m:t>
                            </m:r>
                          </m:num>
                          <m:den>
                            <m:r>
                              <a:rPr lang="uz-Latn-UZ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𝐾</m:t>
                            </m:r>
                            <m:r>
                              <a:rPr lang="uz-Latn-UZ" sz="4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∙</m:t>
                            </m:r>
                            <m:r>
                              <a:rPr lang="uz-Latn-UZ" sz="4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𝑚𝑜𝑙</m:t>
                            </m:r>
                          </m:den>
                        </m:f>
                        <m:r>
                          <a:rPr lang="en-US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∙325</m:t>
                        </m:r>
                        <m: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𝐾</m:t>
                        </m:r>
                      </m:num>
                      <m:den>
                        <m:r>
                          <a:rPr lang="en-US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0,45∙</m:t>
                        </m:r>
                        <m:sSup>
                          <m:sSupPr>
                            <m:ctrlPr>
                              <a:rPr lang="en-US" sz="4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4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6</m:t>
                            </m:r>
                          </m:sup>
                        </m:sSup>
                        <m:r>
                          <a:rPr lang="uz-Latn-UZ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𝑃𝑎</m:t>
                        </m:r>
                      </m:den>
                    </m:f>
                    <m:r>
                      <a:rPr lang="uz-Latn-UZ" sz="44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 </m:t>
                    </m:r>
                    <m:sSup>
                      <m:sSupPr>
                        <m:ctrlPr>
                          <a:rPr lang="en-US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p>
                        <m:r>
                          <a:rPr lang="en-US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uz-Latn-UZ" sz="3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uz-Latn-UZ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𝑽</m:t>
                    </m:r>
                    <m:r>
                      <a:rPr lang="uz-Latn-UZ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  <m:r>
                      <a:rPr lang="uz-Latn-UZ" sz="3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sSup>
                      <m:sSupPr>
                        <m:ctrlPr>
                          <a:rPr lang="uz-Latn-UZ" sz="3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𝒎</m:t>
                        </m:r>
                      </m:e>
                      <m:sup>
                        <m:r>
                          <a:rPr lang="uz-Latn-UZ" sz="3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sup>
                    </m:sSup>
                  </m:oMath>
                </a14:m>
                <a:endParaRPr lang="ru-RU" sz="40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D18C0CCF-E672-429D-A1E3-547B421BBC3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0"/>
                <a:ext cx="11675165" cy="6858000"/>
              </a:xfrm>
              <a:blipFill>
                <a:blip r:embed="rId2"/>
                <a:stretch>
                  <a:fillRect l="-1828" t="-2578" b="-29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763CC1F7-9549-4CD6-A997-D494D8224624}"/>
              </a:ext>
            </a:extLst>
          </p:cNvPr>
          <p:cNvCxnSpPr>
            <a:cxnSpLocks/>
          </p:cNvCxnSpPr>
          <p:nvPr/>
        </p:nvCxnSpPr>
        <p:spPr>
          <a:xfrm>
            <a:off x="6096000" y="410817"/>
            <a:ext cx="0" cy="41346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A84EF081-CEF8-4177-AA46-6DF56E9B1375}"/>
              </a:ext>
            </a:extLst>
          </p:cNvPr>
          <p:cNvCxnSpPr>
            <a:cxnSpLocks/>
          </p:cNvCxnSpPr>
          <p:nvPr/>
        </p:nvCxnSpPr>
        <p:spPr>
          <a:xfrm>
            <a:off x="609600" y="4214193"/>
            <a:ext cx="49695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07756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37D65E-1381-4675-B0B1-C16354531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38470"/>
          </a:xfr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/>
              <a:t>     </a:t>
            </a:r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7 – </a:t>
            </a:r>
            <a:r>
              <a:rPr lang="en-US" sz="6000" dirty="0" err="1"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5CBF809C-3023-4863-BEE9-0B9F67077A0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09600" y="1984521"/>
                <a:ext cx="10765767" cy="3272911"/>
              </a:xfrm>
            </p:spPr>
            <p:txBody>
              <a:bodyPr>
                <a:noAutofit/>
              </a:bodyPr>
              <a:lstStyle/>
              <a:p>
                <a:pPr>
                  <a:lnSpc>
                    <a:spcPct val="160000"/>
                  </a:lnSpc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24</a:t>
                </a:r>
                <a14:m>
                  <m:oMath xmlns:m="http://schemas.openxmlformats.org/officeDocument/2006/math">
                    <m:r>
                      <a:rPr lang="en-US" sz="6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𝜄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hajmli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ballonda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1,2 kg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karbonat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angidrid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gazi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bor.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Ballon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3∙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sup>
                    </m:sSup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Pa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bosimgacha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chidaydi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Qanday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temperaturada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portlash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xavfi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tug‘iladi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5CBF809C-3023-4863-BEE9-0B9F67077A0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984521"/>
                <a:ext cx="10765767" cy="3272911"/>
              </a:xfrm>
              <a:blipFill>
                <a:blip r:embed="rId2"/>
                <a:stretch>
                  <a:fillRect l="-849" r="-1189" b="-373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541755A-0C18-48EE-8573-F0D67D8DA756}"/>
              </a:ext>
            </a:extLst>
          </p:cNvPr>
          <p:cNvSpPr/>
          <p:nvPr/>
        </p:nvSpPr>
        <p:spPr>
          <a:xfrm>
            <a:off x="464857" y="1700965"/>
            <a:ext cx="340840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– masala </a:t>
            </a:r>
            <a:endParaRPr lang="ru-RU" sz="4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363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theme/theme1.xml><?xml version="1.0" encoding="utf-8"?>
<a:theme xmlns:a="http://schemas.openxmlformats.org/drawingml/2006/main" name="Метрополия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Метрополия</Template>
  <TotalTime>1476</TotalTime>
  <Words>566</Words>
  <Application>Microsoft Office PowerPoint</Application>
  <PresentationFormat>Широкоэкранный</PresentationFormat>
  <Paragraphs>77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Метрополия</vt:lpstr>
      <vt:lpstr>Презентация PowerPoint</vt:lpstr>
      <vt:lpstr>          Ideal gazning  holat tenglamasi</vt:lpstr>
      <vt:lpstr>Презентация PowerPoint</vt:lpstr>
      <vt:lpstr>  Mendeleyev – Klapeyron tenglamasi</vt:lpstr>
      <vt:lpstr>                  Klapeyron   tenglamasi</vt:lpstr>
      <vt:lpstr>Презентация PowerPoint</vt:lpstr>
      <vt:lpstr>7-mashq   </vt:lpstr>
      <vt:lpstr>Презентация PowerPoint</vt:lpstr>
      <vt:lpstr>     7 – mashq  </vt:lpstr>
      <vt:lpstr>Презентация PowerPoint</vt:lpstr>
      <vt:lpstr>Презентация PowerPoint</vt:lpstr>
      <vt:lpstr>    Mustaqil bajarish uchun topshiriqlar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hp</cp:lastModifiedBy>
  <cp:revision>217</cp:revision>
  <dcterms:created xsi:type="dcterms:W3CDTF">2020-08-02T11:17:41Z</dcterms:created>
  <dcterms:modified xsi:type="dcterms:W3CDTF">2021-02-22T09:31:32Z</dcterms:modified>
</cp:coreProperties>
</file>