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4" r:id="rId3"/>
    <p:sldId id="285" r:id="rId4"/>
    <p:sldId id="258" r:id="rId5"/>
    <p:sldId id="273" r:id="rId6"/>
    <p:sldId id="278" r:id="rId7"/>
    <p:sldId id="274" r:id="rId8"/>
    <p:sldId id="275" r:id="rId9"/>
    <p:sldId id="276" r:id="rId10"/>
    <p:sldId id="277" r:id="rId11"/>
    <p:sldId id="279" r:id="rId12"/>
    <p:sldId id="280" r:id="rId13"/>
    <p:sldId id="281" r:id="rId14"/>
    <p:sldId id="282" r:id="rId15"/>
    <p:sldId id="283" r:id="rId16"/>
    <p:sldId id="28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4FB8B-6A04-45D7-8FF4-F4258E357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91F265-5E82-4BF7-83DC-11A431F1E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E9ACC-6DF0-489D-9CBD-BB7055886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E5CD-0010-435F-BB93-E83A45DEE26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219CA2-2520-4EF0-A6C0-1EC19A31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E2BF0-8921-497B-9122-41043246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AA8-4F52-4431-BF73-6263641BF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0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D04DF-BF1B-4D4A-AF45-91757B2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25CC71-85AF-4E1A-B05C-6945CDB4A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01970-7E41-4EDB-9F56-23757BEA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E5CD-0010-435F-BB93-E83A45DEE26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ACFAA3-7A8C-4F0E-8E40-41D32A22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54290-0FB5-42B0-A62F-F5FCA616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AA8-4F52-4431-BF73-6263641BF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4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4A8A83-D12F-4A13-B14E-8D3761584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3B0B04-4E55-4CF8-82E8-EDF316511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B43AD-68EA-45B7-9EBC-9A6D3427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E5CD-0010-435F-BB93-E83A45DEE26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1A4C26-5410-4311-A9FD-B5E90FBD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C381CB-9514-4F91-8066-3FC5656D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AA8-4F52-4431-BF73-6263641BF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984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5952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B541D-FC20-4A11-8347-FEB9C373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087C91-CD21-4C5B-97A0-C41EA770F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B0B8E3-F4E6-4EA8-B060-9EEF1DFA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E5CD-0010-435F-BB93-E83A45DEE26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3E350C-5BB3-48F6-B9C2-32A2166E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EAE343-D307-4623-8B70-64A8E573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AA8-4F52-4431-BF73-6263641BF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4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E1DD6-1008-4D1E-9B53-90038261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CA78F-E21A-405D-9B5F-A5D380B7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A68CAE-B4EF-4804-BE7C-B1B9C027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E5CD-0010-435F-BB93-E83A45DEE26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7DB2AF-EFD8-4BBE-ADA2-6BDCF8055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EDE35C-C559-4A67-9432-16FC8048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AA8-4F52-4431-BF73-6263641BF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2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BBEBD-3D5F-4005-84F5-75448DB90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47C3B4-96D0-439C-82BA-3038CFEDC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F586C8-B48B-4A55-849D-F7AB3BE3D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11E107-BCB7-4404-95B6-14797C89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E5CD-0010-435F-BB93-E83A45DEE26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400443-E569-423D-A484-8D114B64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F8A583-25E3-47FB-91CD-63CC0570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AA8-4F52-4431-BF73-6263641BF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33A6D-707F-49D7-8BCE-293ACD8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A7CD0-4E6C-495A-9B2D-41B9D80AF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53F467-A436-412A-B9AF-FBBB0746B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E0C891-2E23-4301-90F4-50B7FF01C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8681B2-969E-42D5-B0E5-A532A2003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FCDFCD-7D54-4B8F-BD21-F5A35842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E5CD-0010-435F-BB93-E83A45DEE26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CDD112-C227-4817-BFCF-D1F4FF42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5EE655-0949-44EF-AEE8-91A192C6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AA8-4F52-4431-BF73-6263641BF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1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E8746-1D84-487A-913C-D837CCE3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CA4229-FB72-46EE-BF14-7DDC07FB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E5CD-0010-435F-BB93-E83A45DEE26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6B25AD-F8A4-4ACB-A852-C6DAA533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4B287E-E2D8-45CC-81D4-4E70DA2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AA8-4F52-4431-BF73-6263641BF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9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45B1F5-8756-44B7-800C-6B16DC63F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E5CD-0010-435F-BB93-E83A45DEE26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F153C0-CF08-413B-BAD5-5353254B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068A59-A823-40E4-9A83-EDCFDE02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AA8-4F52-4431-BF73-6263641BF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46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8E84E-907E-4FB2-9C83-8F93E561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33406E-D27A-4575-92AB-7D5214ADE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19C836-C1AD-4323-A293-1E31F114A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B36881-2F5D-486B-8DE4-64181E70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E5CD-0010-435F-BB93-E83A45DEE26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FF408E-425D-4AE8-99E1-5FF72CDF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6DDEF1-13BC-450F-AB96-A89F8883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AA8-4F52-4431-BF73-6263641BF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7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344C0-1ECD-4B7B-93D9-2C2C0806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9F2D0A-3C6F-44EC-B3A6-CF9248AE6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E7FC1A-79A7-4F1F-9FFF-1E3F8B5B9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961C8F-6A5E-4196-9228-CA20BDC2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E5CD-0010-435F-BB93-E83A45DEE26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CC13D2-58AE-4B7F-806F-5CEC3403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01251D-B07B-4FCF-9FDB-ED95F95F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EAA8-4F52-4431-BF73-6263641BF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8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1D2A-14F6-428C-A159-73C862F2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DC2286-74F2-44D2-B7D4-28621189C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6A24C-1A4B-45A9-82AE-FAADD1FB2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E5CD-0010-435F-BB93-E83A45DEE26C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ACFF-BC4C-417C-992D-19BB6B12B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7B57B7-4001-4062-82FD-063DBA9E7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EAA8-4F52-4431-BF73-6263641BF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2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69999" y="2780403"/>
            <a:ext cx="10721153" cy="496706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uz-Latn-UZ" sz="5400" b="1" dirty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5400" b="1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5400" dirty="0" err="1">
                <a:solidFill>
                  <a:srgbClr val="002060"/>
                </a:solidFill>
                <a:latin typeface="Arial"/>
                <a:cs typeface="Arial"/>
              </a:rPr>
              <a:t>Masalalar</a:t>
            </a:r>
            <a:r>
              <a:rPr lang="en-US" sz="5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endParaRPr lang="en-US" sz="5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2400" b="1" dirty="0">
                <a:latin typeface="Arial"/>
                <a:cs typeface="Arial"/>
              </a:rPr>
              <a:t>. </a:t>
            </a:r>
          </a:p>
          <a:p>
            <a:pPr marL="38918" algn="ctr">
              <a:lnSpc>
                <a:spcPts val="4132"/>
              </a:lnSpc>
              <a:spcBef>
                <a:spcPts val="233"/>
              </a:spcBef>
            </a:pPr>
            <a:endParaRPr lang="en-US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4000" b="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96264" y="2593334"/>
            <a:ext cx="727405" cy="16243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96264" y="4902200"/>
            <a:ext cx="727405" cy="16243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58400" y="526307"/>
            <a:ext cx="103723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0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90330" y="119269"/>
                <a:ext cx="5963479" cy="4929811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  <a:endParaRPr lang="uz-Latn-UZ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=0,83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𝑃𝑎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=8,3∙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−7 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𝑃𝑎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=27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℃+273=300 </m:t>
                    </m:r>
                    <m:r>
                      <m:rPr>
                        <m:sty m:val="p"/>
                      </m:rPr>
                      <a:rPr lang="uz-Latn-UZ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𝑚𝑚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=8,3 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sup>
                    </m:sSup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90330" y="119269"/>
                <a:ext cx="5963479" cy="4929811"/>
              </a:xfrm>
              <a:blipFill>
                <a:blip r:embed="rId2"/>
                <a:stretch>
                  <a:fillRect l="-3064" t="-22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6811618" y="119269"/>
                <a:ext cx="5274360" cy="5300869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den>
                    </m:f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6811618" y="119269"/>
                <a:ext cx="5274360" cy="5300869"/>
              </a:xfrm>
              <a:blipFill>
                <a:blip r:embed="rId3"/>
                <a:stretch>
                  <a:fillRect t="-2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132521" y="4929809"/>
                <a:ext cx="11953461" cy="1928191"/>
              </a:xfrm>
            </p:spPr>
            <p:txBody>
              <a:bodyPr/>
              <a:lstStyle/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14:m>
                  <m:oMath xmlns:m="http://schemas.openxmlformats.org/officeDocument/2006/math"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8,3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−7</m:t>
                            </m:r>
                          </m:sup>
                        </m:s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𝑃𝑎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sup>
                        </m:sSup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∙6∙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23</m:t>
                            </m:r>
                          </m:sup>
                        </m:sSup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𝑚𝑜𝑙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8,3</m:t>
                        </m:r>
                        <m:f>
                          <m:f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𝑚𝑜𝑙</m:t>
                            </m:r>
                          </m:den>
                        </m:f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∙300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𝑡𝑎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𝑡𝑎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molekula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bo‘ladi.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132521" y="4929809"/>
                <a:ext cx="11953461" cy="1928191"/>
              </a:xfrm>
              <a:blipFill>
                <a:blip r:embed="rId4"/>
                <a:stretch>
                  <a:fillRect l="-1836" b="-10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6467061" y="443949"/>
            <a:ext cx="0" cy="3637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490330" y="4081671"/>
            <a:ext cx="54996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A11C6236-C00F-4584-B427-1BFE0C15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19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5-namunaviy 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8BF5E715-C190-4746-BB49-E469FC1E7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9327" y="2855970"/>
                <a:ext cx="11542644" cy="2518288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2 mol ide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l gazning </a:t>
                </a:r>
                <a14:m>
                  <m:oMath xmlns:m="http://schemas.openxmlformats.org/officeDocument/2006/math"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27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temperaturadagi to‘liq ilgarilanma harakat kinetik energiyasi qanday bo‘ladi?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R = </a:t>
                </a: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8,3 J/K∙mol.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8BF5E715-C190-4746-BB49-E469FC1E7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327" y="2855970"/>
                <a:ext cx="11542644" cy="2518288"/>
              </a:xfrm>
              <a:blipFill>
                <a:blip r:embed="rId2"/>
                <a:stretch>
                  <a:fillRect l="-2166" t="-10386" r="-211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01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0" y="119270"/>
                <a:ext cx="5049078" cy="3640174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3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=27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℃+273=300 </m:t>
                    </m:r>
                    <m:r>
                      <m:rPr>
                        <m:sty m:val="p"/>
                      </m:rPr>
                      <a:rPr lang="uz-Latn-UZ" sz="3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𝑚𝑜𝑙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=8,3 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  <m:r>
                      <m:rPr>
                        <m:nor/>
                      </m:rPr>
                      <a:rPr lang="uz-Latn-UZ" sz="3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0" y="119270"/>
                <a:ext cx="5049078" cy="3640174"/>
              </a:xfrm>
              <a:blipFill>
                <a:blip r:embed="rId2"/>
                <a:stretch>
                  <a:fillRect l="-4227" t="-4690" b="-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155095" y="119270"/>
                <a:ext cx="7036905" cy="4473834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 </a:t>
                </a:r>
              </a:p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sSub>
                      <m:sSub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b>
                    </m:sSub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155095" y="119270"/>
                <a:ext cx="7036905" cy="4473834"/>
              </a:xfrm>
              <a:blipFill>
                <a:blip r:embed="rId3"/>
                <a:stretch>
                  <a:fillRect t="-38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132521" y="4784035"/>
                <a:ext cx="11953461" cy="2073965"/>
              </a:xfrm>
            </p:spPr>
            <p:txBody>
              <a:bodyPr/>
              <a:lstStyle/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∙2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𝑚𝑜𝑙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∙8,3 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∙300 </m:t>
                    </m:r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=7470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𝟕𝟒𝟕𝟎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</a:t>
                </a:r>
                <a:endParaRPr lang="ru-RU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132521" y="4784035"/>
                <a:ext cx="11953461" cy="2073965"/>
              </a:xfrm>
              <a:blipFill>
                <a:blip r:embed="rId4"/>
                <a:stretch>
                  <a:fillRect l="-1836" t="-2941" r="-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022573" y="589722"/>
            <a:ext cx="0" cy="4101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225287" y="2862471"/>
            <a:ext cx="3445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A11C6236-C00F-4584-B427-1BFE0C15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19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6-namunaviy 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8BF5E715-C190-4746-BB49-E469FC1E7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8026" y="2447151"/>
                <a:ext cx="11089901" cy="2651060"/>
              </a:xfrm>
            </p:spPr>
            <p:txBody>
              <a:bodyPr>
                <a:noAutofit/>
              </a:bodyPr>
              <a:lstStyle/>
              <a:p>
                <a:pPr marL="0" indent="623888" algn="just">
                  <a:spcAft>
                    <a:spcPts val="1200"/>
                  </a:spcAft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Xonada elektrokamin yoqilganidan so‘ng o‘zgarmas bosim holatida havo temperaturasi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27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gacha ko‘tarildi.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623888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Xona ichidagi havo molekulalarining soni necha foizga kamaygan?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8BF5E715-C190-4746-BB49-E469FC1E7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026" y="2447151"/>
                <a:ext cx="11089901" cy="2651060"/>
              </a:xfrm>
              <a:blipFill>
                <a:blip r:embed="rId2"/>
                <a:stretch>
                  <a:fillRect l="-1979" t="-6437" r="-1924" b="-27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8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278296" y="119269"/>
                <a:ext cx="4929805" cy="4929811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  <a:endParaRPr lang="uz-Latn-UZ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℃+273=291 </m:t>
                    </m:r>
                    <m:r>
                      <m:rPr>
                        <m:sty m:val="p"/>
                      </m:rPr>
                      <a:rPr lang="uz-Latn-UZ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=27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℃+273=300 </m:t>
                    </m:r>
                    <m:r>
                      <m:rPr>
                        <m:sty m:val="p"/>
                      </m:rPr>
                      <a:rPr lang="uz-Latn-UZ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T.K.:</a:t>
                </a:r>
                <a:r>
                  <a:rPr lang="uz-Latn-UZ" sz="32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100 %−?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278296" y="119269"/>
                <a:ext cx="4929805" cy="4929811"/>
              </a:xfrm>
              <a:blipFill>
                <a:blip r:embed="rId2"/>
                <a:stretch>
                  <a:fillRect l="-3837" t="-22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208101" y="119269"/>
                <a:ext cx="7010402" cy="5300869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dan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z-Latn-UZ" sz="3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z-Latn-UZ" sz="36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uz-Latn-UZ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den>
                      </m:f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uz-Latn-UZ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z-Latn-U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uz-Latn-U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den>
                      </m:f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uz-Latn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uz-Latn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uz-Latn-UZ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uz-Latn-U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uz-Latn-U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208101" y="119269"/>
                <a:ext cx="7010402" cy="5300869"/>
              </a:xfrm>
              <a:blipFill>
                <a:blip r:embed="rId3"/>
                <a:stretch>
                  <a:fillRect t="-2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132521" y="4425614"/>
                <a:ext cx="11953461" cy="243238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∙100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>
                          <m:f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100 %=            =</m:t>
                    </m:r>
                    <m:d>
                      <m:d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∙100 %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132521" y="4425614"/>
                <a:ext cx="11953461" cy="2432386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 flipH="1">
            <a:off x="5075574" y="742735"/>
            <a:ext cx="3" cy="3682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424068" y="3008243"/>
            <a:ext cx="42672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09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6AC5EEB9-F2C5-4A28-A039-56C36677C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783" y="397565"/>
                <a:ext cx="11767930" cy="315748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uz-Latn-UZ" sz="44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endParaRPr lang="ru-RU" sz="4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uz-Latn-UZ" sz="4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∙100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291 </m:t>
                            </m:r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300 </m:t>
                            </m:r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den>
                        </m:f>
                      </m:e>
                    </m:d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∙100 %=3 %</m:t>
                    </m:r>
                  </m:oMath>
                </a14:m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>
                  <a:buNone/>
                </a:pPr>
                <a:endParaRPr lang="ru-RU" sz="4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z-Latn-UZ" sz="44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3 % ga kamaygan. </a:t>
                </a: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6AC5EEB9-F2C5-4A28-A039-56C36677C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783" y="397565"/>
                <a:ext cx="11767930" cy="3157486"/>
              </a:xfrm>
              <a:blipFill>
                <a:blip r:embed="rId2"/>
                <a:stretch>
                  <a:fillRect l="-1917" t="-9073" b="-5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83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A11C6236-C00F-4584-B427-1BFE0C15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318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8BF5E715-C190-4746-BB49-E469FC1E7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4908" y="1364400"/>
                <a:ext cx="11308355" cy="5526158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spcAft>
                    <a:spcPts val="1200"/>
                  </a:spcAft>
                  <a:buNone/>
                  <a:tabLst>
                    <a:tab pos="444500" algn="l"/>
                  </a:tabLst>
                </a:pP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1. (44-bet 7-test) Berk idish ichidagi ideal gaz molekulalarining o‘rtacha kvadratik tezligi 30% ga ortsa, gaz bosimi qanday o‘zgarishini toping. </a:t>
                </a:r>
              </a:p>
              <a:p>
                <a:pPr marL="0" indent="0" algn="just">
                  <a:spcAft>
                    <a:spcPts val="1200"/>
                  </a:spcAft>
                  <a:buNone/>
                  <a:tabLst>
                    <a:tab pos="444500" algn="l"/>
                  </a:tabLst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2.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(44-bet 10-test) Ballondagi kislorod tempera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turasi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27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227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gacha ko‘tarilsa, gaz zichligi qanday o‘zgaradi? </a:t>
                </a:r>
              </a:p>
              <a:p>
                <a:pPr marL="0" indent="0" algn="just">
                  <a:buNone/>
                  <a:tabLst>
                    <a:tab pos="444500" algn="l"/>
                  </a:tabLst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3.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gaz molekulasi 300K temperatura va 414 Pa bosimda qanday hajmni egallaydi? Bolsman doimiysi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1,38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−23</m:t>
                        </m:r>
                      </m:sup>
                    </m:sSup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8BF5E715-C190-4746-BB49-E469FC1E7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908" y="1364400"/>
                <a:ext cx="11308355" cy="5526158"/>
              </a:xfrm>
              <a:blipFill>
                <a:blip r:embed="rId2"/>
                <a:stretch>
                  <a:fillRect l="-1941" t="-4194" r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66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A11C6236-C00F-4584-B427-1BFE0C15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19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1-namunaviy 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8BF5E715-C190-4746-BB49-E469FC1E7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399" y="2303252"/>
                <a:ext cx="10535477" cy="2978049"/>
              </a:xfrm>
            </p:spPr>
            <p:txBody>
              <a:bodyPr>
                <a:normAutofit/>
              </a:bodyPr>
              <a:lstStyle/>
              <a:p>
                <a:pPr marL="0" indent="538163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sup>
                    </m:sSup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hajmli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simobli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lampa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ballonida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molekula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bo‘lsa, undagi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simob bug‘lari 300 K temperaturada qanday bosim </a:t>
                </a:r>
                <a14:m>
                  <m:oMath xmlns:m="http://schemas.openxmlformats.org/officeDocument/2006/math">
                    <m:r>
                      <a:rPr lang="uz-Latn-UZ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𝑃𝑎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hosil qiladi?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538163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Bolsman doimiysi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1,38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−23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8BF5E715-C190-4746-BB49-E469FC1E7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399" y="2303252"/>
                <a:ext cx="10535477" cy="2978049"/>
              </a:xfrm>
              <a:blipFill>
                <a:blip r:embed="rId2"/>
                <a:stretch>
                  <a:fillRect l="-1736" t="-4918" b="-34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23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205948" y="119270"/>
                <a:ext cx="5711686" cy="4174434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  <a:endParaRPr lang="uz-Latn-UZ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uz-Latn-UZ" sz="4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sup>
                    </m:sSup>
                    <m:sSup>
                      <m:sSupPr>
                        <m:ctrlP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p>
                    </m:sSup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𝑡𝑎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=300 </m:t>
                    </m:r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=1,38∙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−23</m:t>
                        </m:r>
                      </m:sup>
                    </m:sSup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205948" y="119270"/>
                <a:ext cx="5711686" cy="4174434"/>
              </a:xfrm>
              <a:blipFill>
                <a:blip r:embed="rId2"/>
                <a:stretch>
                  <a:fillRect l="-3842" t="-4094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208104" y="71662"/>
                <a:ext cx="6877878" cy="4222042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208104" y="71662"/>
                <a:ext cx="6877878" cy="4222042"/>
              </a:xfrm>
              <a:blipFill>
                <a:blip r:embed="rId3"/>
                <a:stretch>
                  <a:fillRect t="-4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132521" y="4341312"/>
                <a:ext cx="11953461" cy="2375453"/>
              </a:xfrm>
            </p:spPr>
            <p:txBody>
              <a:bodyPr/>
              <a:lstStyle/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</a:p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sup>
                        </m:sSup>
                      </m:num>
                      <m:den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uz-Latn-UZ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−5</m:t>
                            </m:r>
                          </m:sup>
                        </m:sSup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1,38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−23</m:t>
                        </m:r>
                      </m:sup>
                    </m:sSup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den>
                    </m:f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=138∙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Pa</a:t>
                </a:r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𝟏𝟑𝟖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e>
                      <m:sup>
                        <m: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sup>
                    </m:sSup>
                    <m:r>
                      <m:rPr>
                        <m:nor/>
                      </m:rPr>
                      <a:rPr lang="uz-Latn-UZ" sz="40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Pa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uz-Latn-UZ" sz="4000" b="1" i="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138 </m:t>
                    </m:r>
                    <m:r>
                      <a:rPr lang="el-GR" sz="4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en-US" sz="4000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𝐏𝐚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132521" y="4341312"/>
                <a:ext cx="11953461" cy="2375453"/>
              </a:xfrm>
              <a:blipFill>
                <a:blip r:embed="rId4"/>
                <a:stretch>
                  <a:fillRect l="-1836" t="-7179" b="-8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6096000" y="450573"/>
            <a:ext cx="0" cy="3604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1351721" y="3438940"/>
            <a:ext cx="4346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4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A11C6236-C00F-4584-B427-1BFE0C15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19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2-namunaviy 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8BF5E715-C190-4746-BB49-E469FC1E7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476" y="2863970"/>
                <a:ext cx="11243594" cy="162608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Temperaturasi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367</a:t>
                </a: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va bosimi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8,31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Pa bo‘lgan kislorodning zichligini aniqlang. 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8BF5E715-C190-4746-BB49-E469FC1E7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476" y="2863970"/>
                <a:ext cx="11243594" cy="1626080"/>
              </a:xfrm>
              <a:blipFill>
                <a:blip r:embed="rId2"/>
                <a:stretch>
                  <a:fillRect l="-1897" t="-10112" r="-1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11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0" y="119270"/>
                <a:ext cx="6917634" cy="3640174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  <a:endParaRPr lang="uz-Latn-UZ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=367℃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=8,31∙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𝑃𝑎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=8,31 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=32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=32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0" y="119270"/>
                <a:ext cx="6917634" cy="3640174"/>
              </a:xfrm>
              <a:blipFill>
                <a:blip r:embed="rId2"/>
                <a:stretch>
                  <a:fillRect l="-3084" t="-4690" b="-30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6917634" y="71662"/>
                <a:ext cx="5168348" cy="4473834"/>
              </a:xfrm>
            </p:spPr>
            <p:txBody>
              <a:bodyPr/>
              <a:lstStyle/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Formula: </a:t>
                </a:r>
              </a:p>
              <a:p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num>
                      <m:den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den>
                    </m:f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uz-Latn-UZ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uz-Latn-UZ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den>
                    </m:f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6917634" y="71662"/>
                <a:ext cx="5168348" cy="4473834"/>
              </a:xfrm>
              <a:blipFill>
                <a:blip r:embed="rId3"/>
                <a:stretch>
                  <a:fillRect t="-3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132521" y="4761705"/>
                <a:ext cx="11953461" cy="19550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uz-Latn-UZ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uz-Latn-UZ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T=t+273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132521" y="4761705"/>
                <a:ext cx="11953461" cy="1955060"/>
              </a:xfrm>
              <a:blipFill>
                <a:blip r:embed="rId4"/>
                <a:stretch>
                  <a:fillRect l="-1836" b="-6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6917634" y="841513"/>
            <a:ext cx="0" cy="3604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132521" y="4015409"/>
            <a:ext cx="6255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73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114A3951-B92F-4D04-B925-9289F336A2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2521" y="715617"/>
                <a:ext cx="11834191" cy="5461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b="0" dirty="0">
                    <a:cs typeface="Arial" panose="020B0604020202020204" pitchFamily="34" charset="0"/>
                  </a:rPr>
                  <a:t>         </a:t>
                </a:r>
                <a:r>
                  <a:rPr lang="en-US" sz="44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Yechish: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</m:t>
                    </m:r>
                  </m:oMath>
                </a14:m>
                <a:endParaRPr lang="en-US" sz="4400" b="1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b="0" dirty="0"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=273+367℃=640 </m:t>
                    </m:r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40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uz-Latn-UZ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32∙</m:t>
                          </m:r>
                          <m:sSup>
                            <m:sSupPr>
                              <m:ctrlPr>
                                <a:rPr lang="uz-Latn-UZ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uz-Latn-UZ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</m:sup>
                          </m:sSup>
                          <m:f>
                            <m:fPr>
                              <m:ctrlPr>
                                <a:rPr lang="uz-Latn-UZ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uz-Latn-UZ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kg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uz-Latn-UZ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mol</m:t>
                              </m:r>
                            </m:den>
                          </m:f>
                          <m:r>
                            <a:rPr lang="uz-Latn-U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∙8,31∙</m:t>
                          </m:r>
                          <m:sSup>
                            <m:sSupPr>
                              <m:ctrlPr>
                                <a:rPr lang="uz-Latn-UZ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uz-Latn-UZ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uz-Latn-U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Pa</m:t>
                          </m:r>
                        </m:num>
                        <m:den>
                          <m:r>
                            <a:rPr lang="uz-Latn-U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640 </m:t>
                          </m:r>
                          <m:r>
                            <m:rPr>
                              <m:sty m:val="p"/>
                            </m:rPr>
                            <a:rPr lang="uz-Latn-U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K</m:t>
                          </m:r>
                          <m:r>
                            <a:rPr lang="uz-Latn-UZ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∙8,31 </m:t>
                          </m:r>
                          <m:f>
                            <m:fPr>
                              <m:ctrlPr>
                                <a:rPr lang="uz-Latn-UZ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uz-Latn-UZ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uz-Latn-UZ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K</m:t>
                              </m:r>
                              <m:r>
                                <a:rPr lang="uz-Latn-UZ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uz-Latn-UZ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mol</m:t>
                              </m:r>
                            </m:den>
                          </m:f>
                        </m:den>
                      </m:f>
                      <m:r>
                        <a:rPr lang="uz-Latn-UZ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uz-Latn-UZ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kg</m:t>
                      </m:r>
                      <m:r>
                        <a:rPr lang="uz-Latn-UZ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sSup>
                        <m:sSupPr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𝒌𝒈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114A3951-B92F-4D04-B925-9289F336A2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521" y="715617"/>
                <a:ext cx="11834191" cy="5461346"/>
              </a:xfrm>
              <a:blipFill>
                <a:blip r:embed="rId2"/>
                <a:stretch>
                  <a:fillRect t="-3348" b="-12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0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A11C6236-C00F-4584-B427-1BFE0C15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19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3-namunaviy 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8BF5E715-C190-4746-BB49-E469FC1E7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974" y="3047999"/>
            <a:ext cx="9329530" cy="229250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vodoroddagi molekulalar soni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suvdagiga qaraganda necha marta ko‘p?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5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6914" y="119270"/>
                <a:ext cx="3896137" cy="3640174"/>
              </a:xfrm>
            </p:spPr>
            <p:txBody>
              <a:bodyPr/>
              <a:lstStyle/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Berilgan:</a:t>
                </a:r>
                <a:endParaRPr lang="uz-Latn-UZ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T.K.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6914" y="119270"/>
                <a:ext cx="3896137" cy="3640174"/>
              </a:xfrm>
              <a:blipFill>
                <a:blip r:embed="rId2"/>
                <a:stretch>
                  <a:fillRect l="-5634" t="-4690" b="-34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3822573" y="119270"/>
                <a:ext cx="8348866" cy="4473834"/>
              </a:xfrm>
            </p:spPr>
            <p:txBody>
              <a:bodyPr/>
              <a:lstStyle/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 </a:t>
                </a:r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den>
                    </m:f>
                  </m:oMath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0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</m:den>
                    </m:f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</m:den>
                    </m:f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3822573" y="119270"/>
                <a:ext cx="8348866" cy="4473834"/>
              </a:xfrm>
              <a:blipFill>
                <a:blip r:embed="rId3"/>
                <a:stretch>
                  <a:fillRect t="-38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132521" y="4943061"/>
                <a:ext cx="11953461" cy="1914939"/>
              </a:xfrm>
            </p:spPr>
            <p:txBody>
              <a:bodyPr/>
              <a:lstStyle/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sub>
                        </m:sSub>
                      </m:den>
                    </m:f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2 </m:t>
                        </m:r>
                        <m:f>
                          <m:f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𝑚𝑜𝑙</m:t>
                            </m:r>
                          </m:den>
                        </m:f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18 </m:t>
                        </m:r>
                        <m:f>
                          <m:f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𝑚𝑜𝑙</m:t>
                            </m:r>
                          </m:den>
                        </m:f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3 marta katta </a:t>
                </a:r>
                <a:endParaRPr lang="ru-RU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132521" y="4943061"/>
                <a:ext cx="11953461" cy="1914939"/>
              </a:xfrm>
              <a:blipFill>
                <a:blip r:embed="rId4"/>
                <a:stretch>
                  <a:fillRect l="-1836" b="-149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3737113" y="841513"/>
            <a:ext cx="0" cy="4101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0" y="3935897"/>
            <a:ext cx="3445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39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A11C6236-C00F-4584-B427-1BFE0C15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19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4-namunaviy 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8BF5E715-C190-4746-BB49-E469FC1E7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7290" y="2399269"/>
                <a:ext cx="10937419" cy="3199275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Agar idishdagi havo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0,83 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𝑃𝑎</m:t>
                    </m:r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bosimgacha so‘rib olingan bo‘lsa, 27</a:t>
                </a: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temperaturada idishning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𝑚𝑚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hajmida qancha molekulasi bo‘ladi?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Universal gaz doimiysi 8,3 J/K∙mol.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Avagadro soni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−23</m:t>
                        </m:r>
                      </m:sup>
                    </m:sSup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8BF5E715-C190-4746-BB49-E469FC1E7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290" y="2399269"/>
                <a:ext cx="10937419" cy="3199275"/>
              </a:xfrm>
              <a:blipFill>
                <a:blip r:embed="rId2"/>
                <a:stretch>
                  <a:fillRect l="-1784" t="-4771" r="-1728" b="-2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738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692</Words>
  <Application>Microsoft Office PowerPoint</Application>
  <PresentationFormat>Широкоэкранный</PresentationFormat>
  <Paragraphs>122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1-namunaviy masala</vt:lpstr>
      <vt:lpstr>Презентация PowerPoint</vt:lpstr>
      <vt:lpstr>2-namunaviy masala</vt:lpstr>
      <vt:lpstr>Презентация PowerPoint</vt:lpstr>
      <vt:lpstr>Презентация PowerPoint</vt:lpstr>
      <vt:lpstr>3-namunaviy masala</vt:lpstr>
      <vt:lpstr>Презентация PowerPoint</vt:lpstr>
      <vt:lpstr>4-namunaviy masala</vt:lpstr>
      <vt:lpstr>Презентация PowerPoint</vt:lpstr>
      <vt:lpstr>5-namunaviy masala</vt:lpstr>
      <vt:lpstr>Презентация PowerPoint</vt:lpstr>
      <vt:lpstr>6-namunaviy masala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53</cp:revision>
  <dcterms:created xsi:type="dcterms:W3CDTF">2020-10-06T07:04:27Z</dcterms:created>
  <dcterms:modified xsi:type="dcterms:W3CDTF">2021-02-22T09:26:51Z</dcterms:modified>
</cp:coreProperties>
</file>