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1" r:id="rId5"/>
    <p:sldId id="260" r:id="rId6"/>
    <p:sldId id="262" r:id="rId7"/>
    <p:sldId id="263" r:id="rId8"/>
    <p:sldId id="264" r:id="rId9"/>
    <p:sldId id="265" r:id="rId10"/>
    <p:sldId id="266" r:id="rId11"/>
    <p:sldId id="267" r:id="rId12"/>
    <p:sldId id="268" r:id="rId1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6" d="100"/>
          <a:sy n="76" d="100"/>
        </p:scale>
        <p:origin x="58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52110E0-062A-48AF-8C9B-8BD39E802A6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83BDF3CE-75EE-432B-A5AF-49A962DB539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803AF86-E9A9-49E1-BD23-0080CD567F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61B4E-3B61-4CCE-A103-F625BFE382E3}" type="datetimeFigureOut">
              <a:rPr lang="ru-RU" smtClean="0"/>
              <a:t>22.02.2021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88B2D74-B347-47E5-87CB-7394BB0025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9FF8AA6-E6DA-463E-81BC-703B9C31A0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5D7BFE-74DB-4878-A6D9-7A43504F7AC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43976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0963F94-ECA5-4243-939A-B1B63409CD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71B94641-719A-40E9-873E-D4FD8FA97BF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98B4D35-AFB2-4F96-AE6D-4941D413F9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61B4E-3B61-4CCE-A103-F625BFE382E3}" type="datetimeFigureOut">
              <a:rPr lang="ru-RU" smtClean="0"/>
              <a:t>22.02.2021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450BD49-FE5A-4162-BAA2-125C26C044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1B8F82C-CF31-4908-8470-2F82ED0982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5D7BFE-74DB-4878-A6D9-7A43504F7AC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092161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14405B5A-01BD-494B-B623-936679D7361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0B372B8D-7AD4-4BD7-B3A4-E6F38727B43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BF5819F-F592-4353-9599-54053FA8E1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61B4E-3B61-4CCE-A103-F625BFE382E3}" type="datetimeFigureOut">
              <a:rPr lang="ru-RU" smtClean="0"/>
              <a:t>22.02.2021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E2DE854-A7A5-4F0F-964D-804D04E07C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D92C3E2-463A-49EF-A171-47178984C8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5D7BFE-74DB-4878-A6D9-7A43504F7AC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494535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4" y="279962"/>
            <a:ext cx="10363201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1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31792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9183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1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431792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7949183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914404" y="933453"/>
            <a:ext cx="10363201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79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3119280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E291581-D06B-4D5A-A350-97E74055E2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BE45CB0-7C3C-4DDA-9672-8201589843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4F30460-80F9-4615-83A4-920CD6951F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61B4E-3B61-4CCE-A103-F625BFE382E3}" type="datetimeFigureOut">
              <a:rPr lang="ru-RU" smtClean="0"/>
              <a:t>22.02.2021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32FF5EE-A941-4AEF-BC76-54E900A4D5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3F49734-0B61-4290-855B-96BA90E3C0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5D7BFE-74DB-4878-A6D9-7A43504F7AC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27029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5CD0B2E-B553-42EA-9309-0C3EDD01D0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707E134-45A7-4F8E-9F59-AA3D2FC2FB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D11DF42-B2FE-47EE-98A6-CD26EC37D9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61B4E-3B61-4CCE-A103-F625BFE382E3}" type="datetimeFigureOut">
              <a:rPr lang="ru-RU" smtClean="0"/>
              <a:t>22.02.2021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BBD780B-39E2-48BB-8735-738C813907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F4B5DBA-D681-45F4-88D0-67D317C9E4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5D7BFE-74DB-4878-A6D9-7A43504F7AC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67587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8C2785D-164E-45B8-BEF5-56D377F041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4C314E7-D631-4BB2-9E5C-1291851E0DE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8556130D-4FB2-4F22-9268-AAC801ADCB5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EC082925-16A7-44D9-A62B-8DDDD2A0E3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61B4E-3B61-4CCE-A103-F625BFE382E3}" type="datetimeFigureOut">
              <a:rPr lang="ru-RU" smtClean="0"/>
              <a:t>22.02.2021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70CD4C61-D4C4-4EEF-B968-3D5EC35B2B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4BD9798B-9B8E-4328-B170-313A7E5A52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5D7BFE-74DB-4878-A6D9-7A43504F7AC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721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5ED74CC-C03F-469B-AEB0-A0C20718FB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89993E4-7C0E-4063-831E-EC05152132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69917708-C3FD-4B9A-B61D-6DC88F1CD18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14D98C83-61E9-4D64-A9EE-EFFBB3B2C53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9134426B-E87D-484D-BB17-C1EAED1A75E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C05C5A89-D889-45E9-8514-1C3DB625F6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61B4E-3B61-4CCE-A103-F625BFE382E3}" type="datetimeFigureOut">
              <a:rPr lang="ru-RU" smtClean="0"/>
              <a:t>22.02.2021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6227B86E-C945-4456-8181-E9FFC1CC1B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434246FE-2D8C-4C30-AE3B-FE0C4C3678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5D7BFE-74DB-4878-A6D9-7A43504F7AC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47583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608053C-86A8-402F-841C-6CA97383D7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C19EFAF1-AC43-4854-9652-DF87319C04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61B4E-3B61-4CCE-A103-F625BFE382E3}" type="datetimeFigureOut">
              <a:rPr lang="ru-RU" smtClean="0"/>
              <a:t>22.02.2021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E2ED6F64-BA3F-44E6-984B-D247815030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4D9CD47E-BBEC-457C-AEE5-723479CCBB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5D7BFE-74DB-4878-A6D9-7A43504F7AC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754761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9D384059-6B73-411B-ABE4-0627223CE5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61B4E-3B61-4CCE-A103-F625BFE382E3}" type="datetimeFigureOut">
              <a:rPr lang="ru-RU" smtClean="0"/>
              <a:t>22.02.2021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BC44B0F7-59E0-4309-9325-E8252DA7DA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B0A5B1C4-02B6-4868-BF8A-AC5B8A1613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5D7BFE-74DB-4878-A6D9-7A43504F7AC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52344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56164CD-495D-44B8-90BD-34C0241D3B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7156FEC-D962-4057-8AB4-9A8E732CC7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B01384CD-70E3-4F49-A04B-D9463909600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A512199B-B463-498A-A4B2-196E210A28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61B4E-3B61-4CCE-A103-F625BFE382E3}" type="datetimeFigureOut">
              <a:rPr lang="ru-RU" smtClean="0"/>
              <a:t>22.02.2021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9B3181B2-E117-4943-A0DB-45D7854CB0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E4BCAFF-5913-4EF2-B6BB-A8D526653E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5D7BFE-74DB-4878-A6D9-7A43504F7AC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92589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2E31C5A-1FB1-46F7-A1CE-0BFC9B9FB8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8FAEBDC4-CF49-45BE-8829-B60CFE9C3DA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DC818A6D-0EAF-4397-87B8-88028FD31DF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A109BF12-EDFA-46F4-9CE8-540365F9DB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61B4E-3B61-4CCE-A103-F625BFE382E3}" type="datetimeFigureOut">
              <a:rPr lang="ru-RU" smtClean="0"/>
              <a:t>22.02.2021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1D1B0815-9300-485C-852C-35D5C79077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3E5567C-1831-4C62-BADA-F1AFD39907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5D7BFE-74DB-4878-A6D9-7A43504F7AC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56588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4EDDDC1-7FFE-4D71-9502-7F1C2549E6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F5D6E5A-A931-4A68-8E06-25B9E7BB58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8AECFB6-90C2-486F-AF07-71ED1327B53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161B4E-3B61-4CCE-A103-F625BFE382E3}" type="datetimeFigureOut">
              <a:rPr lang="ru-RU" smtClean="0"/>
              <a:t>22.02.2021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5D21C60-89D1-48AB-91CC-70E26464103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D00D418-6F38-4117-8BA4-6FA9C7759E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5D7BFE-74DB-4878-A6D9-7A43504F7AC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07704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2985" y="3248"/>
            <a:ext cx="12173957" cy="2125804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1181100" y="3053892"/>
            <a:ext cx="10592540" cy="3295772"/>
          </a:xfrm>
          <a:prstGeom prst="rect">
            <a:avLst/>
          </a:prstGeom>
        </p:spPr>
        <p:txBody>
          <a:bodyPr vert="horz" wrap="square" lIns="0" tIns="29525" rIns="0" bIns="0" rtlCol="0">
            <a:spAutoFit/>
          </a:bodyPr>
          <a:lstStyle/>
          <a:p>
            <a:pPr marL="38918">
              <a:lnSpc>
                <a:spcPts val="4132"/>
              </a:lnSpc>
              <a:spcBef>
                <a:spcPts val="233"/>
              </a:spcBef>
            </a:pPr>
            <a:r>
              <a:rPr lang="uz-Latn-UZ" sz="6000" b="1" dirty="0">
                <a:solidFill>
                  <a:srgbClr val="002060"/>
                </a:solidFill>
                <a:latin typeface="Arial"/>
                <a:cs typeface="Arial"/>
              </a:rPr>
              <a:t>MAVZU: </a:t>
            </a:r>
            <a:r>
              <a:rPr lang="en-US" sz="6000" b="1" dirty="0">
                <a:solidFill>
                  <a:srgbClr val="002060"/>
                </a:solidFill>
                <a:latin typeface="Arial"/>
                <a:cs typeface="Arial"/>
              </a:rPr>
              <a:t>Ideal gaz</a:t>
            </a:r>
            <a:r>
              <a:rPr lang="en-US" sz="4800" b="1" dirty="0">
                <a:solidFill>
                  <a:srgbClr val="002060"/>
                </a:solidFill>
                <a:latin typeface="Arial"/>
                <a:cs typeface="Arial"/>
              </a:rPr>
              <a:t>.</a:t>
            </a:r>
          </a:p>
          <a:p>
            <a:pPr marL="38918">
              <a:lnSpc>
                <a:spcPts val="4132"/>
              </a:lnSpc>
              <a:spcBef>
                <a:spcPts val="233"/>
              </a:spcBef>
            </a:pPr>
            <a:endParaRPr lang="en-US" sz="2400" b="1" dirty="0">
              <a:latin typeface="Arial"/>
              <a:cs typeface="Arial"/>
            </a:endParaRPr>
          </a:p>
          <a:p>
            <a:pPr marL="38918">
              <a:lnSpc>
                <a:spcPts val="4132"/>
              </a:lnSpc>
              <a:spcBef>
                <a:spcPts val="233"/>
              </a:spcBef>
            </a:pPr>
            <a:r>
              <a:rPr lang="en-US" sz="2400" b="1" dirty="0" err="1">
                <a:latin typeface="Arial"/>
                <a:cs typeface="Arial"/>
              </a:rPr>
              <a:t>O‘qituvchi</a:t>
            </a:r>
            <a:r>
              <a:rPr lang="en-US" sz="2400" b="1" dirty="0">
                <a:latin typeface="Arial"/>
                <a:cs typeface="Arial"/>
              </a:rPr>
              <a:t>: </a:t>
            </a:r>
          </a:p>
          <a:p>
            <a:pPr marL="38918">
              <a:lnSpc>
                <a:spcPts val="4132"/>
              </a:lnSpc>
              <a:spcBef>
                <a:spcPts val="233"/>
              </a:spcBef>
            </a:pPr>
            <a:r>
              <a:rPr lang="en-US" sz="2400" dirty="0">
                <a:latin typeface="Arial"/>
                <a:cs typeface="Arial"/>
              </a:rPr>
              <a:t>Toshkent </a:t>
            </a:r>
            <a:r>
              <a:rPr lang="en-US" sz="2400" dirty="0" err="1">
                <a:latin typeface="Arial"/>
                <a:cs typeface="Arial"/>
              </a:rPr>
              <a:t>shahar</a:t>
            </a:r>
            <a:r>
              <a:rPr lang="en-US" sz="2400" dirty="0">
                <a:latin typeface="Arial"/>
                <a:cs typeface="Arial"/>
              </a:rPr>
              <a:t> </a:t>
            </a:r>
            <a:r>
              <a:rPr lang="en-US" sz="2400" dirty="0" err="1">
                <a:latin typeface="Arial"/>
                <a:cs typeface="Arial"/>
              </a:rPr>
              <a:t>Uchtepa</a:t>
            </a:r>
            <a:r>
              <a:rPr lang="en-US" sz="2400" dirty="0">
                <a:latin typeface="Arial"/>
                <a:cs typeface="Arial"/>
              </a:rPr>
              <a:t> </a:t>
            </a:r>
            <a:r>
              <a:rPr lang="en-US" sz="2400" dirty="0" err="1">
                <a:latin typeface="Arial"/>
                <a:cs typeface="Arial"/>
              </a:rPr>
              <a:t>tumani</a:t>
            </a:r>
            <a:r>
              <a:rPr lang="en-US" sz="2400" dirty="0">
                <a:latin typeface="Arial"/>
                <a:cs typeface="Arial"/>
              </a:rPr>
              <a:t> 287-maktab </a:t>
            </a:r>
            <a:r>
              <a:rPr lang="en-US" sz="2400" dirty="0" err="1">
                <a:latin typeface="Arial"/>
                <a:cs typeface="Arial"/>
              </a:rPr>
              <a:t>fizika</a:t>
            </a:r>
            <a:r>
              <a:rPr lang="en-US" sz="2400" dirty="0">
                <a:latin typeface="Arial"/>
                <a:cs typeface="Arial"/>
              </a:rPr>
              <a:t> </a:t>
            </a:r>
            <a:r>
              <a:rPr lang="en-US" sz="2400" dirty="0" err="1">
                <a:latin typeface="Arial"/>
                <a:cs typeface="Arial"/>
              </a:rPr>
              <a:t>fani</a:t>
            </a:r>
            <a:r>
              <a:rPr lang="en-US" sz="2400" dirty="0">
                <a:latin typeface="Arial"/>
                <a:cs typeface="Arial"/>
              </a:rPr>
              <a:t> </a:t>
            </a:r>
            <a:r>
              <a:rPr lang="en-US" sz="2400" dirty="0" err="1">
                <a:latin typeface="Arial"/>
                <a:cs typeface="Arial"/>
              </a:rPr>
              <a:t>o‘qituvchisi</a:t>
            </a:r>
            <a:r>
              <a:rPr lang="en-US" sz="2400" dirty="0">
                <a:latin typeface="Arial"/>
                <a:cs typeface="Arial"/>
              </a:rPr>
              <a:t> </a:t>
            </a:r>
            <a:r>
              <a:rPr lang="en-US" sz="2400" b="1" dirty="0" err="1">
                <a:latin typeface="Arial"/>
                <a:cs typeface="Arial"/>
              </a:rPr>
              <a:t>Xo‘jayeva</a:t>
            </a:r>
            <a:r>
              <a:rPr lang="en-US" sz="2400" b="1" dirty="0">
                <a:latin typeface="Arial"/>
                <a:cs typeface="Arial"/>
              </a:rPr>
              <a:t> </a:t>
            </a:r>
            <a:r>
              <a:rPr lang="en-US" sz="2400" b="1" dirty="0" err="1">
                <a:latin typeface="Arial"/>
                <a:cs typeface="Arial"/>
              </a:rPr>
              <a:t>Maxtuma</a:t>
            </a:r>
            <a:r>
              <a:rPr lang="en-US" sz="2400" b="1" dirty="0">
                <a:latin typeface="Arial"/>
                <a:cs typeface="Arial"/>
              </a:rPr>
              <a:t> </a:t>
            </a:r>
            <a:r>
              <a:rPr lang="en-US" sz="2400" b="1" dirty="0" err="1">
                <a:latin typeface="Arial"/>
                <a:cs typeface="Arial"/>
              </a:rPr>
              <a:t>Ziyatovna</a:t>
            </a:r>
            <a:r>
              <a:rPr lang="en-US" sz="2400" b="1" dirty="0">
                <a:latin typeface="Arial"/>
                <a:cs typeface="Arial"/>
              </a:rPr>
              <a:t>. </a:t>
            </a:r>
          </a:p>
          <a:p>
            <a:pPr marL="38918">
              <a:lnSpc>
                <a:spcPts val="4132"/>
              </a:lnSpc>
              <a:spcBef>
                <a:spcPts val="233"/>
              </a:spcBef>
            </a:pPr>
            <a:endParaRPr lang="uz-Latn-UZ" sz="4800" dirty="0">
              <a:solidFill>
                <a:srgbClr val="2365C7"/>
              </a:solidFill>
              <a:latin typeface="Arial"/>
              <a:cs typeface="Arial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196264" y="2508512"/>
            <a:ext cx="727405" cy="1438704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17" name="object 6">
            <a:extLst>
              <a:ext uri="{FF2B5EF4-FFF2-40B4-BE49-F238E27FC236}">
                <a16:creationId xmlns:a16="http://schemas.microsoft.com/office/drawing/2014/main" id="{ACB4B4C4-B96E-4D3D-A3B1-019ECDA735A1}"/>
              </a:ext>
            </a:extLst>
          </p:cNvPr>
          <p:cNvSpPr/>
          <p:nvPr/>
        </p:nvSpPr>
        <p:spPr>
          <a:xfrm>
            <a:off x="196264" y="4330552"/>
            <a:ext cx="727405" cy="1438704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9940666" y="482101"/>
            <a:ext cx="1276313" cy="1276313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2396" dirty="0"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9940666" y="482101"/>
            <a:ext cx="1276313" cy="1276313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10058400" y="526307"/>
            <a:ext cx="1037230" cy="765747"/>
          </a:xfrm>
          <a:prstGeom prst="rect">
            <a:avLst/>
          </a:prstGeom>
        </p:spPr>
        <p:txBody>
          <a:bodyPr vert="horz" wrap="square" lIns="0" tIns="33552" rIns="0" bIns="0" rtlCol="0">
            <a:spAutoFit/>
          </a:bodyPr>
          <a:lstStyle/>
          <a:p>
            <a:pPr algn="ctr">
              <a:spcBef>
                <a:spcPts val="265"/>
              </a:spcBef>
            </a:pPr>
            <a:r>
              <a:rPr lang="en-US" sz="4756" b="1" spc="21" dirty="0">
                <a:solidFill>
                  <a:srgbClr val="FEFEFE"/>
                </a:solidFill>
                <a:latin typeface="Arial"/>
                <a:cs typeface="Arial"/>
              </a:rPr>
              <a:t>9</a:t>
            </a:r>
            <a:endParaRPr sz="4756" dirty="0">
              <a:latin typeface="Arial"/>
              <a:cs typeface="Arial"/>
            </a:endParaRPr>
          </a:p>
        </p:txBody>
      </p:sp>
      <p:sp>
        <p:nvSpPr>
          <p:cNvPr id="23" name="object 13">
            <a:extLst>
              <a:ext uri="{FF2B5EF4-FFF2-40B4-BE49-F238E27FC236}">
                <a16:creationId xmlns:a16="http://schemas.microsoft.com/office/drawing/2014/main" id="{065B57C3-CBC0-467B-8CE6-9C853CD5BC49}"/>
              </a:ext>
            </a:extLst>
          </p:cNvPr>
          <p:cNvSpPr txBox="1"/>
          <p:nvPr/>
        </p:nvSpPr>
        <p:spPr>
          <a:xfrm>
            <a:off x="10296370" y="1145408"/>
            <a:ext cx="569040" cy="448492"/>
          </a:xfrm>
          <a:prstGeom prst="rect">
            <a:avLst/>
          </a:prstGeom>
        </p:spPr>
        <p:txBody>
          <a:bodyPr vert="horz" wrap="square" lIns="0" tIns="25499" rIns="0" bIns="0" rtlCol="0">
            <a:spAutoFit/>
          </a:bodyPr>
          <a:lstStyle/>
          <a:p>
            <a:pPr>
              <a:spcBef>
                <a:spcPts val="201"/>
              </a:spcBef>
            </a:pPr>
            <a:r>
              <a:rPr sz="2747" spc="-11" dirty="0">
                <a:solidFill>
                  <a:srgbClr val="FEFEFE"/>
                </a:solidFill>
                <a:latin typeface="Arial"/>
                <a:cs typeface="Arial"/>
              </a:rPr>
              <a:t>sinf</a:t>
            </a:r>
            <a:endParaRPr sz="2747" dirty="0">
              <a:latin typeface="Arial"/>
              <a:cs typeface="Arial"/>
            </a:endParaRPr>
          </a:p>
        </p:txBody>
      </p:sp>
      <p:sp>
        <p:nvSpPr>
          <p:cNvPr id="26" name="object 2">
            <a:extLst>
              <a:ext uri="{FF2B5EF4-FFF2-40B4-BE49-F238E27FC236}">
                <a16:creationId xmlns:a16="http://schemas.microsoft.com/office/drawing/2014/main" id="{33B3743F-69E5-4A0A-9505-41E75798E9CF}"/>
              </a:ext>
            </a:extLst>
          </p:cNvPr>
          <p:cNvSpPr txBox="1">
            <a:spLocks/>
          </p:cNvSpPr>
          <p:nvPr/>
        </p:nvSpPr>
        <p:spPr>
          <a:xfrm>
            <a:off x="1601435" y="476759"/>
            <a:ext cx="8226745" cy="1138567"/>
          </a:xfrm>
          <a:prstGeom prst="rect">
            <a:avLst/>
          </a:prstGeom>
        </p:spPr>
        <p:txBody>
          <a:bodyPr vert="horz" wrap="square" lIns="0" tIns="30911" rIns="0" bIns="0" rtlCol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26881" algn="ctr" defTabSz="1935419">
              <a:spcBef>
                <a:spcPts val="241"/>
              </a:spcBef>
              <a:defRPr/>
            </a:pPr>
            <a:r>
              <a:rPr lang="en-US" sz="7196" kern="0" spc="11" dirty="0" err="1">
                <a:solidFill>
                  <a:sysClr val="window" lastClr="FFFFFF"/>
                </a:solidFill>
              </a:rPr>
              <a:t>Fizika</a:t>
            </a:r>
            <a:endParaRPr lang="en-US" sz="7196" kern="0" spc="11" dirty="0">
              <a:solidFill>
                <a:sysClr val="window" lastClr="FFFFFF"/>
              </a:solidFill>
            </a:endParaRPr>
          </a:p>
        </p:txBody>
      </p:sp>
      <p:sp>
        <p:nvSpPr>
          <p:cNvPr id="27" name="object 11">
            <a:extLst>
              <a:ext uri="{FF2B5EF4-FFF2-40B4-BE49-F238E27FC236}">
                <a16:creationId xmlns:a16="http://schemas.microsoft.com/office/drawing/2014/main" id="{CF4C4251-150C-409F-BB4F-13D887806802}"/>
              </a:ext>
            </a:extLst>
          </p:cNvPr>
          <p:cNvSpPr/>
          <p:nvPr/>
        </p:nvSpPr>
        <p:spPr>
          <a:xfrm>
            <a:off x="700145" y="584787"/>
            <a:ext cx="1551736" cy="100534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pPr defTabSz="1935419"/>
            <a:endParaRPr sz="381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62404293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4DCA6079-84A5-4495-87DD-2D3BD1E941B8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24070" y="1828800"/>
                <a:ext cx="11184834" cy="4916557"/>
              </a:xfrm>
            </p:spPr>
            <p:txBody>
              <a:bodyPr>
                <a:normAutofit/>
              </a:bodyPr>
              <a:lstStyle/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en-US" sz="4800" dirty="0">
                    <a:latin typeface="Arial" panose="020B0604020202020204" pitchFamily="34" charset="0"/>
                    <a:cs typeface="Arial" panose="020B0604020202020204" pitchFamily="34" charset="0"/>
                  </a:rPr>
                  <a:t>	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30 </a:t>
                </a:r>
                <a:r>
                  <a:rPr lang="en-US" sz="36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kPa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bosimda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bir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atomli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gaz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molekulasining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o‘rtacha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kinetik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energiyasini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toping.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Berilgan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bosimda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bu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gaz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molekulalarining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konsentratsiy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asi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4∙10</m:t>
                        </m:r>
                      </m:e>
                      <m:sup>
                        <m: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25 </m:t>
                        </m:r>
                      </m:sup>
                    </m:sSup>
                    <m:sSup>
                      <m:sSupPr>
                        <m:ctrlP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e>
                      <m:sup>
                        <m: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−3</m:t>
                        </m:r>
                      </m:sup>
                    </m:sSup>
                  </m:oMath>
                </a14:m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ga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teng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endParaRPr lang="ru-RU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4DCA6079-84A5-4495-87DD-2D3BD1E941B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24070" y="1828800"/>
                <a:ext cx="11184834" cy="4916557"/>
              </a:xfrm>
              <a:blipFill>
                <a:blip r:embed="rId2"/>
                <a:stretch>
                  <a:fillRect l="-1690" r="-169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A33B90B6-764F-4A78-8DB9-0516FD53D9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"/>
            <a:ext cx="12192000" cy="1338471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en-US" sz="5400" dirty="0">
                <a:latin typeface="Arial" panose="020B0604020202020204" pitchFamily="34" charset="0"/>
                <a:cs typeface="Arial" panose="020B0604020202020204" pitchFamily="34" charset="0"/>
              </a:rPr>
              <a:t>4-mashq  7-masala </a:t>
            </a:r>
            <a:endParaRPr lang="ru-RU" sz="5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77034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C7BCC120-82A0-4780-82A3-E1B663472AA3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795130" y="609600"/>
                <a:ext cx="11396870" cy="6248400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  </a:t>
                </a:r>
                <a:r>
                  <a:rPr lang="en-US" sz="3600" b="1" dirty="0" err="1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Berilgan</a:t>
                </a:r>
                <a:r>
                  <a:rPr lang="en-US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                        Formula: 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𝑝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=30 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𝑘𝑃𝑎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=3∙</m:t>
                    </m:r>
                    <m:sSup>
                      <m:sSupPr>
                        <m:ctrlP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10</m:t>
                        </m:r>
                      </m:e>
                      <m:sup>
                        <m: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4</m:t>
                        </m:r>
                      </m:sup>
                    </m:sSup>
                    <m:r>
                      <a:rPr lang="en-US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𝑃𝑎</m:t>
                    </m:r>
                  </m:oMath>
                </a14:m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</a:t>
                </a:r>
                <a14:m>
                  <m:oMath xmlns:m="http://schemas.openxmlformats.org/officeDocument/2006/math">
                    <m:r>
                      <a:rPr lang="en-US" sz="36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𝑝</m:t>
                    </m:r>
                    <m:r>
                      <a:rPr lang="en-US" sz="36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36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6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num>
                      <m:den>
                        <m:r>
                          <a:rPr lang="en-US" sz="36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3</m:t>
                        </m:r>
                      </m:den>
                    </m:f>
                    <m:r>
                      <a:rPr lang="en-US" sz="36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r>
                      <a:rPr lang="en-US" sz="36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𝑛</m:t>
                    </m:r>
                    <m:r>
                      <a:rPr lang="en-US" sz="36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bar>
                      <m:barPr>
                        <m:pos m:val="top"/>
                        <m:ctrlPr>
                          <a:rPr lang="en-US" sz="36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barPr>
                      <m:e>
                        <m:sSub>
                          <m:sSubPr>
                            <m:ctrlPr>
                              <a:rPr lang="en-US" sz="3600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sz="3600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𝐸</m:t>
                            </m:r>
                          </m:e>
                          <m:sub>
                            <m:r>
                              <a:rPr lang="en-US" sz="3600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𝑘</m:t>
                            </m:r>
                          </m:sub>
                        </m:sSub>
                      </m:e>
                    </m:bar>
                  </m:oMath>
                </a14:m>
                <a:endParaRPr lang="en-US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𝑛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=4∙</m:t>
                    </m:r>
                    <m:sSup>
                      <m:sSupPr>
                        <m:ctrlP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10</m:t>
                        </m:r>
                      </m:e>
                      <m:sup>
                        <m: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25</m:t>
                        </m:r>
                      </m:sup>
                    </m:sSup>
                    <m:r>
                      <a:rPr lang="en-US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sSup>
                      <m:sSupPr>
                        <m:ctrlP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e>
                      <m:sup>
                        <m: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−3</m:t>
                        </m:r>
                      </m:sup>
                    </m:sSup>
                    <m:r>
                      <a:rPr lang="en-US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</m:oMath>
                </a14:m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          </a:t>
                </a:r>
                <a14:m>
                  <m:oMath xmlns:m="http://schemas.openxmlformats.org/officeDocument/2006/math">
                    <m:bar>
                      <m:barPr>
                        <m:pos m:val="top"/>
                        <m:ctrlPr>
                          <a:rPr lang="en-US" sz="360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barPr>
                      <m:e>
                        <m:sSub>
                          <m:sSubPr>
                            <m:ctrlPr>
                              <a:rPr lang="en-US" sz="3600" i="1" dirty="0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sz="3600" b="0" i="1" dirty="0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𝐸</m:t>
                            </m:r>
                          </m:e>
                          <m:sub>
                            <m:r>
                              <a:rPr lang="en-US" sz="3600" b="0" i="1" dirty="0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𝑘</m:t>
                            </m:r>
                          </m:sub>
                        </m:sSub>
                      </m:e>
                    </m:bar>
                    <m:r>
                      <a:rPr lang="en-US" sz="36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36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6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3</m:t>
                        </m:r>
                        <m:r>
                          <a:rPr lang="en-US" sz="36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∙</m:t>
                        </m:r>
                        <m:r>
                          <a:rPr lang="en-US" sz="36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𝑝</m:t>
                        </m:r>
                      </m:num>
                      <m:den>
                        <m:r>
                          <a:rPr lang="en-US" sz="36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  <m:r>
                          <a:rPr lang="en-US" sz="36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∙</m:t>
                        </m:r>
                        <m:r>
                          <a:rPr lang="en-US" sz="36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𝑛</m:t>
                        </m:r>
                      </m:den>
                    </m:f>
                  </m:oMath>
                </a14:m>
                <a:endParaRPr lang="en-US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r>
                  <a:rPr lang="en-US" sz="3600" b="1" dirty="0" err="1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Topish</a:t>
                </a:r>
                <a:r>
                  <a:rPr lang="en-US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b="1" dirty="0" err="1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kerak</a:t>
                </a:r>
                <a:r>
                  <a:rPr lang="en-US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 </a:t>
                </a:r>
                <a14:m>
                  <m:oMath xmlns:m="http://schemas.openxmlformats.org/officeDocument/2006/math">
                    <m:bar>
                      <m:barPr>
                        <m:pos m:val="top"/>
                        <m:ctrlPr>
                          <a:rPr lang="en-US" sz="36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barPr>
                      <m:e>
                        <m:sSub>
                          <m:sSubPr>
                            <m:ctrlPr>
                              <a:rPr lang="en-US" sz="360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sz="36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𝐸</m:t>
                            </m:r>
                          </m:e>
                          <m:sub>
                            <m:r>
                              <a:rPr lang="en-US" sz="36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𝑘</m:t>
                            </m:r>
                          </m:sub>
                        </m:sSub>
                      </m:e>
                    </m:bar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−?</m:t>
                    </m:r>
                  </m:oMath>
                </a14:m>
                <a:endParaRPr lang="en-US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endParaRPr lang="en-US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r>
                  <a:rPr lang="en-US" sz="3600" b="1" dirty="0" err="1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Yechish</a:t>
                </a:r>
                <a:r>
                  <a:rPr lang="en-US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  </a:t>
                </a:r>
                <a14:m>
                  <m:oMath xmlns:m="http://schemas.openxmlformats.org/officeDocument/2006/math">
                    <m:bar>
                      <m:barPr>
                        <m:pos m:val="top"/>
                        <m:ctrlPr>
                          <a:rPr lang="en-US" sz="36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barPr>
                      <m:e>
                        <m:sSub>
                          <m:sSubPr>
                            <m:ctrlPr>
                              <a:rPr lang="en-US" sz="3600" i="1" dirty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sz="3600" i="1" dirty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𝐸</m:t>
                            </m:r>
                          </m:e>
                          <m:sub>
                            <m:r>
                              <a:rPr lang="en-US" sz="3600" i="1" dirty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𝑘</m:t>
                            </m:r>
                          </m:sub>
                        </m:sSub>
                      </m:e>
                    </m:bar>
                    <m:r>
                      <a:rPr lang="en-US" sz="36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36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6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3∙3∙</m:t>
                        </m:r>
                        <m:sSup>
                          <m:sSupPr>
                            <m:ctrlPr>
                              <a:rPr lang="en-US" sz="3600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sz="3600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10</m:t>
                            </m:r>
                          </m:e>
                          <m:sup>
                            <m:r>
                              <a:rPr lang="en-US" sz="3600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4</m:t>
                            </m:r>
                          </m:sup>
                        </m:sSup>
                        <m:r>
                          <a:rPr lang="en-US" sz="36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 </m:t>
                        </m:r>
                        <m:r>
                          <a:rPr lang="en-US" sz="36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𝑃𝑎</m:t>
                        </m:r>
                        <m:r>
                          <a:rPr lang="en-US" sz="36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 </m:t>
                        </m:r>
                      </m:num>
                      <m:den>
                        <m:r>
                          <a:rPr lang="en-US" sz="36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2∙4∙</m:t>
                        </m:r>
                        <m:sSup>
                          <m:sSupPr>
                            <m:ctrlPr>
                              <a:rPr lang="en-US" sz="3600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sz="3600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10</m:t>
                            </m:r>
                          </m:e>
                          <m:sup>
                            <m:r>
                              <a:rPr lang="en-US" sz="3600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25</m:t>
                            </m:r>
                          </m:sup>
                        </m:sSup>
                        <m:r>
                          <a:rPr lang="en-US" sz="36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 </m:t>
                        </m:r>
                        <m:sSup>
                          <m:sSupPr>
                            <m:ctrlPr>
                              <a:rPr lang="en-US" sz="3600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sz="3600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𝑚</m:t>
                            </m:r>
                          </m:e>
                          <m:sup>
                            <m:r>
                              <a:rPr lang="en-US" sz="3600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−3</m:t>
                            </m:r>
                          </m:sup>
                        </m:sSup>
                      </m:den>
                    </m:f>
                    <m:r>
                      <a:rPr lang="en-US" sz="36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=1,125∙</m:t>
                    </m:r>
                    <m:sSup>
                      <m:sSupPr>
                        <m:ctrlPr>
                          <a:rPr lang="en-US" sz="36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36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10</m:t>
                        </m:r>
                      </m:e>
                      <m:sup>
                        <m:r>
                          <a:rPr lang="en-US" sz="36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−21</m:t>
                        </m:r>
                      </m:sup>
                    </m:sSup>
                    <m:r>
                      <a:rPr lang="en-US" sz="36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</m:oMath>
                </a14:m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J </a:t>
                </a:r>
              </a:p>
              <a:p>
                <a:pPr marL="0" indent="0">
                  <a:buNone/>
                </a:pPr>
                <a:r>
                  <a:rPr lang="en-US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Javob:  </a:t>
                </a:r>
                <a14:m>
                  <m:oMath xmlns:m="http://schemas.openxmlformats.org/officeDocument/2006/math">
                    <m:bar>
                      <m:barPr>
                        <m:pos m:val="top"/>
                        <m:ctrlPr>
                          <a:rPr lang="en-US" sz="3600" b="1" i="1" dirty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barPr>
                      <m:e>
                        <m:sSub>
                          <m:sSubPr>
                            <m:ctrlPr>
                              <a:rPr lang="en-US" sz="3600" b="1" i="1" dirty="0">
                                <a:solidFill>
                                  <a:schemeClr val="accent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sz="3600" b="1" i="1" dirty="0">
                                <a:solidFill>
                                  <a:schemeClr val="accent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𝑬</m:t>
                            </m:r>
                          </m:e>
                          <m:sub>
                            <m:r>
                              <a:rPr lang="en-US" sz="3600" b="1" i="1" dirty="0">
                                <a:solidFill>
                                  <a:schemeClr val="accent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𝒌</m:t>
                            </m:r>
                          </m:sub>
                        </m:sSub>
                      </m:e>
                    </m:bar>
                    <m:r>
                      <a:rPr lang="en-US" sz="3600" b="1" i="1" dirty="0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3600" b="1" i="1" dirty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𝟏</m:t>
                    </m:r>
                    <m:r>
                      <a:rPr lang="en-US" sz="3600" b="1" i="1" dirty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,</m:t>
                    </m:r>
                    <m:r>
                      <a:rPr lang="en-US" sz="3600" b="1" i="1" dirty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𝟏𝟐𝟓</m:t>
                    </m:r>
                    <m:r>
                      <a:rPr lang="en-US" sz="3600" b="1" i="1" dirty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sSup>
                      <m:sSupPr>
                        <m:ctrlPr>
                          <a:rPr lang="en-US" sz="3600" b="1" i="1" dirty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3600" b="1" i="1" dirty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𝟏𝟎</m:t>
                        </m:r>
                      </m:e>
                      <m:sup>
                        <m:r>
                          <a:rPr lang="en-US" sz="3600" b="1" i="1" dirty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r>
                          <a:rPr lang="en-US" sz="3600" b="1" i="1" dirty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𝟐𝟏</m:t>
                        </m:r>
                      </m:sup>
                    </m:sSup>
                  </m:oMath>
                </a14:m>
                <a:r>
                  <a:rPr lang="en-US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J</a:t>
                </a:r>
                <a:endParaRPr lang="ru-RU" sz="3600" b="1" dirty="0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C7BCC120-82A0-4780-82A3-E1B663472AA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795130" y="609600"/>
                <a:ext cx="11396870" cy="6248400"/>
              </a:xfrm>
              <a:blipFill>
                <a:blip r:embed="rId2"/>
                <a:stretch>
                  <a:fillRect l="-1604" t="-234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Прямая соединительная линия 4">
            <a:extLst>
              <a:ext uri="{FF2B5EF4-FFF2-40B4-BE49-F238E27FC236}">
                <a16:creationId xmlns:a16="http://schemas.microsoft.com/office/drawing/2014/main" id="{E6049FED-E1BF-457A-B159-DB763E561D44}"/>
              </a:ext>
            </a:extLst>
          </p:cNvPr>
          <p:cNvCxnSpPr>
            <a:cxnSpLocks/>
          </p:cNvCxnSpPr>
          <p:nvPr/>
        </p:nvCxnSpPr>
        <p:spPr>
          <a:xfrm>
            <a:off x="6096000" y="513522"/>
            <a:ext cx="0" cy="209715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>
            <a:extLst>
              <a:ext uri="{FF2B5EF4-FFF2-40B4-BE49-F238E27FC236}">
                <a16:creationId xmlns:a16="http://schemas.microsoft.com/office/drawing/2014/main" id="{D4DEDF60-A354-46C9-92D0-157624B88F94}"/>
              </a:ext>
            </a:extLst>
          </p:cNvPr>
          <p:cNvCxnSpPr>
            <a:cxnSpLocks/>
          </p:cNvCxnSpPr>
          <p:nvPr/>
        </p:nvCxnSpPr>
        <p:spPr>
          <a:xfrm>
            <a:off x="901148" y="2796207"/>
            <a:ext cx="4002157" cy="2650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01038204"/>
      </p:ext>
    </p:extLst>
  </p:cSld>
  <p:clrMapOvr>
    <a:masterClrMapping/>
  </p:clrMapOvr>
  <p:transition spd="slow">
    <p:comb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7DE97500-1B01-48D7-9073-EE3DA18471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27583" y="2292626"/>
            <a:ext cx="8878956" cy="4426225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00000"/>
              </a:lnSpc>
              <a:buNone/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1.	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Mavzuga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doir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savollarga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yozish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(20-sahifa).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2. 4-mashq 2-,4-,6-masalalarni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(20-sahifa).</a:t>
            </a:r>
          </a:p>
          <a:p>
            <a:pPr marL="0" indent="0">
              <a:buNone/>
            </a:pPr>
            <a:endParaRPr lang="ru-RU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E2EACB74-CED0-4935-9F2B-08862FAAD0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"/>
            <a:ext cx="12192000" cy="1656523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topshiriqlar</a:t>
            </a:r>
            <a:endParaRPr lang="ru-RU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136642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Объект 10">
            <a:extLst>
              <a:ext uri="{FF2B5EF4-FFF2-40B4-BE49-F238E27FC236}">
                <a16:creationId xmlns:a16="http://schemas.microsoft.com/office/drawing/2014/main" id="{3CF0D380-6E35-48E8-94E3-E3934A9BBE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6348" y="1444487"/>
            <a:ext cx="11092069" cy="530087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00000"/>
              </a:lnSpc>
              <a:buNone/>
            </a:pP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Molekulalari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moddiy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nuqta deb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qaraladigan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hamda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ular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orasidagi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o‘zaro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ta’sir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kuchi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e’tiborga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olinmaydigan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darajada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kichik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gaz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>
                <a:latin typeface="Arial" panose="020B0604020202020204" pitchFamily="34" charset="0"/>
                <a:cs typeface="Arial" panose="020B0604020202020204" pitchFamily="34" charset="0"/>
              </a:rPr>
              <a:t>ideal </a:t>
            </a:r>
            <a:r>
              <a:rPr lang="en-US" sz="36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gaz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deb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ataladi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Заголовок 1">
            <a:extLst>
              <a:ext uri="{FF2B5EF4-FFF2-40B4-BE49-F238E27FC236}">
                <a16:creationId xmlns:a16="http://schemas.microsoft.com/office/drawing/2014/main" id="{783E54EE-FCDD-4E2C-8699-2845ADD38A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"/>
            <a:ext cx="12192000" cy="1338471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en-US" sz="6000" dirty="0">
                <a:latin typeface="Arial" panose="020B0604020202020204" pitchFamily="34" charset="0"/>
                <a:cs typeface="Arial" panose="020B0604020202020204" pitchFamily="34" charset="0"/>
              </a:rPr>
              <a:t>Ideal  </a:t>
            </a:r>
            <a:r>
              <a:rPr lang="en-US" sz="6000" dirty="0" err="1">
                <a:latin typeface="Arial" panose="020B0604020202020204" pitchFamily="34" charset="0"/>
                <a:cs typeface="Arial" panose="020B0604020202020204" pitchFamily="34" charset="0"/>
              </a:rPr>
              <a:t>gaz</a:t>
            </a:r>
            <a:r>
              <a:rPr lang="en-US" sz="60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ru-RU" sz="6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3016E457-2AC0-418E-B17A-D812818DD33E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9006" b="14740"/>
          <a:stretch/>
        </p:blipFill>
        <p:spPr>
          <a:xfrm>
            <a:off x="4975364" y="4187687"/>
            <a:ext cx="3042201" cy="19878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48726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2CA6976D-7E1F-4AEB-BAC3-735BF015DD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6591" y="1683026"/>
            <a:ext cx="11145079" cy="5174973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00000"/>
              </a:lnSpc>
              <a:buNone/>
            </a:pP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Tabiatda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mutlaq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ideal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gazlar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uchramaydi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Mavjud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gazlar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>
                <a:latin typeface="Arial" panose="020B0604020202020204" pitchFamily="34" charset="0"/>
                <a:cs typeface="Arial" panose="020B0604020202020204" pitchFamily="34" charset="0"/>
              </a:rPr>
              <a:t>real </a:t>
            </a:r>
            <a:r>
              <a:rPr lang="en-US" sz="36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gazlar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dir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Xossalari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molekulalarning</a:t>
            </a: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o‘zaro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ta’sir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kuchiga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bog‘liq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gazlar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>
                <a:latin typeface="Arial" panose="020B0604020202020204" pitchFamily="34" charset="0"/>
                <a:cs typeface="Arial" panose="020B0604020202020204" pitchFamily="34" charset="0"/>
              </a:rPr>
              <a:t>real </a:t>
            </a:r>
            <a:r>
              <a:rPr lang="en-US" sz="36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gazlar</a:t>
            </a: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deb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ataladi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14337E6F-E5B2-484C-92FB-BA3C10CF7E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"/>
            <a:ext cx="12192000" cy="1338471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en-US" sz="6000" dirty="0">
                <a:latin typeface="Arial" panose="020B0604020202020204" pitchFamily="34" charset="0"/>
                <a:cs typeface="Arial" panose="020B0604020202020204" pitchFamily="34" charset="0"/>
              </a:rPr>
              <a:t>Real  </a:t>
            </a:r>
            <a:r>
              <a:rPr lang="en-US" sz="6000" dirty="0" err="1">
                <a:latin typeface="Arial" panose="020B0604020202020204" pitchFamily="34" charset="0"/>
                <a:cs typeface="Arial" panose="020B0604020202020204" pitchFamily="34" charset="0"/>
              </a:rPr>
              <a:t>gaz</a:t>
            </a:r>
            <a:r>
              <a:rPr lang="en-US" sz="60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ru-RU" sz="6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40E9FEE2-F340-4B5F-87E8-955B9B388DB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 b="15504"/>
          <a:stretch/>
        </p:blipFill>
        <p:spPr>
          <a:xfrm>
            <a:off x="7124563" y="2882093"/>
            <a:ext cx="3623679" cy="27990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01364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975567D1-6C33-4663-9B7B-77DA4F66A53A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19270" y="1272209"/>
                <a:ext cx="11926956" cy="5473148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                 </a:t>
                </a:r>
              </a:p>
              <a:p>
                <a:pPr marL="0" indent="0">
                  <a:buNone/>
                </a:pP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                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48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SupPr>
                      <m:e>
                        <m:r>
                          <a:rPr lang="en-US" sz="48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𝜗</m:t>
                        </m:r>
                      </m:e>
                      <m:sub>
                        <m:r>
                          <a:rPr lang="en-US" sz="4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𝑜</m:t>
                        </m:r>
                        <m:r>
                          <a:rPr lang="en-US" sz="4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‘</m:t>
                        </m:r>
                        <m:r>
                          <a:rPr lang="en-US" sz="4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𝑟𝑡𝑎</m:t>
                        </m:r>
                      </m:sub>
                      <m:sup>
                        <m:r>
                          <a:rPr lang="en-US" sz="4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bSup>
                    <m:r>
                      <a:rPr lang="en-US" sz="48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4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sSubSup>
                          <m:sSubSupPr>
                            <m:ctrlPr>
                              <a:rPr lang="en-US" sz="48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SupPr>
                          <m:e>
                            <m:r>
                              <a:rPr lang="en-US" sz="4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𝜗</m:t>
                            </m:r>
                          </m:e>
                          <m:sub>
                            <m:r>
                              <a:rPr lang="en-US" sz="48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1</m:t>
                            </m:r>
                          </m:sub>
                          <m:sup>
                            <m:r>
                              <a:rPr lang="en-US" sz="48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bSup>
                        <m:r>
                          <a:rPr lang="en-US" sz="4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+</m:t>
                        </m:r>
                        <m:sSubSup>
                          <m:sSubSupPr>
                            <m:ctrlPr>
                              <a:rPr lang="en-US" sz="48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SupPr>
                          <m:e>
                            <m:r>
                              <a:rPr lang="en-US" sz="4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𝜗</m:t>
                            </m:r>
                          </m:e>
                          <m:sub>
                            <m:r>
                              <a:rPr lang="en-US" sz="48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b>
                          <m:sup>
                            <m:r>
                              <a:rPr lang="en-US" sz="48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bSup>
                        <m:r>
                          <a:rPr lang="en-US" sz="4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+…+</m:t>
                        </m:r>
                        <m:sSubSup>
                          <m:sSubSupPr>
                            <m:ctrlPr>
                              <a:rPr lang="en-US" sz="48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SupPr>
                          <m:e>
                            <m:r>
                              <a:rPr lang="en-US" sz="4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𝜗</m:t>
                            </m:r>
                          </m:e>
                          <m:sub>
                            <m:r>
                              <a:rPr lang="en-US" sz="48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𝑁</m:t>
                            </m:r>
                          </m:sub>
                          <m:sup>
                            <m:r>
                              <a:rPr lang="en-US" sz="48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bSup>
                      </m:num>
                      <m:den>
                        <m:r>
                          <a:rPr lang="en-US" sz="4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𝑁</m:t>
                        </m:r>
                      </m:den>
                    </m:f>
                  </m:oMath>
                </a14:m>
                <a:endParaRPr lang="en-US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              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Gazning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bosimi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gaz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molekulalarining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idish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devoriga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urilishi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natijasida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unga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impuls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6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e>
                      <m:sub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0</m:t>
                        </m:r>
                      </m:sub>
                    </m:sSub>
                    <m:acc>
                      <m:accPr>
                        <m:chr m:val="⃗"/>
                        <m:ctrlPr>
                          <a:rPr lang="en-US" sz="36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r>
                          <a:rPr lang="en-US" sz="36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𝜗</m:t>
                        </m:r>
                      </m:e>
                    </m:acc>
                  </m:oMath>
                </a14:m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)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berilishi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tufayli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vujudga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keladi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pPr marL="0" indent="0" algn="just">
                  <a:lnSpc>
                    <a:spcPct val="10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𝑝</m:t>
                      </m:r>
                      <m:r>
                        <a:rPr lang="en-US" sz="36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n-US" sz="36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sz="36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1</m:t>
                          </m:r>
                        </m:num>
                        <m:den>
                          <m:r>
                            <a:rPr lang="en-US" sz="36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3</m:t>
                          </m:r>
                        </m:den>
                      </m:f>
                      <m:r>
                        <a:rPr lang="en-US" sz="3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∙</m:t>
                      </m:r>
                      <m:r>
                        <a:rPr lang="en-US" sz="3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𝑛</m:t>
                      </m:r>
                      <m:r>
                        <a:rPr lang="en-US" sz="3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∙</m:t>
                      </m:r>
                      <m:sSub>
                        <m:sSubPr>
                          <m:ctrlPr>
                            <a:rPr lang="en-US" sz="3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sz="3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𝑚</m:t>
                          </m:r>
                        </m:e>
                        <m:sub>
                          <m:r>
                            <a:rPr lang="en-US" sz="3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0</m:t>
                          </m:r>
                        </m:sub>
                      </m:sSub>
                      <m:r>
                        <a:rPr lang="en-US" sz="3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∙</m:t>
                      </m:r>
                      <m:sSubSup>
                        <m:sSubSupPr>
                          <m:ctrlPr>
                            <a:rPr lang="en-US" sz="3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SupPr>
                        <m:e>
                          <m:r>
                            <a:rPr lang="en-US" sz="3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𝜗</m:t>
                          </m:r>
                        </m:e>
                        <m:sub>
                          <m:r>
                            <a:rPr lang="en-US" sz="3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𝑜</m:t>
                          </m:r>
                          <m:r>
                            <a:rPr lang="en-US" sz="3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‘</m:t>
                          </m:r>
                          <m:r>
                            <a:rPr lang="en-US" sz="3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𝑟𝑡</m:t>
                          </m:r>
                        </m:sub>
                        <m:sup>
                          <m:r>
                            <a:rPr lang="en-US" sz="3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2</m:t>
                          </m:r>
                        </m:sup>
                      </m:sSubSup>
                    </m:oMath>
                  </m:oMathPara>
                </a14:m>
                <a:endParaRPr lang="en-US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 algn="just">
                  <a:lnSpc>
                    <a:spcPct val="10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𝑛</m:t>
                      </m:r>
                      <m:r>
                        <a:rPr lang="en-US" sz="36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−</m:t>
                      </m:r>
                      <m:r>
                        <a:rPr lang="en-US" sz="36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𝑔𝑎𝑧</m:t>
                      </m:r>
                      <m:r>
                        <a:rPr lang="en-US" sz="36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 </m:t>
                      </m:r>
                      <m:r>
                        <a:rPr lang="en-US" sz="36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𝑚𝑜𝑙𝑒𝑘𝑢𝑙𝑎𝑙𝑎𝑟𝑖𝑛𝑖𝑛𝑔</m:t>
                      </m:r>
                      <m:r>
                        <a:rPr lang="en-US" sz="36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 </m:t>
                      </m:r>
                      <m:r>
                        <a:rPr lang="en-US" sz="36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𝑘𝑜𝑛𝑠𝑒𝑛𝑡𝑟𝑎𝑡𝑠𝑖𝑦𝑎𝑠𝑖</m:t>
                      </m:r>
                    </m:oMath>
                  </m:oMathPara>
                </a14:m>
                <a:endParaRPr lang="ru-RU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975567D1-6C33-4663-9B7B-77DA4F66A53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19270" y="1272209"/>
                <a:ext cx="11926956" cy="5473148"/>
              </a:xfrm>
              <a:blipFill>
                <a:blip r:embed="rId2"/>
                <a:stretch>
                  <a:fillRect l="-1585" r="-153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83E8950E-307C-4BDB-BEC5-706767D992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060173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en-US" sz="6000" dirty="0">
                <a:latin typeface="Arial" panose="020B0604020202020204" pitchFamily="34" charset="0"/>
                <a:cs typeface="Arial" panose="020B0604020202020204" pitchFamily="34" charset="0"/>
              </a:rPr>
              <a:t>Ideal </a:t>
            </a:r>
            <a:r>
              <a:rPr lang="en-US" sz="6000" dirty="0" err="1">
                <a:latin typeface="Arial" panose="020B0604020202020204" pitchFamily="34" charset="0"/>
                <a:cs typeface="Arial" panose="020B0604020202020204" pitchFamily="34" charset="0"/>
              </a:rPr>
              <a:t>gazning</a:t>
            </a:r>
            <a:r>
              <a:rPr lang="en-US" sz="6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dirty="0" err="1">
                <a:latin typeface="Arial" panose="020B0604020202020204" pitchFamily="34" charset="0"/>
                <a:cs typeface="Arial" panose="020B0604020202020204" pitchFamily="34" charset="0"/>
              </a:rPr>
              <a:t>bosimi</a:t>
            </a:r>
            <a:r>
              <a:rPr lang="en-US" sz="6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6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E104F3D6-6AB9-4F86-916C-04D9144E4AA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774" y="1272209"/>
            <a:ext cx="3322155" cy="21903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07355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D171FB82-B25C-4FF2-832B-F98AD3705F9B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530086" y="0"/>
                <a:ext cx="11661913" cy="6858000"/>
              </a:xfrm>
            </p:spPr>
            <p:txBody>
              <a:bodyPr>
                <a:normAutofit/>
              </a:bodyPr>
              <a:lstStyle/>
              <a:p>
                <a:pPr marL="0" indent="0">
                  <a:lnSpc>
                    <a:spcPct val="10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𝑝</m:t>
                      </m:r>
                      <m:r>
                        <a:rPr lang="en-US" sz="360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n-US" sz="36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sz="36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1</m:t>
                          </m:r>
                        </m:num>
                        <m:den>
                          <m:r>
                            <a:rPr lang="en-US" sz="36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3</m:t>
                          </m:r>
                        </m:den>
                      </m:f>
                      <m:r>
                        <a:rPr lang="en-US" sz="3600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∙</m:t>
                      </m:r>
                      <m:r>
                        <a:rPr lang="en-US" sz="3600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𝑛</m:t>
                      </m:r>
                      <m:r>
                        <a:rPr lang="en-US" sz="3600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∙</m:t>
                      </m:r>
                      <m:sSub>
                        <m:sSubPr>
                          <m:ctrlPr>
                            <a:rPr lang="en-US" sz="3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sz="3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𝑚</m:t>
                          </m:r>
                        </m:e>
                        <m:sub>
                          <m:r>
                            <a:rPr lang="en-US" sz="3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0</m:t>
                          </m:r>
                        </m:sub>
                      </m:sSub>
                      <m:r>
                        <a:rPr lang="en-US" sz="3600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∙</m:t>
                      </m:r>
                      <m:sSubSup>
                        <m:sSubSupPr>
                          <m:ctrlPr>
                            <a:rPr lang="en-US" sz="3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SupPr>
                        <m:e>
                          <m:r>
                            <a:rPr lang="en-US" sz="3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𝜗</m:t>
                          </m:r>
                        </m:e>
                        <m:sub>
                          <m:r>
                            <a:rPr lang="en-US" sz="3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𝑜</m:t>
                          </m:r>
                          <m:r>
                            <a:rPr lang="en-US" sz="3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‘</m:t>
                          </m:r>
                          <m:r>
                            <a:rPr lang="en-US" sz="3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𝑟𝑡</m:t>
                          </m:r>
                        </m:sub>
                        <m:sup>
                          <m:r>
                            <a:rPr lang="en-US" sz="3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2</m:t>
                          </m:r>
                        </m:sup>
                      </m:sSubSup>
                      <m:r>
                        <a:rPr lang="en-US" sz="3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⇒</m:t>
                      </m:r>
                      <m:r>
                        <a:rPr lang="en-US" sz="3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𝑝</m:t>
                      </m:r>
                      <m:r>
                        <a:rPr lang="en-US" sz="3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n-US" sz="3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sz="3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2</m:t>
                          </m:r>
                        </m:num>
                        <m:den>
                          <m:r>
                            <a:rPr lang="en-US" sz="3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3</m:t>
                          </m:r>
                        </m:den>
                      </m:f>
                      <m:r>
                        <a:rPr lang="en-US" sz="3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∙</m:t>
                      </m:r>
                      <m:r>
                        <a:rPr lang="en-US" sz="3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𝑛</m:t>
                      </m:r>
                      <m:r>
                        <a:rPr lang="en-US" sz="3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∙</m:t>
                      </m:r>
                      <m:f>
                        <m:fPr>
                          <m:ctrlPr>
                            <a:rPr lang="en-US" sz="3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3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en-US" sz="3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𝑚</m:t>
                              </m:r>
                            </m:e>
                            <m:sub>
                              <m:r>
                                <a:rPr lang="en-US" sz="3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0</m:t>
                              </m:r>
                            </m:sub>
                          </m:sSub>
                          <m:r>
                            <a:rPr lang="en-US" sz="3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∙</m:t>
                          </m:r>
                          <m:sSubSup>
                            <m:sSubSupPr>
                              <m:ctrlPr>
                                <a:rPr lang="en-US" sz="3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bSupPr>
                            <m:e>
                              <m:r>
                                <a:rPr lang="en-US" sz="3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𝜗</m:t>
                              </m:r>
                            </m:e>
                            <m:sub>
                              <m:r>
                                <a:rPr lang="en-US" sz="3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𝑜</m:t>
                              </m:r>
                              <m:r>
                                <a:rPr lang="en-US" sz="3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‘</m:t>
                              </m:r>
                              <m:r>
                                <a:rPr lang="en-US" sz="3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𝑟𝑡</m:t>
                              </m:r>
                            </m:sub>
                            <m:sup>
                              <m:r>
                                <a:rPr lang="en-US" sz="3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2</m:t>
                              </m:r>
                            </m:sup>
                          </m:sSubSup>
                        </m:num>
                        <m:den>
                          <m:r>
                            <a:rPr lang="en-US" sz="3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US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lnSpc>
                    <a:spcPct val="100000"/>
                  </a:lnSpc>
                  <a:buNone/>
                </a:pP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o‘rtacha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kinetik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energiya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6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bar>
                          <m:barPr>
                            <m:pos m:val="top"/>
                            <m:ctrlPr>
                              <a:rPr lang="en-US" sz="360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barPr>
                          <m:e>
                            <m:r>
                              <a:rPr lang="en-US" sz="36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𝐸</m:t>
                            </m:r>
                          </m:e>
                        </m:bar>
                      </m:e>
                      <m:sub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𝑘</m:t>
                        </m:r>
                      </m:sub>
                    </m:sSub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36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3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sz="3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𝑚</m:t>
                            </m:r>
                          </m:e>
                          <m:sub>
                            <m:r>
                              <a:rPr lang="en-US" sz="3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0</m:t>
                            </m:r>
                          </m:sub>
                        </m:sSub>
                        <m:r>
                          <a:rPr lang="en-US" sz="36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∙</m:t>
                        </m:r>
                        <m:sSubSup>
                          <m:sSubSupPr>
                            <m:ctrlPr>
                              <a:rPr lang="en-US" sz="3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SupPr>
                          <m:e>
                            <m:r>
                              <a:rPr lang="en-US" sz="3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𝜗</m:t>
                            </m:r>
                          </m:e>
                          <m:sub>
                            <m:r>
                              <a:rPr lang="en-US" sz="3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𝑜</m:t>
                            </m:r>
                            <m:r>
                              <a:rPr lang="en-US" sz="3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‘</m:t>
                            </m:r>
                            <m:r>
                              <a:rPr lang="en-US" sz="3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𝑟𝑡</m:t>
                            </m:r>
                          </m:sub>
                          <m:sup>
                            <m:r>
                              <a:rPr lang="en-US" sz="3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bSup>
                      </m:num>
                      <m:den>
                        <m:r>
                          <a:rPr lang="en-US" sz="36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dan</a:t>
                </a:r>
              </a:p>
              <a:p>
                <a:pPr marL="0" indent="0">
                  <a:lnSpc>
                    <a:spcPct val="10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𝑝</m:t>
                      </m:r>
                      <m:r>
                        <a:rPr lang="en-US" sz="36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n-US" sz="36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sz="36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2</m:t>
                          </m:r>
                        </m:num>
                        <m:den>
                          <m:r>
                            <a:rPr lang="en-US" sz="36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3</m:t>
                          </m:r>
                        </m:den>
                      </m:f>
                      <m:r>
                        <a:rPr lang="en-US" sz="3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∙</m:t>
                      </m:r>
                      <m:r>
                        <a:rPr lang="en-US" sz="3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𝑛</m:t>
                      </m:r>
                      <m:r>
                        <a:rPr lang="en-US" sz="3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∙</m:t>
                      </m:r>
                      <m:sSub>
                        <m:sSubPr>
                          <m:ctrlPr>
                            <a:rPr lang="en-US" sz="36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bar>
                            <m:barPr>
                              <m:pos m:val="top"/>
                              <m:ctrlPr>
                                <a:rPr lang="en-US" sz="36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barPr>
                            <m:e>
                              <m:r>
                                <a:rPr lang="en-US" sz="36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𝐸</m:t>
                              </m:r>
                            </m:e>
                          </m:bar>
                        </m:e>
                        <m:sub>
                          <m:r>
                            <a:rPr lang="en-US" sz="36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𝑘</m:t>
                          </m:r>
                        </m:sub>
                      </m:sSub>
                    </m:oMath>
                  </m:oMathPara>
                </a14:m>
                <a:endParaRPr lang="en-US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lnSpc>
                    <a:spcPct val="100000"/>
                  </a:lnSpc>
                  <a:buNone/>
                </a:pPr>
                <a:r>
                  <a:rPr lang="en-US" sz="3600" b="0" dirty="0">
                    <a:cs typeface="Arial" panose="020B0604020202020204" pitchFamily="34" charset="0"/>
                  </a:rPr>
                  <a:t>  </a:t>
                </a:r>
                <a14:m>
                  <m:oMath xmlns:m="http://schemas.openxmlformats.org/officeDocument/2006/math"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𝑛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sSub>
                      <m:sSubPr>
                        <m:ctrlP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e>
                      <m:sub>
                        <m: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0</m:t>
                        </m:r>
                      </m:sub>
                    </m:sSub>
                    <m:r>
                      <a:rPr lang="en-US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𝑁</m:t>
                        </m:r>
                      </m:num>
                      <m:den>
                        <m: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𝑉</m:t>
                        </m:r>
                      </m:den>
                    </m:f>
                    <m:sSub>
                      <m:sSubPr>
                        <m:ctrlP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e>
                      <m:sub>
                        <m: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0</m:t>
                        </m:r>
                      </m:sub>
                    </m:sSub>
                    <m:r>
                      <a:rPr lang="en-US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num>
                      <m:den>
                        <m: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𝑉</m:t>
                        </m:r>
                      </m:den>
                    </m:f>
                    <m:r>
                      <a:rPr lang="en-US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𝜌</m:t>
                    </m:r>
                  </m:oMath>
                </a14:m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  dan   (</a:t>
                </a:r>
                <a14:m>
                  <m:oMath xmlns:m="http://schemas.openxmlformats.org/officeDocument/2006/math">
                    <m:r>
                      <a:rPr lang="en-US" sz="36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𝑛</m:t>
                    </m:r>
                    <m:r>
                      <a:rPr lang="en-US" sz="36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36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6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𝑁</m:t>
                        </m:r>
                      </m:num>
                      <m:den>
                        <m:r>
                          <a:rPr lang="en-US" sz="36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𝑉</m:t>
                        </m:r>
                      </m:den>
                    </m:f>
                  </m:oMath>
                </a14:m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6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𝑚</m:t>
                    </m:r>
                    <m:r>
                      <a:rPr lang="en-US" sz="36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sSub>
                      <m:sSubPr>
                        <m:ctrlPr>
                          <a:rPr lang="en-US" sz="36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6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e>
                      <m:sub>
                        <m:r>
                          <a:rPr lang="en-US" sz="36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0</m:t>
                        </m:r>
                      </m:sub>
                    </m:sSub>
                    <m:r>
                      <a:rPr lang="en-US" sz="36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r>
                      <a:rPr lang="en-US" sz="36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𝑁</m:t>
                    </m:r>
                    <m:r>
                      <a:rPr lang="en-US" sz="36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)</m:t>
                    </m:r>
                  </m:oMath>
                </a14:m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marL="0" indent="0">
                  <a:lnSpc>
                    <a:spcPct val="10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𝑝</m:t>
                      </m:r>
                      <m:r>
                        <a:rPr lang="en-US" sz="36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n-US" sz="36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sz="36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1</m:t>
                          </m:r>
                        </m:num>
                        <m:den>
                          <m:r>
                            <a:rPr lang="en-US" sz="36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3</m:t>
                          </m:r>
                        </m:den>
                      </m:f>
                      <m:r>
                        <a:rPr lang="en-US" sz="3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𝜌</m:t>
                      </m:r>
                      <m:r>
                        <a:rPr lang="en-US" sz="3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∙</m:t>
                      </m:r>
                      <m:sSubSup>
                        <m:sSubSupPr>
                          <m:ctrlPr>
                            <a:rPr lang="en-US" sz="3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SupPr>
                        <m:e>
                          <m:r>
                            <a:rPr lang="en-US" sz="3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𝜗</m:t>
                          </m:r>
                        </m:e>
                        <m:sub>
                          <m:r>
                            <a:rPr lang="en-US" sz="3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𝑜</m:t>
                          </m:r>
                          <m:r>
                            <a:rPr lang="en-US" sz="3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‘</m:t>
                          </m:r>
                          <m:r>
                            <a:rPr lang="en-US" sz="3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𝑟𝑡</m:t>
                          </m:r>
                        </m:sub>
                        <m:sup>
                          <m:r>
                            <a:rPr lang="en-US" sz="3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2</m:t>
                          </m:r>
                        </m:sup>
                      </m:sSubSup>
                    </m:oMath>
                  </m:oMathPara>
                </a14:m>
                <a:endParaRPr lang="en-US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lnSpc>
                    <a:spcPct val="100000"/>
                  </a:lnSpc>
                  <a:buNone/>
                </a:pPr>
                <a:r>
                  <a:rPr lang="en-US" sz="36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Gazlar</a:t>
                </a:r>
                <a:r>
                  <a:rPr lang="en-US" sz="3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molekulyar-kinetik</a:t>
                </a:r>
                <a:r>
                  <a:rPr lang="en-US" sz="3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nazariyasining</a:t>
                </a:r>
                <a:r>
                  <a:rPr lang="en-US" sz="3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asosiy</a:t>
                </a:r>
                <a:r>
                  <a:rPr lang="en-US" sz="3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tenglamalari</a:t>
                </a:r>
                <a:r>
                  <a:rPr lang="en-US" sz="3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endParaRPr lang="ru-RU" sz="36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D171FB82-B25C-4FF2-832B-F98AD3705F9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30086" y="0"/>
                <a:ext cx="11661913" cy="6858000"/>
              </a:xfrm>
              <a:blipFill>
                <a:blip r:embed="rId2"/>
                <a:stretch>
                  <a:fillRect l="-162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31196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111A1860-BCDC-489E-BBE2-EC0642E81BAF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10817" y="1775791"/>
                <a:ext cx="11357114" cy="4943060"/>
              </a:xfrm>
            </p:spPr>
            <p:txBody>
              <a:bodyPr>
                <a:normAutofit/>
              </a:bodyPr>
              <a:lstStyle/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en-US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	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Idish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vodorod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gazi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bilan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to‘ldirilgan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Idishdagi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gaz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molekulalarining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konsentratsiyasi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4,5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sSup>
                      <m:sSupPr>
                        <m:ctrlP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10</m:t>
                        </m:r>
                      </m:e>
                      <m:sup>
                        <m: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24</m:t>
                        </m:r>
                      </m:sup>
                    </m:sSup>
                    <m:r>
                      <a:rPr lang="en-US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sSup>
                      <m:sSupPr>
                        <m:ctrlP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e>
                      <m:sup>
                        <m: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−3</m:t>
                        </m:r>
                      </m:sup>
                    </m:sSup>
                  </m:oMath>
                </a14:m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ga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teng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Idishdagi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gazning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bosimini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hisoblang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. Gaz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molekulalarining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o‘rtacha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kvadratik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tezligi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400 m/s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ga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teng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deb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oling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endParaRPr lang="ru-RU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111A1860-BCDC-489E-BBE2-EC0642E81BA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10817" y="1775791"/>
                <a:ext cx="11357114" cy="4943060"/>
              </a:xfrm>
              <a:blipFill>
                <a:blip r:embed="rId2"/>
                <a:stretch>
                  <a:fillRect l="-1610" r="-166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79612758-F3E6-4994-82C9-795CDE46B9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"/>
            <a:ext cx="12192000" cy="1338471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en-US" sz="5400" dirty="0">
                <a:latin typeface="Arial" panose="020B0604020202020204" pitchFamily="34" charset="0"/>
                <a:cs typeface="Arial" panose="020B0604020202020204" pitchFamily="34" charset="0"/>
              </a:rPr>
              <a:t>4-mashq  1-masala  </a:t>
            </a:r>
            <a:endParaRPr lang="ru-RU" sz="5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67745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B0C8B8EB-9AD9-49C4-B0B6-F2A520D8B90C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238538" y="0"/>
                <a:ext cx="11953461" cy="6858000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    </a:t>
                </a:r>
                <a:r>
                  <a:rPr lang="en-US" sz="3600" b="1" dirty="0" err="1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Berilgan</a:t>
                </a:r>
                <a:r>
                  <a:rPr lang="en-US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                                    Formula: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𝑛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=4,5∙</m:t>
                    </m:r>
                    <m:sSup>
                      <m:sSupPr>
                        <m:ctrlP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10</m:t>
                        </m:r>
                      </m:e>
                      <m:sup>
                        <m: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24</m:t>
                        </m:r>
                      </m:sup>
                    </m:sSup>
                    <m:sSup>
                      <m:sSupPr>
                        <m:ctrlP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e>
                      <m:sup>
                        <m: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−3</m:t>
                        </m:r>
                      </m:sup>
                    </m:sSup>
                  </m:oMath>
                </a14:m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          </a:t>
                </a:r>
                <a14:m>
                  <m:oMath xmlns:m="http://schemas.openxmlformats.org/officeDocument/2006/math">
                    <m:r>
                      <a:rPr lang="en-US" sz="36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𝑝</m:t>
                    </m:r>
                    <m:r>
                      <a:rPr lang="en-US" sz="36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36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6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num>
                      <m:den>
                        <m:r>
                          <a:rPr lang="en-US" sz="36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3</m:t>
                        </m:r>
                      </m:den>
                    </m:f>
                    <m:r>
                      <a:rPr lang="en-US" sz="36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r>
                      <a:rPr lang="en-US" sz="36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𝑛</m:t>
                    </m:r>
                    <m:r>
                      <a:rPr lang="en-US" sz="36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sSub>
                      <m:sSubPr>
                        <m:ctrlPr>
                          <a:rPr lang="en-US" sz="36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6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e>
                      <m:sub>
                        <m:r>
                          <a:rPr lang="en-US" sz="36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0</m:t>
                        </m:r>
                      </m:sub>
                    </m:sSub>
                    <m:r>
                      <a:rPr lang="en-US" sz="36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bar>
                      <m:barPr>
                        <m:pos m:val="top"/>
                        <m:ctrlPr>
                          <a:rPr lang="en-US" sz="36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barPr>
                      <m:e>
                        <m:sSup>
                          <m:sSupPr>
                            <m:ctrlPr>
                              <a:rPr lang="en-US" sz="3600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sz="3600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𝜗</m:t>
                            </m:r>
                          </m:e>
                          <m:sup>
                            <m:r>
                              <a:rPr lang="en-US" sz="3600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p>
                      </m:e>
                    </m:bar>
                  </m:oMath>
                </a14:m>
                <a:endParaRPr lang="en-US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bar>
                      <m:barPr>
                        <m:pos m:val="top"/>
                        <m:ctrlPr>
                          <a:rPr lang="ru-RU" sz="36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barPr>
                      <m:e>
                        <m:r>
                          <a:rPr lang="ru-RU" sz="36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𝜗</m:t>
                        </m:r>
                      </m:e>
                    </m:bar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=400 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𝑚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/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𝑠</m:t>
                    </m:r>
                  </m:oMath>
                </a14:m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          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60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6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e>
                      <m:sub>
                        <m:r>
                          <a:rPr lang="en-US" sz="36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0</m:t>
                        </m:r>
                      </m:sub>
                    </m:sSub>
                    <m:r>
                      <a:rPr lang="en-US" sz="36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36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6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𝑀</m:t>
                        </m:r>
                      </m:num>
                      <m:den>
                        <m:sSub>
                          <m:sSubPr>
                            <m:ctrlPr>
                              <a:rPr lang="en-US" sz="3600" b="0" i="1" dirty="0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sz="3600" b="0" i="1" dirty="0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𝑁</m:t>
                            </m:r>
                          </m:e>
                          <m:sub>
                            <m:r>
                              <a:rPr lang="en-US" sz="3600" b="0" i="1" dirty="0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𝐴</m:t>
                            </m:r>
                          </m:sub>
                        </m:sSub>
                      </m:den>
                    </m:f>
                  </m:oMath>
                </a14:m>
                <a:endParaRPr lang="en-US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ru-RU" sz="36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𝑀</m:t>
                        </m:r>
                      </m:e>
                      <m:sub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(</m:t>
                        </m:r>
                        <m:sSub>
                          <m:sSubPr>
                            <m:ctrlPr>
                              <a:rPr lang="en-US" sz="36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sz="36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𝐻</m:t>
                            </m:r>
                          </m:e>
                          <m:sub>
                            <m:r>
                              <a:rPr lang="en-US" sz="36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b>
                        </m:sSub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)</m:t>
                        </m:r>
                      </m:sub>
                    </m:sSub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=2</m:t>
                    </m:r>
                    <m:f>
                      <m:fPr>
                        <m:ctrlP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𝑔</m:t>
                        </m:r>
                      </m:num>
                      <m:den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𝑚𝑜𝑙</m:t>
                        </m:r>
                      </m:den>
                    </m:f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=2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sSup>
                      <m:sSupPr>
                        <m:ctrlP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10</m:t>
                        </m:r>
                      </m:e>
                      <m:sup>
                        <m: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−3</m:t>
                        </m:r>
                      </m:sup>
                    </m:sSup>
                    <m:f>
                      <m:fPr>
                        <m:ctrlP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𝑘𝑔</m:t>
                        </m:r>
                      </m:num>
                      <m:den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𝑚𝑜𝑙</m:t>
                        </m:r>
                      </m:den>
                    </m:f>
                  </m:oMath>
                </a14:m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</a:t>
                </a:r>
                <a14:m>
                  <m:oMath xmlns:m="http://schemas.openxmlformats.org/officeDocument/2006/math">
                    <m:r>
                      <a:rPr lang="en-US" sz="36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𝑝</m:t>
                    </m:r>
                    <m:r>
                      <a:rPr lang="en-US" sz="36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36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6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num>
                      <m:den>
                        <m:r>
                          <a:rPr lang="en-US" sz="36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3</m:t>
                        </m:r>
                      </m:den>
                    </m:f>
                    <m:r>
                      <a:rPr lang="en-US" sz="36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r>
                      <a:rPr lang="en-US" sz="36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𝑛</m:t>
                    </m:r>
                    <m:r>
                      <a:rPr lang="en-US" sz="36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f>
                      <m:fPr>
                        <m:ctrlPr>
                          <a:rPr lang="en-US" sz="36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6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𝑀</m:t>
                        </m:r>
                      </m:num>
                      <m:den>
                        <m:sSub>
                          <m:sSubPr>
                            <m:ctrlPr>
                              <a:rPr lang="en-US" sz="3600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sz="3600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𝑁</m:t>
                            </m:r>
                          </m:e>
                          <m:sub>
                            <m:r>
                              <a:rPr lang="en-US" sz="3600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𝐴</m:t>
                            </m:r>
                          </m:sub>
                        </m:sSub>
                      </m:den>
                    </m:f>
                    <m:r>
                      <a:rPr lang="en-US" sz="36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bar>
                      <m:barPr>
                        <m:pos m:val="top"/>
                        <m:ctrlPr>
                          <a:rPr lang="en-US" sz="36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barPr>
                      <m:e>
                        <m:sSup>
                          <m:sSupPr>
                            <m:ctrlPr>
                              <a:rPr lang="en-US" sz="3600" i="1" dirty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sz="3600" i="1" dirty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𝜗</m:t>
                            </m:r>
                          </m:e>
                          <m:sup>
                            <m:r>
                              <a:rPr lang="en-US" sz="3600" i="1" dirty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p>
                      </m:e>
                    </m:bar>
                  </m:oMath>
                </a14:m>
                <a:endParaRPr lang="en-US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ru-RU" sz="36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𝑁</m:t>
                        </m:r>
                      </m:e>
                      <m:sub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𝐴</m:t>
                        </m:r>
                      </m:sub>
                    </m:sSub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=6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sSup>
                      <m:sSupPr>
                        <m:ctrlP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10</m:t>
                        </m:r>
                      </m:e>
                      <m:sup>
                        <m: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23</m:t>
                        </m:r>
                      </m:sup>
                    </m:sSup>
                    <m:r>
                      <a:rPr lang="en-US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sSup>
                      <m:sSupPr>
                        <m:ctrlP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𝑚𝑜𝑙</m:t>
                        </m:r>
                      </m:e>
                      <m:sup>
                        <m: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−1</m:t>
                        </m:r>
                      </m:sup>
                    </m:sSup>
                  </m:oMath>
                </a14:m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marL="0" indent="0">
                  <a:buNone/>
                </a:pP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b="1" dirty="0" err="1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Topish</a:t>
                </a:r>
                <a:r>
                  <a:rPr lang="en-US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b="1" dirty="0" err="1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kerak</a:t>
                </a:r>
                <a:r>
                  <a:rPr lang="en-US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 </a:t>
                </a:r>
                <a14:m>
                  <m:oMath xmlns:m="http://schemas.openxmlformats.org/officeDocument/2006/math"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𝑝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−?</m:t>
                    </m:r>
                  </m:oMath>
                </a14:m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                 </a:t>
                </a:r>
                <a:r>
                  <a:rPr lang="en-US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Yechish: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𝑝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n-US" sz="32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1</m:t>
                          </m:r>
                        </m:num>
                        <m:den>
                          <m:r>
                            <a:rPr lang="en-US" sz="32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3</m:t>
                          </m:r>
                        </m:den>
                      </m:f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∙4,5∙</m:t>
                      </m:r>
                      <m:sSup>
                        <m:sSupPr>
                          <m:ctrlP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10</m:t>
                          </m:r>
                        </m:e>
                        <m:sup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24</m:t>
                          </m:r>
                        </m:sup>
                      </m:sSup>
                      <m:sSup>
                        <m:sSupPr>
                          <m:ctrlP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𝑚</m:t>
                          </m:r>
                        </m:e>
                        <m:sup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−3</m:t>
                          </m:r>
                        </m:sup>
                      </m:sSup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∙</m:t>
                      </m:r>
                      <m:f>
                        <m:fPr>
                          <m:ctrlP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2∙</m:t>
                          </m:r>
                          <m:sSup>
                            <m:sSup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p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10</m:t>
                              </m:r>
                            </m:e>
                            <m:sup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−3</m:t>
                              </m:r>
                            </m:sup>
                          </m:sSup>
                          <m:f>
                            <m:f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fPr>
                            <m:num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𝑘𝑔</m:t>
                              </m:r>
                            </m:num>
                            <m:den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𝑚𝑜𝑙</m:t>
                              </m:r>
                            </m:den>
                          </m:f>
                        </m:num>
                        <m:den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6∙</m:t>
                          </m:r>
                          <m:sSup>
                            <m:sSup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p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10</m:t>
                              </m:r>
                            </m:e>
                            <m:sup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23</m:t>
                              </m:r>
                            </m:sup>
                          </m:sSup>
                          <m:sSup>
                            <m:sSup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p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𝑚𝑜𝑙</m:t>
                              </m:r>
                            </m:e>
                            <m:sup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−1</m:t>
                              </m:r>
                            </m:sup>
                          </m:sSup>
                        </m:den>
                      </m:f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∙</m:t>
                      </m:r>
                      <m:sSup>
                        <m:sSupPr>
                          <m:ctrlP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4∙</m:t>
                              </m:r>
                              <m:sSup>
                                <m:sSup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2</m:t>
                                  </m:r>
                                </m:sup>
                              </m:sSup>
                              <m:f>
                                <m:f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𝑚</m:t>
                                  </m:r>
                                </m:num>
                                <m:den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𝑠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2</m:t>
                          </m:r>
                        </m:sup>
                      </m:sSup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ru-RU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800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 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𝑃𝑎</m:t>
                      </m:r>
                    </m:oMath>
                  </m:oMathPara>
                </a14:m>
                <a:endParaRPr lang="en-US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r>
                  <a:rPr lang="en-US" sz="32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Javob: P</a:t>
                </a:r>
                <a14:m>
                  <m:oMath xmlns:m="http://schemas.openxmlformats.org/officeDocument/2006/math">
                    <m:r>
                      <a:rPr lang="en-US" sz="32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</m:oMath>
                </a14:m>
                <a:r>
                  <a:rPr lang="en-US" sz="32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800 Pa</a:t>
                </a:r>
                <a:endParaRPr lang="ru-RU" sz="32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B0C8B8EB-9AD9-49C4-B0B6-F2A520D8B90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38538" y="0"/>
                <a:ext cx="11953461" cy="6858000"/>
              </a:xfrm>
              <a:blipFill>
                <a:blip r:embed="rId2"/>
                <a:stretch>
                  <a:fillRect l="-1275" t="-213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Прямая соединительная линия 4">
            <a:extLst>
              <a:ext uri="{FF2B5EF4-FFF2-40B4-BE49-F238E27FC236}">
                <a16:creationId xmlns:a16="http://schemas.microsoft.com/office/drawing/2014/main" id="{055033A5-E325-413A-8D41-F98CA48E952D}"/>
              </a:ext>
            </a:extLst>
          </p:cNvPr>
          <p:cNvCxnSpPr>
            <a:cxnSpLocks/>
          </p:cNvCxnSpPr>
          <p:nvPr/>
        </p:nvCxnSpPr>
        <p:spPr>
          <a:xfrm>
            <a:off x="6096000" y="540027"/>
            <a:ext cx="0" cy="318383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>
            <a:extLst>
              <a:ext uri="{FF2B5EF4-FFF2-40B4-BE49-F238E27FC236}">
                <a16:creationId xmlns:a16="http://schemas.microsoft.com/office/drawing/2014/main" id="{CA546F1D-5A3D-4F71-A716-BB94FB302DA7}"/>
              </a:ext>
            </a:extLst>
          </p:cNvPr>
          <p:cNvCxnSpPr>
            <a:cxnSpLocks/>
          </p:cNvCxnSpPr>
          <p:nvPr/>
        </p:nvCxnSpPr>
        <p:spPr>
          <a:xfrm>
            <a:off x="238538" y="3856383"/>
            <a:ext cx="504907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75402443"/>
      </p:ext>
    </p:extLst>
  </p:cSld>
  <p:clrMapOvr>
    <a:masterClrMapping/>
  </p:clrMapOvr>
  <p:transition spd="slow">
    <p:wheel spokes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CF306C86-4807-43A8-BBFC-17FB3A414F4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503582" y="2133600"/>
                <a:ext cx="10972801" cy="4598504"/>
              </a:xfrm>
            </p:spPr>
            <p:txBody>
              <a:bodyPr>
                <a:normAutofit/>
              </a:bodyPr>
              <a:lstStyle/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ru-RU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	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Idishdagi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zichligi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1,5 </a:t>
                </a:r>
                <a14:m>
                  <m:oMath xmlns:m="http://schemas.openxmlformats.org/officeDocument/2006/math"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𝑘𝑔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/</m:t>
                    </m:r>
                    <m:sSup>
                      <m:sSupPr>
                        <m:ctrlP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e>
                      <m:sup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va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bosimi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7,2 kPa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bo‘lgan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gaz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molekulalarining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o‘rtacha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kvadratik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tezligi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nimaga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teng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?  </a:t>
                </a:r>
                <a:endParaRPr lang="ru-RU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CF306C86-4807-43A8-BBFC-17FB3A414F4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03582" y="2133600"/>
                <a:ext cx="10972801" cy="4598504"/>
              </a:xfrm>
              <a:blipFill>
                <a:blip r:embed="rId2"/>
                <a:stretch>
                  <a:fillRect l="-1722" r="-1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C9727700-AB3F-44E1-B3D3-8B11A631DA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"/>
            <a:ext cx="12192000" cy="1338471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en-US" sz="5400" dirty="0">
                <a:latin typeface="Arial" panose="020B0604020202020204" pitchFamily="34" charset="0"/>
                <a:cs typeface="Arial" panose="020B0604020202020204" pitchFamily="34" charset="0"/>
              </a:rPr>
              <a:t>4-mashq  </a:t>
            </a:r>
            <a:r>
              <a:rPr lang="ru-RU" sz="54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sz="5400" dirty="0">
                <a:latin typeface="Arial" panose="020B0604020202020204" pitchFamily="34" charset="0"/>
                <a:cs typeface="Arial" panose="020B0604020202020204" pitchFamily="34" charset="0"/>
              </a:rPr>
              <a:t>-masala  </a:t>
            </a:r>
            <a:endParaRPr lang="ru-RU" sz="5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315803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A135B33E-A8C2-4BB5-93BA-EAAB6E560677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92765" y="92764"/>
                <a:ext cx="11979965" cy="6612835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sz="3600" i="1" dirty="0">
                    <a:latin typeface="Cambria Math" panose="02040503050406030204" pitchFamily="18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           </a:t>
                </a:r>
                <a:r>
                  <a:rPr lang="en-US" sz="3600" b="1" dirty="0" err="1">
                    <a:solidFill>
                      <a:schemeClr val="accent1"/>
                    </a:solidFill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Berilgan</a:t>
                </a:r>
                <a:r>
                  <a:rPr lang="en-US" sz="3600" b="1" dirty="0">
                    <a:solidFill>
                      <a:schemeClr val="accent1"/>
                    </a:solidFill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:                           Formula:</a:t>
                </a:r>
                <a:endParaRPr lang="en-US" sz="3600" b="1" i="1" dirty="0">
                  <a:solidFill>
                    <a:schemeClr val="accent1"/>
                  </a:solidFill>
                  <a:latin typeface="Cambria Math" panose="02040503050406030204" pitchFamily="18" charset="0"/>
                  <a:ea typeface="Cambria Math" panose="02040503050406030204" pitchFamily="18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ru-RU" sz="36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𝜌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=1,5 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𝑘𝑔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/</m:t>
                    </m:r>
                    <m:sSup>
                      <m:sSupPr>
                        <m:ctrlP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e>
                      <m:sup>
                        <m: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               </a:t>
                </a:r>
                <a14:m>
                  <m:oMath xmlns:m="http://schemas.openxmlformats.org/officeDocument/2006/math">
                    <m:r>
                      <a:rPr lang="en-US" sz="36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𝑝</m:t>
                    </m:r>
                    <m:r>
                      <a:rPr lang="en-US" sz="36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36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6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num>
                      <m:den>
                        <m:r>
                          <a:rPr lang="en-US" sz="36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3</m:t>
                        </m:r>
                      </m:den>
                    </m:f>
                    <m:r>
                      <a:rPr lang="en-US" sz="36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r>
                      <a:rPr lang="en-US" sz="36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𝑛</m:t>
                    </m:r>
                    <m:r>
                      <a:rPr lang="en-US" sz="36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sSub>
                      <m:sSubPr>
                        <m:ctrlPr>
                          <a:rPr lang="en-US" sz="36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6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e>
                      <m:sub>
                        <m:r>
                          <a:rPr lang="en-US" sz="36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0</m:t>
                        </m:r>
                      </m:sub>
                    </m:sSub>
                    <m:r>
                      <a:rPr lang="en-US" sz="36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bar>
                      <m:barPr>
                        <m:pos m:val="top"/>
                        <m:ctrlPr>
                          <a:rPr lang="en-US" sz="36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barPr>
                      <m:e>
                        <m:sSup>
                          <m:sSupPr>
                            <m:ctrlPr>
                              <a:rPr lang="en-US" sz="3600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sz="3600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𝜗</m:t>
                            </m:r>
                          </m:e>
                          <m:sup>
                            <m:r>
                              <a:rPr lang="en-US" sz="3600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p>
                      </m:e>
                    </m:bar>
                  </m:oMath>
                </a14:m>
                <a:endParaRPr lang="en-US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𝑝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=7,2 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𝑘𝑃𝑎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=7200 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𝑃𝑎</m:t>
                    </m:r>
                  </m:oMath>
                </a14:m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  </a:t>
                </a:r>
                <a14:m>
                  <m:oMath xmlns:m="http://schemas.openxmlformats.org/officeDocument/2006/math">
                    <m:r>
                      <a:rPr lang="en-US" sz="36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𝑛</m:t>
                    </m:r>
                    <m:r>
                      <a:rPr lang="en-US" sz="36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sSub>
                      <m:sSubPr>
                        <m:ctrlPr>
                          <a:rPr lang="en-US" sz="36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6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e>
                      <m:sub>
                        <m:r>
                          <a:rPr lang="en-US" sz="36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0</m:t>
                        </m:r>
                      </m:sub>
                    </m:sSub>
                    <m:r>
                      <a:rPr lang="en-US" sz="36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36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𝜌</m:t>
                    </m:r>
                  </m:oMath>
                </a14:m>
                <a:endParaRPr lang="en-US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r>
                  <a:rPr lang="en-US" sz="3600" b="1" dirty="0" err="1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Topish</a:t>
                </a:r>
                <a:r>
                  <a:rPr lang="en-US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b="1" dirty="0" err="1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kerak</a:t>
                </a:r>
                <a:r>
                  <a:rPr lang="en-US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 </a:t>
                </a:r>
                <a14:m>
                  <m:oMath xmlns:m="http://schemas.openxmlformats.org/officeDocument/2006/math">
                    <m:bar>
                      <m:barPr>
                        <m:pos m:val="top"/>
                        <m:ctrlPr>
                          <a:rPr lang="en-US" sz="36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barPr>
                      <m:e>
                        <m:r>
                          <a:rPr lang="en-US" sz="36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𝜗</m:t>
                        </m:r>
                      </m:e>
                    </m:bar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−?</m:t>
                    </m:r>
                  </m:oMath>
                </a14:m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       </a:t>
                </a:r>
                <a14:m>
                  <m:oMath xmlns:m="http://schemas.openxmlformats.org/officeDocument/2006/math">
                    <m:r>
                      <a:rPr lang="en-US" sz="36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𝑝</m:t>
                    </m:r>
                    <m:r>
                      <a:rPr lang="en-US" sz="36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36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6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num>
                      <m:den>
                        <m:r>
                          <a:rPr lang="en-US" sz="36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3</m:t>
                        </m:r>
                      </m:den>
                    </m:f>
                    <m:r>
                      <a:rPr lang="en-US" sz="36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r>
                      <a:rPr lang="en-US" sz="36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𝜌</m:t>
                    </m:r>
                    <m:r>
                      <a:rPr lang="en-US" sz="36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bar>
                      <m:barPr>
                        <m:pos m:val="top"/>
                        <m:ctrlPr>
                          <a:rPr lang="en-US" sz="36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barPr>
                      <m:e>
                        <m:sSup>
                          <m:sSupPr>
                            <m:ctrlPr>
                              <a:rPr lang="en-US" sz="3600" i="1" dirty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sz="3600" i="1" dirty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𝜗</m:t>
                            </m:r>
                          </m:e>
                          <m:sup>
                            <m:r>
                              <a:rPr lang="en-US" sz="3600" i="1" dirty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p>
                      </m:e>
                    </m:bar>
                    <m:r>
                      <a:rPr lang="en-US" sz="36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⇒</m:t>
                    </m:r>
                    <m:bar>
                      <m:barPr>
                        <m:pos m:val="top"/>
                        <m:ctrlPr>
                          <a:rPr lang="en-US" sz="36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barPr>
                      <m:e>
                        <m:sSup>
                          <m:sSupPr>
                            <m:ctrlPr>
                              <a:rPr lang="en-US" sz="3600" i="1" dirty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sz="3600" i="1" dirty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𝜗</m:t>
                            </m:r>
                          </m:e>
                          <m:sup>
                            <m:r>
                              <a:rPr lang="en-US" sz="3600" i="1" dirty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p>
                      </m:e>
                    </m:bar>
                    <m:r>
                      <a:rPr lang="en-US" sz="36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36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6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3</m:t>
                        </m:r>
                        <m:r>
                          <a:rPr lang="en-US" sz="36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𝑝</m:t>
                        </m:r>
                      </m:num>
                      <m:den>
                        <m:r>
                          <a:rPr lang="en-US" sz="36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𝜌</m:t>
                        </m:r>
                      </m:den>
                    </m:f>
                  </m:oMath>
                </a14:m>
                <a:endParaRPr lang="en-US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                                      </a:t>
                </a:r>
                <a14:m>
                  <m:oMath xmlns:m="http://schemas.openxmlformats.org/officeDocument/2006/math">
                    <m:bar>
                      <m:barPr>
                        <m:pos m:val="top"/>
                        <m:ctrlPr>
                          <a:rPr lang="en-US" sz="36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barPr>
                      <m:e>
                        <m:r>
                          <a:rPr lang="en-US" sz="36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𝜗</m:t>
                        </m:r>
                      </m:e>
                    </m:bar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radPr>
                      <m:deg/>
                      <m:e>
                        <m:f>
                          <m:fPr>
                            <m:ctrlPr>
                              <a:rPr lang="en-US" sz="36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r>
                              <a:rPr lang="en-US" sz="36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3</m:t>
                            </m:r>
                            <m:r>
                              <a:rPr lang="en-US" sz="36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𝑝</m:t>
                            </m:r>
                          </m:num>
                          <m:den>
                            <m:r>
                              <a:rPr lang="en-US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𝜌</m:t>
                            </m:r>
                          </m:den>
                        </m:f>
                      </m:e>
                    </m:rad>
                  </m:oMath>
                </a14:m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marL="0" indent="0">
                  <a:buNone/>
                </a:pPr>
                <a:r>
                  <a:rPr lang="en-US" sz="3600" b="1" dirty="0" err="1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Yechish</a:t>
                </a:r>
                <a:r>
                  <a:rPr lang="en-US" sz="36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</a:t>
                </a:r>
                <a14:m>
                  <m:oMath xmlns:m="http://schemas.openxmlformats.org/officeDocument/2006/math">
                    <m:bar>
                      <m:barPr>
                        <m:pos m:val="top"/>
                        <m:ctrlPr>
                          <a:rPr lang="en-US" sz="36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barPr>
                      <m:e>
                        <m:r>
                          <a:rPr lang="en-US" sz="36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𝜗</m:t>
                        </m:r>
                      </m:e>
                    </m:bar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radPr>
                      <m:deg/>
                      <m:e>
                        <m:f>
                          <m:fPr>
                            <m:ctrlPr>
                              <a:rPr lang="en-US" sz="36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r>
                              <a:rPr lang="en-US" sz="36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3</m:t>
                            </m:r>
                            <m:r>
                              <a:rPr lang="en-US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∙7200 </m:t>
                            </m:r>
                            <m:r>
                              <a:rPr lang="en-US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𝑃𝑎</m:t>
                            </m:r>
                          </m:num>
                          <m:den>
                            <m:r>
                              <a:rPr lang="en-US" sz="36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1,5 </m:t>
                            </m:r>
                            <m:r>
                              <a:rPr lang="en-US" sz="36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𝑘𝑔</m:t>
                            </m:r>
                            <m:r>
                              <a:rPr lang="en-US" sz="36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/</m:t>
                            </m:r>
                            <m:sSup>
                              <m:sSupPr>
                                <m:ctrlPr>
                                  <a:rPr lang="en-US" sz="3600" b="0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sSupPr>
                              <m:e>
                                <m:r>
                                  <a:rPr lang="en-US" sz="3600" b="0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𝑚</m:t>
                                </m:r>
                              </m:e>
                              <m:sup>
                                <m:r>
                                  <a:rPr lang="en-US" sz="3600" b="0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3</m:t>
                                </m:r>
                              </m:sup>
                            </m:sSup>
                          </m:den>
                        </m:f>
                      </m:e>
                    </m:rad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=120 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𝑚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/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𝑠</m:t>
                    </m:r>
                  </m:oMath>
                </a14:m>
                <a:endParaRPr lang="en-US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r>
                  <a:rPr lang="en-US" sz="36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Javob: </a:t>
                </a:r>
                <a14:m>
                  <m:oMath xmlns:m="http://schemas.openxmlformats.org/officeDocument/2006/math">
                    <m:bar>
                      <m:barPr>
                        <m:pos m:val="top"/>
                        <m:ctrlPr>
                          <a:rPr lang="en-US" sz="3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barPr>
                      <m:e>
                        <m:r>
                          <a:rPr lang="en-US" sz="3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𝝑</m:t>
                        </m:r>
                      </m:e>
                    </m:bar>
                    <m:r>
                      <a:rPr lang="en-US" sz="36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36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𝟏𝟐𝟎</m:t>
                    </m:r>
                    <m:r>
                      <a:rPr lang="en-US" sz="36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en-US" sz="36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𝒎</m:t>
                    </m:r>
                    <m:r>
                      <a:rPr lang="en-US" sz="36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/</m:t>
                    </m:r>
                    <m:r>
                      <a:rPr lang="en-US" sz="36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𝒔</m:t>
                    </m:r>
                  </m:oMath>
                </a14:m>
                <a:endParaRPr lang="ru-RU" sz="36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A135B33E-A8C2-4BB5-93BA-EAAB6E560677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92765" y="92764"/>
                <a:ext cx="11979965" cy="6612835"/>
              </a:xfrm>
              <a:blipFill>
                <a:blip r:embed="rId2"/>
                <a:stretch>
                  <a:fillRect l="-1527" t="-221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Прямая соединительная линия 4">
            <a:extLst>
              <a:ext uri="{FF2B5EF4-FFF2-40B4-BE49-F238E27FC236}">
                <a16:creationId xmlns:a16="http://schemas.microsoft.com/office/drawing/2014/main" id="{8F09DD99-8F04-4CF5-8B3B-4AB8887011D7}"/>
              </a:ext>
            </a:extLst>
          </p:cNvPr>
          <p:cNvCxnSpPr>
            <a:cxnSpLocks/>
          </p:cNvCxnSpPr>
          <p:nvPr/>
        </p:nvCxnSpPr>
        <p:spPr>
          <a:xfrm>
            <a:off x="5658678" y="609600"/>
            <a:ext cx="0" cy="292873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>
            <a:extLst>
              <a:ext uri="{FF2B5EF4-FFF2-40B4-BE49-F238E27FC236}">
                <a16:creationId xmlns:a16="http://schemas.microsoft.com/office/drawing/2014/main" id="{2FB60C15-A7AA-4FAA-888E-904A7C354049}"/>
              </a:ext>
            </a:extLst>
          </p:cNvPr>
          <p:cNvCxnSpPr>
            <a:cxnSpLocks/>
          </p:cNvCxnSpPr>
          <p:nvPr/>
        </p:nvCxnSpPr>
        <p:spPr>
          <a:xfrm>
            <a:off x="92765" y="2226365"/>
            <a:ext cx="535387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693413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172</TotalTime>
  <Words>365</Words>
  <Application>Microsoft Office PowerPoint</Application>
  <PresentationFormat>Широкоэкранный</PresentationFormat>
  <Paragraphs>58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Cambria Math</vt:lpstr>
      <vt:lpstr>Тема Office</vt:lpstr>
      <vt:lpstr>Презентация PowerPoint</vt:lpstr>
      <vt:lpstr>Ideal  gaz  </vt:lpstr>
      <vt:lpstr>Real  gaz  </vt:lpstr>
      <vt:lpstr>Ideal gazning bosimi </vt:lpstr>
      <vt:lpstr>Презентация PowerPoint</vt:lpstr>
      <vt:lpstr>4-mashq  1-masala  </vt:lpstr>
      <vt:lpstr>Презентация PowerPoint</vt:lpstr>
      <vt:lpstr>4-mashq  3-masala  </vt:lpstr>
      <vt:lpstr>Презентация PowerPoint</vt:lpstr>
      <vt:lpstr>4-mashq  7-masala </vt:lpstr>
      <vt:lpstr>Презентация PowerPoint</vt:lpstr>
      <vt:lpstr>Mustaqil bajarish uchun topshiriqlar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lenovo</dc:creator>
  <cp:lastModifiedBy>hp</cp:lastModifiedBy>
  <cp:revision>26</cp:revision>
  <dcterms:created xsi:type="dcterms:W3CDTF">2020-08-25T12:44:36Z</dcterms:created>
  <dcterms:modified xsi:type="dcterms:W3CDTF">2021-02-22T09:14:35Z</dcterms:modified>
</cp:coreProperties>
</file>