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B58A0D-A375-436B-994D-5A4A3E490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C08811F-1927-412C-AA2C-FCDCD6EE89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E2D3130-725B-48DF-BBD9-40D9F2B26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F801F90-18B3-4F8D-9B9C-49D695DAB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61E941E-A322-4D9A-92A6-FB4D4BC6E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519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302595-D5CA-401D-9E48-A119560F1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D977E0-F682-47C1-B56F-A879954F13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95DF2DF-4458-444E-93D0-684574412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45E1B2E-F711-47E8-8E7C-1E82BCA4BD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528352-497E-49E9-93F8-D88A6B1D7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77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9A434AB-65C8-4A33-8B28-E0BD1ADDBA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6EE5DD-0B06-46D5-97A0-DB04C2ED8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664DFF-A17E-421F-AF42-1044407A9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6E6963E-B166-4DA4-AE37-27317E44B8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94E3B0-ACD0-40AF-9DF7-5AB7386F3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71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743220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0B14CB-4E86-47E4-B154-B198290F7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70B9BD-D1EC-48B5-902E-54CB64765C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F230BE-DFBD-4F5D-8850-4D7DA744D8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CE897C4-5B52-49D9-A8AC-367505049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46C9C80-26E5-45DF-AA9B-20BE0F525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0547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697C425-A247-4978-8D88-18EF0689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DD811D-636B-4618-8596-57D136CB4B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D3C0405-DF4D-4D94-B0BD-26FBF6E20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01167A-5847-40CA-B285-519A66FB31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5E8013D-46F5-46A6-AB59-AB06DA3D7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112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166DE-7C7F-4F73-82A4-03608FA92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78854F0-1EF4-4458-B505-4ACD81AF8F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E2FE58-D677-469A-867A-B5E18705D9C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FAE1C10-13F6-49D1-9B56-62342118B2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E85BA-34D9-46A4-913B-B34DF5637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B4C5E61-A657-4C58-8BC2-FD48709BEC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2831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06020D-FA03-4314-B793-FFB8AE615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E8209CF-63CC-4565-982C-AE10B2DA7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FB1F623-FC19-44F5-85DC-D1DB13B025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58EBA7B-37D1-466B-8883-F7094B9ECA1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9CB30F5-39C4-4DE6-9A56-6F4BC5F72C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5F43CC-A66D-40AA-ACB5-2AFC3F4A2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5B938D49-DB7B-490F-BB04-C2CFCB58D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6F7A98F-30D6-47BE-9483-181A2BEE7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26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B44134-51A9-4CE0-A197-1F97718F1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33574704-2257-4E33-9760-235576837E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1136E3-71AE-449C-9D58-1E11B364B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D13BA23-759E-413B-9A66-56CF6A533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6547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A35CCB3-8EC5-4138-A79A-1B780018D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B752306-6DAD-4065-8CB5-0FF7B403A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E97584C-BC06-42AC-B248-AC70BF691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9445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CA0C790-B4B0-4818-9173-207DD5FEF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DB8A4A9-B0FD-4F4C-9B27-5B24B131A7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685ABCD-AFE2-4718-9C55-140676018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B23E4BD-1C93-49C1-8442-600031146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682CFC8-557A-4341-AC9D-B05D4F53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7C352A-6FD1-4EE5-894C-9A63886BE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365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1A70CF-864C-4428-B8ED-04F373DFD7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B0684393-3A99-4FDF-9D5E-5A391B574B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62658EA-2A1B-409A-AF7B-A152BF6222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7C6874-25D4-4A1A-B267-3FFC9F835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0B33709-6470-4ADF-9389-2B5F217EE9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FA71E31-B41A-47A4-908C-C5135710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549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F16B2F8-EB2F-42B3-8557-6B2145193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EF1A46B-C38D-4825-B3E3-B600F11AE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7DEA12A-6D17-467D-AD7A-6E951B0664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0BE5A-6C57-439B-95BF-3038431C2533}" type="datetimeFigureOut">
              <a:rPr lang="ru-RU" smtClean="0"/>
              <a:t>21.02.2021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C4152C5-AB82-444A-90E7-FC4DD4347E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0997416-6724-4ECA-834E-E6D855AADD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DF92B-3E8C-41BE-BA27-19B83F8DD85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05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325105" y="2748153"/>
            <a:ext cx="10589391" cy="3838548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48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4800" b="1" dirty="0">
                <a:solidFill>
                  <a:srgbClr val="002060"/>
                </a:solidFill>
                <a:latin typeface="Arial"/>
                <a:cs typeface="Arial"/>
              </a:rPr>
              <a:t>MAVZU:</a:t>
            </a:r>
            <a:r>
              <a:rPr lang="uz-Latn-UZ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800" b="1" dirty="0">
                <a:solidFill>
                  <a:srgbClr val="2365C7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Modda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miqdori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Molyar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Arial"/>
                <a:cs typeface="Arial"/>
              </a:rPr>
              <a:t>massa</a:t>
            </a:r>
            <a:r>
              <a:rPr lang="en-US" sz="40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4000" b="1" dirty="0">
              <a:solidFill>
                <a:srgbClr val="002060"/>
              </a:solidFill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3600" b="1" dirty="0" err="1">
                <a:latin typeface="Arial"/>
                <a:cs typeface="Arial"/>
              </a:rPr>
              <a:t>O‘qituvchi</a:t>
            </a:r>
            <a:r>
              <a:rPr lang="en-US" sz="3600" b="1" dirty="0">
                <a:latin typeface="Arial"/>
                <a:cs typeface="Arial"/>
              </a:rPr>
              <a:t>: </a:t>
            </a:r>
            <a:r>
              <a:rPr lang="en-US" sz="2800" dirty="0">
                <a:latin typeface="Arial"/>
                <a:cs typeface="Arial"/>
              </a:rPr>
              <a:t>Toshkent </a:t>
            </a:r>
            <a:r>
              <a:rPr lang="en-US" sz="2800" dirty="0" err="1">
                <a:latin typeface="Arial"/>
                <a:cs typeface="Arial"/>
              </a:rPr>
              <a:t>shahar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Uchtepa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tumani</a:t>
            </a:r>
            <a:r>
              <a:rPr lang="en-US" sz="2800" dirty="0">
                <a:latin typeface="Arial"/>
                <a:cs typeface="Arial"/>
              </a:rPr>
              <a:t> 287-maktab </a:t>
            </a:r>
            <a:r>
              <a:rPr lang="en-US" sz="2800" dirty="0" err="1">
                <a:latin typeface="Arial"/>
                <a:cs typeface="Arial"/>
              </a:rPr>
              <a:t>fizika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fani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2800" dirty="0" err="1">
                <a:latin typeface="Arial"/>
                <a:cs typeface="Arial"/>
              </a:rPr>
              <a:t>o‘qituvchisi</a:t>
            </a:r>
            <a:r>
              <a:rPr lang="en-US" sz="2800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Xo‘jayeva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Maxtuma</a:t>
            </a:r>
            <a:r>
              <a:rPr lang="en-US" sz="3200" b="1" dirty="0">
                <a:latin typeface="Arial"/>
                <a:cs typeface="Arial"/>
              </a:rPr>
              <a:t> </a:t>
            </a:r>
            <a:r>
              <a:rPr lang="en-US" sz="3200" b="1" dirty="0" err="1">
                <a:latin typeface="Arial"/>
                <a:cs typeface="Arial"/>
              </a:rPr>
              <a:t>Ziyatovna</a:t>
            </a:r>
            <a:r>
              <a:rPr lang="en-US" sz="32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uz-Latn-UZ" sz="40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482983" y="2527448"/>
            <a:ext cx="727405" cy="1638298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482983" y="4521200"/>
            <a:ext cx="727405" cy="1638299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89A6443-6C2E-4AF3-8AA1-6E86B0DFD3B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1" y="1881809"/>
                <a:ext cx="10336697" cy="4770782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6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 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azot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(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tarkibidagi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589A6443-6C2E-4AF3-8AA1-6E86B0DFD3B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1" y="1881809"/>
                <a:ext cx="10336697" cy="4770782"/>
              </a:xfrm>
              <a:blipFill>
                <a:blip r:embed="rId2"/>
                <a:stretch>
                  <a:fillRect l="-1769" r="-182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270000C-76F2-4A1E-A4C6-BEB55EDC3E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2-mashq  3-masala    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533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5849C51-C32C-47CD-81AB-1C653DF06A1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02366" y="516835"/>
                <a:ext cx="11489634" cy="624177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32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sz="3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200" dirty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</m:t>
                        </m:r>
                      </m:e>
                      <m: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2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N</m:t>
                            </m:r>
                          </m:e>
                          <m:sub>
                            <m:r>
                              <a:rPr lang="en-US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b>
                    </m:sSub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=28</m:t>
                    </m:r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mol</m:t>
                        </m:r>
                      </m:den>
                    </m:f>
                    <m:r>
                      <a:rPr lang="en-US" sz="32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=28</m:t>
                    </m:r>
                    <m:r>
                      <a:rPr lang="en-US" sz="32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f>
                      <m:f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kg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mol</m:t>
                        </m:r>
                      </m:den>
                    </m:f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  <m:r>
                      <a:rPr lang="en-US" sz="3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  <m:sup>
                        <m:r>
                          <a:rPr lang="en-US" sz="3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2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7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28∙</m:t>
                        </m:r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𝑚𝑜𝑙</m:t>
                            </m:r>
                          </m:den>
                        </m:f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∙6∙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1,5∙</m:t>
                    </m:r>
                  </m:oMath>
                </a14:m>
                <a:r>
                  <a:rPr lang="en-US" sz="360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</m:oMath>
                </a14:m>
                <a:endParaRPr lang="en-US" sz="3600" b="0" i="1" dirty="0"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</a:t>
                </a: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𝑵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𝟓</m:t>
                    </m:r>
                    <m:r>
                      <a:rPr lang="en-US" sz="3600" b="1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𝟐𝟑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ta</a:t>
                </a:r>
                <a:r>
                  <a:rPr lang="en-US" sz="44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endParaRPr lang="ru-RU" sz="44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5849C51-C32C-47CD-81AB-1C653DF06A1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02366" y="516835"/>
                <a:ext cx="11489634" cy="6241774"/>
              </a:xfrm>
              <a:blipFill>
                <a:blip r:embed="rId2"/>
                <a:stretch>
                  <a:fillRect l="-1592" t="-24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1B1D220-A777-4BEB-9DAD-895C6DB01F6B}"/>
              </a:ext>
            </a:extLst>
          </p:cNvPr>
          <p:cNvCxnSpPr>
            <a:cxnSpLocks/>
          </p:cNvCxnSpPr>
          <p:nvPr/>
        </p:nvCxnSpPr>
        <p:spPr>
          <a:xfrm flipH="1">
            <a:off x="6639340" y="1126436"/>
            <a:ext cx="1" cy="19480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>
            <a:extLst>
              <a:ext uri="{FF2B5EF4-FFF2-40B4-BE49-F238E27FC236}">
                <a16:creationId xmlns:a16="http://schemas.microsoft.com/office/drawing/2014/main" id="{6EFF08D4-D795-4716-805D-2D048F93B89C}"/>
              </a:ext>
            </a:extLst>
          </p:cNvPr>
          <p:cNvCxnSpPr>
            <a:cxnSpLocks/>
          </p:cNvCxnSpPr>
          <p:nvPr/>
        </p:nvCxnSpPr>
        <p:spPr>
          <a:xfrm>
            <a:off x="887896" y="3203712"/>
            <a:ext cx="539363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42775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23316F8-DDF5-4E84-BF55-3BF1BBA7A8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0905" y="2093843"/>
            <a:ext cx="10336696" cy="476415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 2-mashq (15-sahifa), 2-va 4-masalalarni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2. 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4000">
                <a:latin typeface="Arial" panose="020B0604020202020204" pitchFamily="34" charset="0"/>
                <a:cs typeface="Arial" panose="020B0604020202020204" pitchFamily="34" charset="0"/>
              </a:rPr>
              <a:t>(15-bet).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BA6F17D-E29D-448C-A370-EFAAD97502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17982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9908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>
            <a:extLst>
              <a:ext uri="{FF2B5EF4-FFF2-40B4-BE49-F238E27FC236}">
                <a16:creationId xmlns:a16="http://schemas.microsoft.com/office/drawing/2014/main" id="{28351978-DECE-4759-9C48-C1B76EF66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85460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miqdori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437D760A-EBB5-40A1-98B5-6E248D0FA0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4070" y="1484243"/>
                <a:ext cx="11357113" cy="5274366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12 g (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600" b="0" i="1" smtClean="0">
                            <a:latin typeface="Cambria Math" panose="02040503050406030204" pitchFamily="18" charset="0"/>
                          </a:rPr>
                        </m:ctrlPr>
                      </m:sPrePr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6</m:t>
                        </m:r>
                      </m:sub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sup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𝐶</m:t>
                        </m:r>
                      </m:e>
                    </m:sPre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 ugleroddagi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nisbati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b="0" dirty="0">
                    <a:ea typeface="Cambria Math" panose="02040503050406030204" pitchFamily="18" charset="0"/>
                    <a:cs typeface="Arial" panose="020B0604020202020204" pitchFamily="34" charset="0"/>
                  </a:rPr>
                  <a:t>       </a:t>
                </a:r>
                <a14:m>
                  <m:oMath xmlns:m="http://schemas.openxmlformats.org/officeDocument/2006/math">
                    <m:r>
                      <a:rPr lang="ru-RU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nyu</m:t>
                        </m:r>
                      </m:e>
                    </m:d>
                    <m:r>
                      <a:rPr lang="en-US" sz="36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−1 </m:t>
                    </m:r>
                    <m:d>
                      <m:dPr>
                        <m:begChr m:val="["/>
                        <m:endChr m:val="]"/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6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mol</m:t>
                        </m:r>
                      </m:e>
                    </m:d>
                  </m:oMath>
                </a14:m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( XBS da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1 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𝑘𝑚𝑜𝑙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=1000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1 mol —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shunday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12 g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ugleroddagi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buNone/>
                </a:pPr>
                <a:endParaRPr lang="ru-RU" sz="4400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11" name="Объект 10">
                <a:extLst>
                  <a:ext uri="{FF2B5EF4-FFF2-40B4-BE49-F238E27FC236}">
                    <a16:creationId xmlns:a16="http://schemas.microsoft.com/office/drawing/2014/main" id="{437D760A-EBB5-40A1-98B5-6E248D0FA0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70" y="1484243"/>
                <a:ext cx="11357113" cy="5274366"/>
              </a:xfrm>
              <a:blipFill>
                <a:blip r:embed="rId2"/>
                <a:stretch>
                  <a:fillRect l="-1664" r="-161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1894921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78F385-89D2-46D6-9391-ECA0C355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Avogadro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48FBC5E-B5A4-4E76-9DDA-A5DE3FDDA48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5860" y="1815548"/>
                <a:ext cx="10946297" cy="5042451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1. Har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 mol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miqdorining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bo‘lib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u 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Avogadro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doimiysi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endParaRPr lang="en-US" sz="3600" i="1" dirty="0">
                  <a:latin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   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=6,02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,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sa,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𝑁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6,02∙10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−1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=12,04∙</m:t>
                      </m:r>
                      <m:sSup>
                        <m:s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23</m:t>
                          </m:r>
                        </m:sup>
                      </m:s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𝑡𝑎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748FBC5E-B5A4-4E76-9DDA-A5DE3FDDA48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5860" y="1815548"/>
                <a:ext cx="10946297" cy="5042451"/>
              </a:xfrm>
              <a:blipFill>
                <a:blip r:embed="rId2"/>
                <a:stretch>
                  <a:fillRect l="-1726" r="-16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7331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4D4C48D-BAF3-44C6-835F-A9293AE0B8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42122" y="1404730"/>
                <a:ext cx="10800521" cy="545327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2. Har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xil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egallaydi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Har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normal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sharoitda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(0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℃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temperatura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101325 Pa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0,0224 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22,4 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e>
                    </m:d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molyar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</a:t>
                </a:r>
                <a:r>
                  <a:rPr lang="en-US" sz="36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ataladi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=0,0224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</m:sup>
                        </m:sSup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=22,4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𝑙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𝑉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𝜈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sub>
                    </m:sSub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Masalan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, normal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sharoitda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5 mol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𝑉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=5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∙22,4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=112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𝑙</m:t>
                      </m:r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buNone/>
                </a:pP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E4D4C48D-BAF3-44C6-835F-A9293AE0B8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42122" y="1404730"/>
                <a:ext cx="10800521" cy="5453270"/>
              </a:xfrm>
              <a:blipFill>
                <a:blip r:embed="rId2"/>
                <a:stretch>
                  <a:fillRect l="-1750" t="-1899" r="-17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16F138A-D4AA-4409-87BC-892999A4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Avogadro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qonuni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1736963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6DAE528-E83C-4653-A5CF-8223CD86C40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1563757"/>
                <a:ext cx="11370366" cy="518160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it-IT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1 mol moddaning massasi </a:t>
                </a:r>
                <a:r>
                  <a:rPr lang="it-IT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molyar massa </a:t>
                </a:r>
                <a:r>
                  <a:rPr lang="it-IT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deb ataladi va </a:t>
                </a:r>
                <a:r>
                  <a:rPr lang="it-IT" sz="4000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M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b="0" dirty="0">
                    <a:cs typeface="Arial" panose="020B0604020202020204" pitchFamily="34" charset="0"/>
                  </a:rPr>
                  <a:t>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𝑀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u-RU" sz="400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𝑀</m:t>
                          </m:r>
                        </m:e>
                        <m:sub>
                          <m:sSub>
                            <m:sSubPr>
                              <m:ctrlPr>
                                <a:rPr lang="ru-RU" sz="400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(</m:t>
                              </m:r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𝐻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𝑂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)</m:t>
                          </m:r>
                        </m:sub>
                      </m:sSub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=2∙1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+16</m:t>
                      </m:r>
                      <m:f>
                        <m:fPr>
                          <m:ctrlP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𝑔</m:t>
                          </m:r>
                        </m:num>
                        <m:den>
                          <m:r>
                            <a:rPr lang="en-US" sz="40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𝑚𝑜𝑙</m:t>
                          </m:r>
                        </m:den>
                      </m:f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=18 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/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</m:t>
                      </m:r>
                    </m:oMath>
                  </m:oMathPara>
                </a14:m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86DAE528-E83C-4653-A5CF-8223CD86C40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1563757"/>
                <a:ext cx="11370366" cy="5181600"/>
              </a:xfrm>
              <a:blipFill>
                <a:blip r:embed="rId2"/>
                <a:stretch>
                  <a:fillRect l="-1876" t="-1176" r="-1876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3E0B5AA-E763-48CE-B0B3-9E6F71FB1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Molyar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massa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021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91ED7CE-C17A-404D-A4E1-DCDFFA641CA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31304" y="1577008"/>
                <a:ext cx="11357113" cy="52809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400" b="0" dirty="0"/>
                  <a:t>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4000" dirty="0"/>
                  <a:t>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40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dirty="0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dirty="0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4000" b="0" i="1" dirty="0" smtClean="0"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endParaRPr lang="en-US" sz="4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:r>
                  <a:rPr lang="en-US" sz="4000" b="0" dirty="0"/>
                  <a:t> 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⇒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</m:num>
                      <m:den>
                        <m:sSub>
                          <m:sSubPr>
                            <m:ctrlP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4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4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𝜈</m:t>
                    </m:r>
                  </m:oMath>
                </a14:m>
                <a:endParaRPr lang="en-US" sz="4000" dirty="0"/>
              </a:p>
              <a:p>
                <a:pPr marL="0" indent="0">
                  <a:buNone/>
                </a:pPr>
                <a:r>
                  <a:rPr lang="en-US" sz="4000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𝑁</m:t>
                    </m:r>
                    <m:r>
                      <a:rPr lang="en-US" sz="4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sSub>
                      <m:sSubPr>
                        <m:ctrlPr>
                          <a:rPr lang="en-US" sz="4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40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4000" dirty="0"/>
                  <a:t> </a:t>
                </a:r>
              </a:p>
              <a:p>
                <a:pPr marL="0" indent="0" algn="just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Bu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formulaga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ko‘ra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massasi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har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qanday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turdagi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moddaning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yoki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aniqlash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mumkin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91ED7CE-C17A-404D-A4E1-DCDFFA641CA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31304" y="1577008"/>
                <a:ext cx="11357113" cy="5280991"/>
              </a:xfrm>
              <a:blipFill>
                <a:blip r:embed="rId2"/>
                <a:stretch>
                  <a:fillRect l="-1610" r="-1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D9FF880-FB54-4E4A-BF27-DA965537C5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Molekulalar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9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3D5FD83-A14B-4E85-ABBC-67C4446167A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4070" y="1736035"/>
                <a:ext cx="10681252" cy="5121964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Hajm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birligidagi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soniga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molekulyar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i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konsentratsiya</a:t>
                </a:r>
                <a:r>
                  <a:rPr lang="en-US" sz="3600" b="1" i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deyiladi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𝒏</m:t>
                    </m:r>
                  </m:oMath>
                </a14:m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harfi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belgilanadi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,      [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]</a:t>
                </a:r>
                <a14:m>
                  <m:oMath xmlns:m="http://schemas.openxmlformats.org/officeDocument/2006/math">
                    <m:r>
                      <a:rPr lang="en-US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p>
                      <m:sSup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6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𝑚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𝑀</m:t>
                        </m:r>
                      </m:den>
                    </m:f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sz="3600" dirty="0">
                    <a:cs typeface="Arial" panose="020B0604020202020204" pitchFamily="34" charset="0"/>
                  </a:rPr>
                  <a:t>           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3600" i="1" dirty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i="1" dirty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</m:oMath>
                </a14:m>
                <a:endParaRPr lang="en-US" sz="3600" dirty="0"/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</m:oMath>
                </a14:m>
                <a:r>
                  <a:rPr lang="en-US" sz="3600" dirty="0"/>
                  <a:t> </a:t>
                </a:r>
                <a14:m>
                  <m:oMath xmlns:m="http://schemas.openxmlformats.org/officeDocument/2006/math">
                    <m:r>
                      <a:rPr lang="en-US" sz="3600" b="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0" i="1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b="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3D5FD83-A14B-4E85-ABBC-67C4446167A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70" y="1736035"/>
                <a:ext cx="10681252" cy="5121964"/>
              </a:xfrm>
              <a:blipFill>
                <a:blip r:embed="rId2"/>
                <a:stretch>
                  <a:fillRect l="-1541" r="-15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67767F1-C29B-4529-B4DF-0CA8AB6CC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Molekulyar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5400" dirty="0" err="1">
                <a:latin typeface="Arial" panose="020B0604020202020204" pitchFamily="34" charset="0"/>
                <a:cs typeface="Arial" panose="020B0604020202020204" pitchFamily="34" charset="0"/>
              </a:rPr>
              <a:t>konsentratsiya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2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5BA0AAB-9190-4ABA-A28A-BB664A50D7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1148" y="1868557"/>
            <a:ext cx="11290850" cy="49894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Massasi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270 g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suvdagi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miqdorini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aniqlang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5BA9049-4D9A-46A9-8B5C-C65DB38A5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11965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2-mashq 1-masala    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94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2784DB7-EE4A-4FEC-A1DD-3674A2A3629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13182" y="874643"/>
                <a:ext cx="11078817" cy="5870714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=270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=0,27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sSub>
                          <m:sSubPr>
                            <m:ctrlPr>
                              <a:rPr lang="ru-RU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(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𝑂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=18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=0,018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𝜈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0,27 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0,018 </m:t>
                        </m:r>
                        <m:f>
                          <m:f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</m:num>
                          <m:den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𝑚𝑜𝑙</m:t>
                            </m:r>
                          </m:den>
                        </m:f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𝑚𝑜𝑙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</a:t>
                </a: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𝝂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𝟏𝟓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𝒎𝒐𝒍</m:t>
                    </m:r>
                  </m:oMath>
                </a14:m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62784DB7-EE4A-4FEC-A1DD-3674A2A3629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13182" y="874643"/>
                <a:ext cx="11078817" cy="5870714"/>
              </a:xfrm>
              <a:blipFill>
                <a:blip r:embed="rId2"/>
                <a:stretch>
                  <a:fillRect l="-1706" t="-24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FDDF7FDB-62B5-4BDD-911D-7685EB1EFFE1}"/>
              </a:ext>
            </a:extLst>
          </p:cNvPr>
          <p:cNvCxnSpPr>
            <a:cxnSpLocks/>
          </p:cNvCxnSpPr>
          <p:nvPr/>
        </p:nvCxnSpPr>
        <p:spPr>
          <a:xfrm>
            <a:off x="7116418" y="1374913"/>
            <a:ext cx="0" cy="23588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C9055392-0884-4389-BF1B-9C5B268E1258}"/>
              </a:ext>
            </a:extLst>
          </p:cNvPr>
          <p:cNvCxnSpPr>
            <a:cxnSpLocks/>
          </p:cNvCxnSpPr>
          <p:nvPr/>
        </p:nvCxnSpPr>
        <p:spPr>
          <a:xfrm>
            <a:off x="1205948" y="3525076"/>
            <a:ext cx="560567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385650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482</Words>
  <Application>Microsoft Office PowerPoint</Application>
  <PresentationFormat>Широкоэкранный</PresentationFormat>
  <Paragraphs>60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Modda miqdori</vt:lpstr>
      <vt:lpstr>Avogadro qonuni  </vt:lpstr>
      <vt:lpstr>Avogadro qonuni  </vt:lpstr>
      <vt:lpstr>Molyar massa  </vt:lpstr>
      <vt:lpstr>Molekulalar soni   </vt:lpstr>
      <vt:lpstr>Molekulyar konsentratsiya    </vt:lpstr>
      <vt:lpstr>2-mashq 1-masala      </vt:lpstr>
      <vt:lpstr>Презентация PowerPoint</vt:lpstr>
      <vt:lpstr>2-mashq  3-masala      </vt:lpstr>
      <vt:lpstr>Презентация PowerPoint</vt:lpstr>
      <vt:lpstr>Mustaqil bajarish uchun topshiriqlar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35</cp:revision>
  <dcterms:created xsi:type="dcterms:W3CDTF">2020-08-21T06:20:56Z</dcterms:created>
  <dcterms:modified xsi:type="dcterms:W3CDTF">2021-02-21T17:22:43Z</dcterms:modified>
</cp:coreProperties>
</file>