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1381" r:id="rId2"/>
    <p:sldId id="1650" r:id="rId3"/>
    <p:sldId id="1659" r:id="rId4"/>
    <p:sldId id="1654" r:id="rId5"/>
    <p:sldId id="1660" r:id="rId6"/>
    <p:sldId id="1655" r:id="rId7"/>
    <p:sldId id="1649" r:id="rId8"/>
    <p:sldId id="1647" r:id="rId9"/>
    <p:sldId id="1656" r:id="rId10"/>
    <p:sldId id="1657" r:id="rId11"/>
    <p:sldId id="1639" r:id="rId12"/>
  </p:sldIdLst>
  <p:sldSz cx="9144000" cy="5143500" type="screen16x9"/>
  <p:notesSz cx="5765800" cy="3244850"/>
  <p:custDataLst>
    <p:tags r:id="rId14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624" autoAdjust="0"/>
  </p:normalViewPr>
  <p:slideViewPr>
    <p:cSldViewPr>
      <p:cViewPr varScale="1">
        <p:scale>
          <a:sx n="139" d="100"/>
          <a:sy n="139" d="100"/>
        </p:scale>
        <p:origin x="810" y="11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46.png"/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12" Type="http://schemas.openxmlformats.org/officeDocument/2006/relationships/image" Target="../media/image4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7.png"/><Relationship Id="rId10" Type="http://schemas.openxmlformats.org/officeDocument/2006/relationships/image" Target="../media/image43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Relationship Id="rId14" Type="http://schemas.openxmlformats.org/officeDocument/2006/relationships/image" Target="../media/image4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7" Type="http://schemas.openxmlformats.org/officeDocument/2006/relationships/image" Target="../media/image13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0.png"/><Relationship Id="rId3" Type="http://schemas.openxmlformats.org/officeDocument/2006/relationships/image" Target="../media/image121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5.png"/><Relationship Id="rId5" Type="http://schemas.openxmlformats.org/officeDocument/2006/relationships/image" Target="../media/image80.png"/><Relationship Id="rId10" Type="http://schemas.openxmlformats.org/officeDocument/2006/relationships/image" Target="../media/image18.png"/><Relationship Id="rId4" Type="http://schemas.openxmlformats.org/officeDocument/2006/relationships/image" Target="../media/image70.png"/><Relationship Id="rId9" Type="http://schemas.openxmlformats.org/officeDocument/2006/relationships/image" Target="../media/image17.png"/><Relationship Id="rId1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0.png"/><Relationship Id="rId7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71600" y="2535500"/>
            <a:ext cx="5184576" cy="924850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lnSpc>
                <a:spcPts val="3099"/>
              </a:lnSpc>
              <a:spcBef>
                <a:spcPts val="175"/>
              </a:spcBef>
            </a:pPr>
            <a:r>
              <a:rPr lang="ru-RU" sz="32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3200" b="1" dirty="0">
              <a:latin typeface="Arial"/>
              <a:cs typeface="Arial"/>
            </a:endParaRPr>
          </a:p>
          <a:p>
            <a:pPr marL="20131">
              <a:lnSpc>
                <a:spcPts val="4431"/>
              </a:lnSpc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РЕШЕНИЕ ПРИМЕРОВ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23527" y="2139702"/>
            <a:ext cx="545553" cy="16413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56043" y="361576"/>
            <a:ext cx="1896519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6" y="361576"/>
            <a:ext cx="1896519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571560" y="474588"/>
            <a:ext cx="2053231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ru-RU" sz="3200" b="1" spc="16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9662"/>
            <a:ext cx="2923525" cy="28115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r>
              <a:rPr lang="en-US" sz="2800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48892"/>
            <a:ext cx="33207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Решите уравнение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Прямоугольник 66"/>
              <p:cNvSpPr/>
              <p:nvPr/>
            </p:nvSpPr>
            <p:spPr>
              <a:xfrm>
                <a:off x="482095" y="2336324"/>
                <a:ext cx="16643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7" name="Прямоугольник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95" y="2336324"/>
                <a:ext cx="1664302" cy="523220"/>
              </a:xfrm>
              <a:prstGeom prst="rect">
                <a:avLst/>
              </a:prstGeom>
              <a:blipFill>
                <a:blip r:embed="rId3"/>
                <a:stretch>
                  <a:fillRect l="-7326" t="-10465" r="-1099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 67"/>
              <p:cNvSpPr/>
              <p:nvPr/>
            </p:nvSpPr>
            <p:spPr>
              <a:xfrm>
                <a:off x="294465" y="1272112"/>
                <a:ext cx="275755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1) </m:t>
                    </m:r>
                    <m:r>
                      <a:rPr lang="en-US" b="0" i="1" smtClean="0">
                        <a:latin typeface="Cambria Math"/>
                      </a:rPr>
                      <m:t>−5</m:t>
                    </m:r>
                    <m:r>
                      <a:rPr lang="en-US" i="1">
                        <a:latin typeface="Cambria Math"/>
                      </a:rPr>
                      <m:t>𝑠𝑖𝑛𝑥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8" name="Прямоугольник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272112"/>
                <a:ext cx="2757550" cy="53860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294465" y="1810721"/>
                <a:ext cx="300120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dirty="0"/>
                  <a:t> </a:t>
                </a:r>
                <a14:m>
                  <m:oMath xmlns:m="http://schemas.openxmlformats.org/officeDocument/2006/math">
                    <m:r>
                      <a:rPr lang="en-US" dirty="0">
                        <a:latin typeface="Cambria Math"/>
                      </a:rPr>
                      <m:t>2</m:t>
                    </m:r>
                    <m:r>
                      <a:rPr lang="en-US" b="0" i="0" smtClean="0">
                        <a:latin typeface="Cambria Math"/>
                      </a:rPr>
                      <m:t>) </m:t>
                    </m:r>
                    <m:r>
                      <a:rPr lang="en-US" b="0" i="1" smtClean="0">
                        <a:latin typeface="Cambria Math"/>
                      </a:rPr>
                      <m:t>2−2</m:t>
                    </m:r>
                    <m:r>
                      <a:rPr lang="en-US" b="0" i="1" smtClean="0">
                        <a:latin typeface="Cambria Math"/>
                      </a:rPr>
                      <m:t>𝑐𝑜𝑠𝑥</m:t>
                    </m:r>
                    <m:r>
                      <a:rPr lang="en-US" b="0" i="1" smtClean="0">
                        <a:latin typeface="Cambria Math"/>
                      </a:rPr>
                      <m:t>=0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465" y="1810721"/>
                <a:ext cx="3001206" cy="53860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Прямоугольник 69"/>
              <p:cNvSpPr/>
              <p:nvPr/>
            </p:nvSpPr>
            <p:spPr>
              <a:xfrm>
                <a:off x="212302" y="2859782"/>
                <a:ext cx="2314929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/>
                        </a:rPr>
                        <m:t>1) </m:t>
                      </m:r>
                      <m:r>
                        <a:rPr lang="en-US" i="1">
                          <a:latin typeface="Cambria Math"/>
                        </a:rPr>
                        <m:t>3</m:t>
                      </m:r>
                      <m:r>
                        <a:rPr lang="en-US" i="1">
                          <a:latin typeface="Cambria Math"/>
                        </a:rPr>
                        <m:t>𝑠𝑖𝑛𝑥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0" name="Прямоугольник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02" y="2859782"/>
                <a:ext cx="2314929" cy="5386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Прямоугольник 70"/>
              <p:cNvSpPr/>
              <p:nvPr/>
            </p:nvSpPr>
            <p:spPr>
              <a:xfrm>
                <a:off x="2640770" y="2848719"/>
                <a:ext cx="1668918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𝑠𝑖𝑛𝑥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1" name="Прямоугольник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0770" y="2848719"/>
                <a:ext cx="1668918" cy="5386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Прямая со стрелкой 71"/>
          <p:cNvCxnSpPr/>
          <p:nvPr/>
        </p:nvCxnSpPr>
        <p:spPr>
          <a:xfrm flipH="1" flipV="1">
            <a:off x="6967344" y="922004"/>
            <a:ext cx="2808" cy="241072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Кольцо 72"/>
          <p:cNvSpPr/>
          <p:nvPr/>
        </p:nvSpPr>
        <p:spPr>
          <a:xfrm>
            <a:off x="5998046" y="1512193"/>
            <a:ext cx="1932978" cy="1483364"/>
          </a:xfrm>
          <a:prstGeom prst="donut">
            <a:avLst>
              <a:gd name="adj" fmla="val 1835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Прямоугольник 73"/>
              <p:cNvSpPr/>
              <p:nvPr/>
            </p:nvSpPr>
            <p:spPr>
              <a:xfrm>
                <a:off x="6907040" y="2248136"/>
                <a:ext cx="3986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solidFill>
                            <a:srgbClr val="0070C0"/>
                          </a:solidFill>
                          <a:latin typeface="Cambria Math"/>
                          <a:ea typeface="Cambria Math"/>
                        </a:rPr>
                        <m:t>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4" name="Прямоугольник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7040" y="2248136"/>
                <a:ext cx="39869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Прямоугольник 74"/>
          <p:cNvSpPr/>
          <p:nvPr/>
        </p:nvSpPr>
        <p:spPr>
          <a:xfrm>
            <a:off x="7987278" y="177795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(1;0)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cxnSp>
        <p:nvCxnSpPr>
          <p:cNvPr id="76" name="Прямая со стрелкой 75"/>
          <p:cNvCxnSpPr/>
          <p:nvPr/>
        </p:nvCxnSpPr>
        <p:spPr>
          <a:xfrm>
            <a:off x="5391455" y="2215953"/>
            <a:ext cx="3429867" cy="3218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Овал 76"/>
          <p:cNvSpPr/>
          <p:nvPr/>
        </p:nvSpPr>
        <p:spPr>
          <a:xfrm>
            <a:off x="7848881" y="2159865"/>
            <a:ext cx="138397" cy="1121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6134052" y="1777951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(-1;0)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5928847" y="2147283"/>
            <a:ext cx="138397" cy="1121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3454641" y="3332726"/>
                <a:ext cx="330417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/>
                  <a:t>Ответ</a:t>
                </a:r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641" y="3332726"/>
                <a:ext cx="3304174" cy="523220"/>
              </a:xfrm>
              <a:prstGeom prst="rect">
                <a:avLst/>
              </a:prstGeom>
              <a:blipFill>
                <a:blip r:embed="rId9"/>
                <a:stretch>
                  <a:fillRect l="-3875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212302" y="3979729"/>
                <a:ext cx="300120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/>
                        </a:rPr>
                        <m:t>2) </m:t>
                      </m:r>
                      <m:r>
                        <a:rPr lang="en-US" b="0" i="1" smtClean="0">
                          <a:latin typeface="Cambria Math"/>
                        </a:rPr>
                        <m:t>2−2</m:t>
                      </m:r>
                      <m:r>
                        <a:rPr lang="en-US" b="0" i="1" smtClean="0">
                          <a:latin typeface="Cambria Math"/>
                        </a:rPr>
                        <m:t>𝑐𝑜𝑠𝑥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02" y="3979729"/>
                <a:ext cx="3001206" cy="53860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3536928" y="4525768"/>
                <a:ext cx="350294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dirty="0"/>
                  <a:t>Ответ</a:t>
                </a:r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=2</m:t>
                    </m:r>
                    <m:r>
                      <a:rPr lang="en-US" sz="2800" b="0" i="1" smtClean="0">
                        <a:latin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𝜋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𝑍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6928" y="4525768"/>
                <a:ext cx="3502947" cy="523220"/>
              </a:xfrm>
              <a:prstGeom prst="rect">
                <a:avLst/>
              </a:prstGeom>
              <a:blipFill>
                <a:blip r:embed="rId11"/>
                <a:stretch>
                  <a:fillRect l="-3478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Прямоугольник 82"/>
              <p:cNvSpPr/>
              <p:nvPr/>
            </p:nvSpPr>
            <p:spPr>
              <a:xfrm>
                <a:off x="3353400" y="3979729"/>
                <a:ext cx="1912575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i="1">
                          <a:latin typeface="Cambria Math"/>
                        </a:rPr>
                        <m:t>𝑐𝑜𝑠𝑥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3400" y="3979729"/>
                <a:ext cx="1912575" cy="5386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Прямоугольник 84"/>
              <p:cNvSpPr/>
              <p:nvPr/>
            </p:nvSpPr>
            <p:spPr>
              <a:xfrm>
                <a:off x="7133583" y="3979728"/>
                <a:ext cx="170739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𝑐𝑜𝑠𝑥</m:t>
                      </m:r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5" name="Прямоугольник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3583" y="3979728"/>
                <a:ext cx="1707390" cy="538609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Прямоугольник 85"/>
              <p:cNvSpPr/>
              <p:nvPr/>
            </p:nvSpPr>
            <p:spPr>
              <a:xfrm>
                <a:off x="5328787" y="3987159"/>
                <a:ext cx="1707390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i="1">
                          <a:latin typeface="Cambria Math"/>
                        </a:rPr>
                        <m:t>𝑐𝑜𝑠𝑥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6" name="Прямоугольник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787" y="3987159"/>
                <a:ext cx="1707390" cy="538609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17318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/>
      <p:bldP spid="69" grpId="0"/>
      <p:bldP spid="70" grpId="0"/>
      <p:bldP spid="71" grpId="0"/>
      <p:bldP spid="73" grpId="0" animBg="1"/>
      <p:bldP spid="74" grpId="0"/>
      <p:bldP spid="75" grpId="0"/>
      <p:bldP spid="77" grpId="0" animBg="1"/>
      <p:bldP spid="78" grpId="0"/>
      <p:bldP spid="79" grpId="0" animBg="1"/>
      <p:bldP spid="80" grpId="0"/>
      <p:bldP spid="81" grpId="0"/>
      <p:bldP spid="82" grpId="0"/>
      <p:bldP spid="83" grpId="0"/>
      <p:bldP spid="85" grpId="0"/>
      <p:bldP spid="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003798"/>
            <a:ext cx="3274665" cy="1859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59344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51520" y="915566"/>
                <a:ext cx="8568952" cy="18767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значение выражения при данном значении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: 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</a:rPr>
                      <m:t>𝟏</m:t>
                    </m:r>
                    <m:r>
                      <a:rPr lang="en-US" sz="2400" b="1" i="1">
                        <a:latin typeface="Cambria Math"/>
                      </a:rPr>
                      <m:t>) </m:t>
                    </m:r>
                    <m:r>
                      <a:rPr lang="en-US" sz="2400" b="1" i="1">
                        <a:latin typeface="Cambria Math"/>
                      </a:rPr>
                      <m:t>𝟑</m:t>
                    </m:r>
                    <m:r>
                      <a:rPr lang="en-US" sz="2400" b="1" i="1">
                        <a:latin typeface="Cambria Math"/>
                      </a:rPr>
                      <m:t>𝒔𝒊𝒏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𝟒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𝒄𝒐𝒔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𝜶</m:t>
                    </m:r>
                    <m:r>
                      <a:rPr lang="en-US" sz="2400" b="1" i="1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1" i="1">
                        <a:latin typeface="Cambria Math"/>
                      </a:rPr>
                      <m:t>𝒔𝒊𝒏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>
                        <a:latin typeface="Cambria Math"/>
                      </a:rPr>
                      <m:t>+</m:t>
                    </m:r>
                    <m:r>
                      <a:rPr lang="en-US" sz="2400" b="1" i="1">
                        <a:latin typeface="Cambria Math"/>
                      </a:rPr>
                      <m:t>𝒄𝒐𝒔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𝜶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  <a:ea typeface="Cambria Math"/>
                          </a:rPr>
                          <m:t>𝟐</m:t>
                        </m:r>
                      </m:den>
                    </m:f>
                    <m:r>
                      <a:rPr lang="en-US" sz="2400" b="1" i="1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US" sz="2400" dirty="0">
                    <a:ea typeface="Cambria Math"/>
                  </a:rPr>
                  <a:t> 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  <a:ea typeface="Cambria Math"/>
                      </a:rPr>
                      <m:t>г</m:t>
                    </m:r>
                    <m:r>
                      <a:rPr lang="ru-RU" sz="2400" b="0" i="1" smtClean="0">
                        <a:latin typeface="Cambria Math" panose="02040503050406030204" pitchFamily="18" charset="0"/>
                        <a:ea typeface="Cambria Math"/>
                      </a:rPr>
                      <m:t>де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i="1" dirty="0"/>
                  <a:t>          </a:t>
                </a:r>
                <a:endParaRPr lang="ru-RU" sz="2400" i="1" dirty="0"/>
              </a:p>
              <a:p>
                <a:pPr algn="ctr"/>
                <a:r>
                  <a:rPr lang="ru-RU" sz="3200" b="1" dirty="0"/>
                  <a:t>Стр.</a:t>
                </a:r>
                <a:r>
                  <a:rPr lang="ru-RU" sz="3200" b="1" dirty="0">
                    <a:solidFill>
                      <a:srgbClr val="0070C0"/>
                    </a:solidFill>
                  </a:rPr>
                  <a:t> 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108</a:t>
                </a:r>
                <a:endParaRPr lang="en-US" sz="2800" b="1" dirty="0"/>
              </a:p>
              <a:p>
                <a:pPr algn="ctr"/>
                <a:r>
                  <a:rPr lang="ru-RU" sz="2800" b="1" dirty="0">
                    <a:solidFill>
                      <a:srgbClr val="7030A0"/>
                    </a:solidFill>
                  </a:rPr>
                  <a:t>№ </a:t>
                </a:r>
                <a:r>
                  <a:rPr lang="en-US" sz="2800" b="1" dirty="0">
                    <a:solidFill>
                      <a:srgbClr val="7030A0"/>
                    </a:solidFill>
                  </a:rPr>
                  <a:t>237</a:t>
                </a:r>
                <a:endParaRPr lang="en-US" sz="28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915566"/>
                <a:ext cx="8568952" cy="1876796"/>
              </a:xfrm>
              <a:prstGeom prst="rect">
                <a:avLst/>
              </a:prstGeom>
              <a:blipFill>
                <a:blip r:embed="rId3"/>
                <a:stretch>
                  <a:fillRect t="-2922" b="-84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234.  </a:t>
            </a:r>
            <a:r>
              <a:rPr lang="ru-RU" sz="2800" b="1" i="1" dirty="0">
                <a:solidFill>
                  <a:srgbClr val="002060"/>
                </a:solidFill>
              </a:rPr>
              <a:t>Вычислите</a:t>
            </a:r>
            <a:r>
              <a:rPr lang="en-US" sz="2800" b="1" i="1" dirty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  <a:blipFill>
                <a:blip r:embed="rId2"/>
                <a:stretch>
                  <a:fillRect l="-7292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233334" y="1405669"/>
                <a:ext cx="2719591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2)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(−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405669"/>
                <a:ext cx="2719591" cy="582275"/>
              </a:xfrm>
              <a:prstGeom prst="rect">
                <a:avLst/>
              </a:prstGeom>
              <a:blipFill rotWithShape="1">
                <a:blip r:embed="rId3"/>
                <a:stretch>
                  <a:fillRect l="-3363" t="-1053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01452" y="2563976"/>
                <a:ext cx="4783682" cy="582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2)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(−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=−1+0=−1.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2" y="2563976"/>
                <a:ext cx="4783682" cy="582275"/>
              </a:xfrm>
              <a:prstGeom prst="rect">
                <a:avLst/>
              </a:prstGeom>
              <a:blipFill rotWithShape="1">
                <a:blip r:embed="rId5"/>
                <a:stretch>
                  <a:fillRect l="-2041" t="-1053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142921"/>
                  </p:ext>
                </p:extLst>
              </p:nvPr>
            </p:nvGraphicFramePr>
            <p:xfrm>
              <a:off x="5292080" y="895250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6142921"/>
                  </p:ext>
                </p:extLst>
              </p:nvPr>
            </p:nvGraphicFramePr>
            <p:xfrm>
              <a:off x="5292080" y="895250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541" r="-302703" b="-2827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100676" t="-541" r="-202703" b="-2827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200676" t="-541" r="-102703" b="-28270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300676" t="-541" r="-2703" b="-28270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163158" r="-302703" b="-35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1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263158" r="-302703" b="-2587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297842" r="-302703" b="-112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400725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822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234.  </a:t>
            </a:r>
            <a:r>
              <a:rPr lang="ru-RU" sz="2800" b="1" i="1" dirty="0">
                <a:solidFill>
                  <a:srgbClr val="002060"/>
                </a:solidFill>
              </a:rPr>
              <a:t>Вычислите</a:t>
            </a:r>
            <a:r>
              <a:rPr lang="en-US" sz="2800" b="1" i="1" dirty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  <a:blipFill>
                <a:blip r:embed="rId2"/>
                <a:stretch>
                  <a:fillRect l="-7292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23528" y="1359802"/>
                <a:ext cx="24023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4)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</a:rPr>
                      <m:t>sin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0+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359802"/>
                <a:ext cx="2402389" cy="461665"/>
              </a:xfrm>
              <a:prstGeom prst="rect">
                <a:avLst/>
              </a:prstGeom>
              <a:blipFill>
                <a:blip r:embed="rId3"/>
                <a:stretch>
                  <a:fillRect l="-380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14131" y="2941080"/>
                <a:ext cx="40080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4)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ea typeface="Cambria Math"/>
                      </a:rPr>
                      <m:t>sin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0+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=0+1=1.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31" y="2941080"/>
                <a:ext cx="4008020" cy="461665"/>
              </a:xfrm>
              <a:prstGeom prst="rect">
                <a:avLst/>
              </a:prstGeom>
              <a:blipFill>
                <a:blip r:embed="rId4"/>
                <a:stretch>
                  <a:fillRect l="-2280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52753054"/>
                  </p:ext>
                </p:extLst>
              </p:nvPr>
            </p:nvGraphicFramePr>
            <p:xfrm>
              <a:off x="5292080" y="843557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𝜋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(360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270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52753054"/>
                  </p:ext>
                </p:extLst>
              </p:nvPr>
            </p:nvGraphicFramePr>
            <p:xfrm>
              <a:off x="5292080" y="843557"/>
              <a:ext cx="3606676" cy="419504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541" r="-3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100676" t="-541" r="-2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200676" t="-541" r="-102703" b="-2821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300676" t="-541" r="-2703" b="-2821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163158" r="-302703" b="-3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-1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263158" r="-302703" b="-2578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300000" r="-302703" b="-1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400000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1732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236.  </a:t>
            </a:r>
            <a:r>
              <a:rPr lang="ru-RU" sz="2800" b="1" i="1" dirty="0">
                <a:solidFill>
                  <a:srgbClr val="002060"/>
                </a:solidFill>
              </a:rPr>
              <a:t>Вычислите</a:t>
            </a:r>
            <a:r>
              <a:rPr lang="en-US" sz="2800" b="1" i="1" dirty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  <a:blipFill>
                <a:blip r:embed="rId2"/>
                <a:stretch>
                  <a:fillRect l="-7292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7148" y="1240079"/>
                <a:ext cx="4983800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) 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−10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;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48" y="1240079"/>
                <a:ext cx="4983800" cy="7223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33334" y="2505082"/>
                <a:ext cx="4914730" cy="18346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) 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+3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−10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𝑡𝑔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2400" i="1" dirty="0" smtClean="0">
                  <a:latin typeface="Cambria Math" panose="02040503050406030204" pitchFamily="18" charset="0"/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5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7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ea typeface="Cambria Math"/>
                      </a:rPr>
                      <m:t>==5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ea typeface="Cambria Math"/>
                      </a:rPr>
                      <m:t>−7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∙1=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−9−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505082"/>
                <a:ext cx="4914730" cy="18346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Таблица 9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292080" y="843558"/>
              <a:ext cx="3606676" cy="404652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2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(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ru-RU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/>
                                    </a:rPr>
                                    <m:t>0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)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30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45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Таблица 9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292080" y="843558"/>
              <a:ext cx="3606676" cy="4046523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541" r="-302703" b="-2691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100676" t="-541" r="-202703" b="-2691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200676" t="-541" r="-102703" b="-2691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300676" t="-541" r="-2703" b="-26918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163158" r="-302703" b="-3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0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200676" t="-163158" r="-102703" b="-3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300676" t="-163158" r="-2703" b="-3368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263158" r="-302703" b="-2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200676" t="-263158" r="-102703" b="-2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300676" t="-263158" r="-2703" b="-2368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363158" r="-302703" b="-1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>
                              <a:effectLst/>
                            </a:rPr>
                            <a:t>0</a:t>
                          </a:r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200676" t="-363158" r="-102703" b="-13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4124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676" t="-382609" r="-3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600" dirty="0">
                              <a:effectLst/>
                            </a:rPr>
                            <a:t>Не существует</a:t>
                          </a:r>
                          <a:endParaRPr lang="ru-RU" sz="1600" dirty="0">
                            <a:effectLst/>
                            <a:latin typeface="+mn-lt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6"/>
                          <a:stretch>
                            <a:fillRect l="-200676" t="-382609" r="-102703" b="-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3987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33334" y="752386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00B050"/>
                </a:solidFill>
              </a:rPr>
              <a:t>236.  </a:t>
            </a:r>
            <a:r>
              <a:rPr lang="ru-RU" sz="2800" b="1" i="1" dirty="0">
                <a:solidFill>
                  <a:srgbClr val="002060"/>
                </a:solidFill>
              </a:rPr>
              <a:t>Вычислите</a:t>
            </a:r>
            <a:r>
              <a:rPr lang="en-US" sz="2800" b="1" i="1" dirty="0">
                <a:solidFill>
                  <a:srgbClr val="002060"/>
                </a:solidFill>
              </a:rPr>
              <a:t>.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rgbClr val="00B050"/>
                    </a:solidFill>
                  </a:rPr>
                  <a:t>Решение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B050"/>
                        </a:solidFill>
                        <a:latin typeface="Cambria Math"/>
                      </a:rPr>
                      <m:t>: </m:t>
                    </m:r>
                  </m:oMath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016895"/>
                <a:ext cx="1758879" cy="523220"/>
              </a:xfrm>
              <a:prstGeom prst="rect">
                <a:avLst/>
              </a:prstGeom>
              <a:blipFill>
                <a:blip r:embed="rId2"/>
                <a:stretch>
                  <a:fillRect l="-7292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31350" y="1325911"/>
                <a:ext cx="2784160" cy="5845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4)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den>
                        </m:f>
                      </m:e>
                    </m:func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  <a:ea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.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50" y="1325911"/>
                <a:ext cx="2784160" cy="584584"/>
              </a:xfrm>
              <a:prstGeom prst="rect">
                <a:avLst/>
              </a:prstGeom>
              <a:blipFill>
                <a:blip r:embed="rId3"/>
                <a:stretch>
                  <a:fillRect l="-3501" t="-1053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07504" y="2487514"/>
                <a:ext cx="4896544" cy="13908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ea typeface="Cambria Math"/>
                  </a:rPr>
                  <a:t>4)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/>
                      </a:rPr>
                      <m:t> 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sin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3</m:t>
                            </m:r>
                          </m:den>
                        </m:f>
                      </m:e>
                    </m:func>
                    <m:func>
                      <m:func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  <a:ea typeface="Cambria Math"/>
                          </a:rPr>
                          <m:t>cos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6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 panose="02040503050406030204" pitchFamily="18" charset="0"/>
                                <a:ea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  <m:t>= </m:t>
                        </m:r>
                      </m:e>
                    </m:func>
                  </m:oMath>
                </a14:m>
                <a:endParaRPr lang="en-US" sz="24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/>
                        </a:rPr>
                        <m:t>−1=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  <a:ea typeface="Cambria Math"/>
                        </a:rPr>
                        <m:t>−1=−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487514"/>
                <a:ext cx="4896544" cy="1390830"/>
              </a:xfrm>
              <a:prstGeom prst="rect">
                <a:avLst/>
              </a:prstGeom>
              <a:blipFill>
                <a:blip r:embed="rId4"/>
                <a:stretch>
                  <a:fillRect l="-1993" t="-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9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292080" y="843558"/>
              <a:ext cx="3606676" cy="39604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60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30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𝜋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5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(</m:t>
                                </m:r>
                                <m:sSup>
                                  <m:sSup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45</m:t>
                                    </m:r>
                                  </m:e>
                                  <m:sup>
                                    <m:r>
                                      <a:rPr lang="en-US" sz="1600">
                                        <a:effectLst/>
                                        <a:latin typeface="Cambria Math"/>
                                      </a:rPr>
                                      <m:t>0</m:t>
                                    </m:r>
                                  </m:sup>
                                </m:sSup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𝑠𝑖𝑛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𝑐𝑜𝑠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>
                                    <a:effectLst/>
                                    <a:latin typeface="Cambria Math"/>
                                  </a:rPr>
                                  <m:t>𝑐𝑡𝑔</m:t>
                                </m:r>
                                <m:r>
                                  <a:rPr lang="ru-RU" sz="16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ru-RU" sz="16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ru-RU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ru-RU" sz="1600">
                                            <a:effectLst/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ad>
                                  <m:radPr>
                                    <m:degHide m:val="on"/>
                                    <m:ctrlPr>
                                      <a:rPr lang="ru-RU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ru-RU" sz="1600">
                                        <a:effectLst/>
                                        <a:latin typeface="Cambria Math"/>
                                      </a:rPr>
                                      <m:t>3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9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5292080" y="843558"/>
              <a:ext cx="3606676" cy="3960440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90166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9016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112709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541" r="-302703" b="-2529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100676" t="-541" r="-202703" b="-2529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200676" t="-541" r="-102703" b="-2529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300676" t="-541" r="-2703" b="-2529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163158" r="-302703" b="-3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100676" t="-163158" r="-202703" b="-3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200676" t="-163158" r="-102703" b="-3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300676" t="-163158" r="-2703" b="-3105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263158" r="-302703" b="-2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100676" t="-263158" r="-202703" b="-2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200676" t="-263158" r="-102703" b="-2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300676" t="-263158" r="-2703" b="-2105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9272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363158" r="-302703" b="-1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100676" t="-363158" r="-202703" b="-1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200676" t="-363158" r="-102703" b="-1105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5516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676" t="-425806" r="-302703" b="-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100676" t="-425806" r="-202703" b="-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9138" marR="9138" marT="0" marB="0" anchor="ctr">
                        <a:blipFill>
                          <a:blip r:embed="rId5"/>
                          <a:stretch>
                            <a:fillRect l="-200676" t="-425806" r="-102703" b="-16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600" dirty="0">
                              <a:effectLst/>
                            </a:rPr>
                            <a:t>1</a:t>
                          </a:r>
                          <a:endParaRPr lang="ru-RU" sz="16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9138" marR="9138" marT="0" marB="0"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02839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48892"/>
            <a:ext cx="18485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Задание </a:t>
            </a:r>
            <a:r>
              <a:rPr lang="en-US" sz="2800" b="1" i="1" dirty="0">
                <a:solidFill>
                  <a:srgbClr val="00B050"/>
                </a:solidFill>
              </a:rPr>
              <a:t>1.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39858" y="1974974"/>
            <a:ext cx="1669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Решение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860032" y="4045614"/>
                <a:ext cx="4276299" cy="875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i="1" dirty="0">
                    <a:latin typeface="Times New Roman" pitchFamily="18" charset="0"/>
                    <a:cs typeface="Times New Roman" pitchFamily="18" charset="0"/>
                  </a:rPr>
                  <a:t>Ответ</a:t>
                </a:r>
                <a:r>
                  <a:rPr lang="en-US" sz="3200" i="1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i="1" dirty="0">
                    <a:latin typeface="Times New Roman" pitchFamily="18" charset="0"/>
                    <a:cs typeface="Times New Roman" pitchFamily="18" charset="0"/>
                  </a:rPr>
                  <a:t>1)</a:t>
                </a:r>
                <a:r>
                  <a:rPr lang="en-US" sz="3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3200" b="1" i="1" dirty="0">
                    <a:latin typeface="Times New Roman" pitchFamily="18" charset="0"/>
                    <a:cs typeface="Times New Roman" pitchFamily="18" charset="0"/>
                  </a:rPr>
                  <a:t>  2)</a:t>
                </a:r>
                <a:r>
                  <a:rPr lang="en-US" sz="3200" dirty="0">
                    <a:ea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1+2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32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b="1" i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b="1" i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045614"/>
                <a:ext cx="4276299" cy="875753"/>
              </a:xfrm>
              <a:prstGeom prst="rect">
                <a:avLst/>
              </a:prstGeom>
              <a:blipFill>
                <a:blip r:embed="rId3"/>
                <a:stretch>
                  <a:fillRect l="-3561" b="-97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13836" y="1299624"/>
                <a:ext cx="3352328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d>
                          <m:d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;</m:t>
                        </m:r>
                      </m:e>
                    </m:func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36" y="1299624"/>
                <a:ext cx="3352328" cy="645048"/>
              </a:xfrm>
              <a:prstGeom prst="rect">
                <a:avLst/>
              </a:prstGeom>
              <a:blipFill rotWithShape="1">
                <a:blip r:embed="rId4"/>
                <a:stretch>
                  <a:fillRect l="-272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283968" y="1299624"/>
                <a:ext cx="4381071" cy="5845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𝑐𝑡𝑔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1299624"/>
                <a:ext cx="4381071" cy="584584"/>
              </a:xfrm>
              <a:prstGeom prst="rect">
                <a:avLst/>
              </a:prstGeom>
              <a:blipFill rotWithShape="1">
                <a:blip r:embed="rId5"/>
                <a:stretch>
                  <a:fillRect l="-2228" t="-1042" b="-9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33334" y="2512090"/>
                <a:ext cx="8420447" cy="7033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1)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d>
                          <m:d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𝑡𝑔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el-GR" sz="2400" i="1">
                                    <a:latin typeface="Cambria Math"/>
                                    <a:ea typeface="Cambria Math"/>
                                  </a:rPr>
                                  <m:t>π</m:t>
                                </m:r>
                              </m:num>
                              <m:den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4</m:t>
                                </m:r>
                              </m:den>
                            </m:f>
                          </m:e>
                        </m:d>
                        <m:r>
                          <a:rPr lang="en-US" sz="2400" b="0" i="0" smtClean="0"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𝑐𝑜𝑠</m:t>
                        </m:r>
                      </m:fName>
                      <m:e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𝑡𝑔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sz="2400" i="1">
                                <a:latin typeface="Cambria Math"/>
                                <a:ea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4</m:t>
                            </m:r>
                          </m:den>
                        </m:f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: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=1: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  <m:r>
                          <a:rPr lang="en-US" sz="240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2512090"/>
                <a:ext cx="8420447" cy="703334"/>
              </a:xfrm>
              <a:prstGeom prst="rect">
                <a:avLst/>
              </a:prstGeom>
              <a:blipFill rotWithShape="1">
                <a:blip r:embed="rId6"/>
                <a:stretch>
                  <a:fillRect l="-1085" b="-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39858" y="3363838"/>
                <a:ext cx="8796637" cy="12908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ea typeface="Cambria Math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𝑠𝑖𝑛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+2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𝑡𝑔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400" i="1">
                            <a:latin typeface="Cambria Math"/>
                            <a:ea typeface="Cambria Math"/>
                          </a:rPr>
                          <m:t>π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𝑐𝑡𝑔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𝜋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=3∙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+2∙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400" i="1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++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  <a:ea typeface="Cambria Math"/>
                      </a:rPr>
                      <m:t>−1=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1+</m:t>
                        </m:r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858" y="3363838"/>
                <a:ext cx="8796637" cy="1290866"/>
              </a:xfrm>
              <a:prstGeom prst="rect">
                <a:avLst/>
              </a:prstGeom>
              <a:blipFill rotWithShape="1">
                <a:blip r:embed="rId7"/>
                <a:stretch>
                  <a:fillRect l="-10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008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" grpId="0"/>
      <p:bldP spid="1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27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233334" y="748892"/>
            <a:ext cx="8290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238</a:t>
            </a:r>
            <a:r>
              <a:rPr lang="en-US" sz="2800" b="1" i="1" dirty="0">
                <a:solidFill>
                  <a:srgbClr val="00B050"/>
                </a:solidFill>
              </a:rPr>
              <a:t>.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211506" y="1237687"/>
                <a:ext cx="82732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Может ли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𝑠𝑖𝑛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или</a:t>
                </a:r>
                <a:r>
                  <a:rPr lang="en-US" sz="24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быть равным: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06" y="1237687"/>
                <a:ext cx="8273256" cy="461665"/>
              </a:xfrm>
              <a:prstGeom prst="rect">
                <a:avLst/>
              </a:prstGeom>
              <a:blipFill>
                <a:blip r:embed="rId3"/>
                <a:stretch>
                  <a:fillRect l="-1179"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Прямоугольник 32"/>
          <p:cNvSpPr/>
          <p:nvPr/>
        </p:nvSpPr>
        <p:spPr>
          <a:xfrm>
            <a:off x="260482" y="2125802"/>
            <a:ext cx="1669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Решение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3334" y="1730815"/>
            <a:ext cx="9733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1) 0,49;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277224" y="1741067"/>
                <a:ext cx="13516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2)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0,875;</a:t>
                </a:r>
                <a:endParaRPr lang="ru-RU" sz="20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7224" y="1741067"/>
                <a:ext cx="1351652" cy="400110"/>
              </a:xfrm>
              <a:prstGeom prst="rect">
                <a:avLst/>
              </a:prstGeom>
              <a:blipFill rotWithShape="1">
                <a:blip r:embed="rId4"/>
                <a:stretch>
                  <a:fillRect l="-4977" t="-7692" r="-3167" b="-2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2581116" y="1730815"/>
                <a:ext cx="1023165" cy="4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3)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000" dirty="0"/>
                  <a:t>;</a:t>
                </a:r>
                <a:endParaRPr lang="ru-RU" sz="2000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116" y="1730815"/>
                <a:ext cx="1023165" cy="430118"/>
              </a:xfrm>
              <a:prstGeom prst="rect">
                <a:avLst/>
              </a:prstGeom>
              <a:blipFill rotWithShape="1">
                <a:blip r:embed="rId5"/>
                <a:stretch>
                  <a:fillRect l="-5952" r="-5357" b="-2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775100" y="1709584"/>
                <a:ext cx="1331134" cy="430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4)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000" dirty="0"/>
                  <a:t>.</a:t>
                </a:r>
                <a:endParaRPr lang="ru-RU" sz="20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5100" y="1709584"/>
                <a:ext cx="1331134" cy="430054"/>
              </a:xfrm>
              <a:prstGeom prst="rect">
                <a:avLst/>
              </a:prstGeom>
              <a:blipFill rotWithShape="1">
                <a:blip r:embed="rId6"/>
                <a:stretch>
                  <a:fillRect l="-4566" r="-4110" b="-23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11506" y="2649022"/>
                <a:ext cx="723300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r>
                      <a:rPr lang="en-US" sz="2400" i="1">
                        <a:latin typeface="Cambria Math"/>
                      </a:rPr>
                      <m:t>𝑠𝑖𝑛</m:t>
                    </m:r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  <a:r>
                  <a:rPr lang="ru-RU" sz="2400" dirty="0"/>
                  <a:t>и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</a:rPr>
                      <m:t>𝑐𝑜𝑠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</m:oMath>
                </a14:m>
                <a:r>
                  <a:rPr lang="en-US" sz="2400" dirty="0"/>
                  <a:t> </a:t>
                </a:r>
                <a:r>
                  <a:rPr lang="ru-RU" sz="2400" dirty="0"/>
                  <a:t>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i="1" smtClean="0">
                        <a:latin typeface="Cambria Math"/>
                        <a:ea typeface="Cambria Math"/>
                      </a:rPr>
                      <m:t>𝜖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−∞;+∞</m:t>
                        </m:r>
                      </m:e>
                    </m:d>
                    <m:r>
                      <a:rPr lang="en-US" sz="2400" b="0" i="1" smtClean="0">
                        <a:latin typeface="Cambria Math"/>
                        <a:ea typeface="Cambria Math"/>
                      </a:rPr>
                      <m:t>,  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[−1;1]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506" y="2649022"/>
                <a:ext cx="7233006" cy="461665"/>
              </a:xfrm>
              <a:prstGeom prst="rect">
                <a:avLst/>
              </a:prstGeom>
              <a:blipFill>
                <a:blip r:embed="rId7"/>
                <a:stretch>
                  <a:fillRect l="-253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/>
          <p:cNvSpPr/>
          <p:nvPr/>
        </p:nvSpPr>
        <p:spPr>
          <a:xfrm>
            <a:off x="250748" y="3291830"/>
            <a:ext cx="9733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1) 0,49;</a:t>
            </a:r>
            <a:endParaRPr lang="ru-RU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1458040" y="3291830"/>
                <a:ext cx="135165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2) </a:t>
                </a:r>
                <a14:m>
                  <m:oMath xmlns:m="http://schemas.openxmlformats.org/officeDocument/2006/math"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0,875;</a:t>
                </a:r>
                <a:endParaRPr lang="ru-RU" sz="20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8040" y="3291830"/>
                <a:ext cx="1351652" cy="400110"/>
              </a:xfrm>
              <a:prstGeom prst="rect">
                <a:avLst/>
              </a:prstGeom>
              <a:blipFill rotWithShape="1">
                <a:blip r:embed="rId8"/>
                <a:stretch>
                  <a:fillRect l="-4505" t="-7576" r="-3153" b="-25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2987824" y="3276826"/>
                <a:ext cx="2170722" cy="4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3)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en-US" sz="20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−1,414</m:t>
                    </m:r>
                  </m:oMath>
                </a14:m>
                <a:r>
                  <a:rPr lang="en-US" sz="2000" dirty="0"/>
                  <a:t>;</a:t>
                </a:r>
                <a:endParaRPr lang="ru-RU" sz="2000" dirty="0"/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3276826"/>
                <a:ext cx="2170722" cy="430118"/>
              </a:xfrm>
              <a:prstGeom prst="rect">
                <a:avLst/>
              </a:prstGeom>
              <a:blipFill rotWithShape="1">
                <a:blip r:embed="rId9"/>
                <a:stretch>
                  <a:fillRect l="-2809" r="-1966" b="-2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5207676" y="3261822"/>
                <a:ext cx="3642472" cy="430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/>
                  <a:t>4)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000">
                        <a:latin typeface="Cambria Math"/>
                        <a:ea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0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2</m:t>
                        </m:r>
                      </m:e>
                    </m:rad>
                    <m:r>
                      <a:rPr lang="en-US" sz="2000" i="1" smtClean="0">
                        <a:latin typeface="Cambria Math"/>
                        <a:ea typeface="Cambria Math"/>
                      </a:rPr>
                      <m:t>≈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2−1,414=0,586</m:t>
                    </m:r>
                  </m:oMath>
                </a14:m>
                <a:r>
                  <a:rPr lang="en-US" sz="2000" dirty="0"/>
                  <a:t>;</a:t>
                </a:r>
                <a:endParaRPr lang="ru-RU" sz="20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676" y="3261822"/>
                <a:ext cx="3642472" cy="430118"/>
              </a:xfrm>
              <a:prstGeom prst="rect">
                <a:avLst/>
              </a:prstGeom>
              <a:blipFill rotWithShape="1">
                <a:blip r:embed="rId10"/>
                <a:stretch>
                  <a:fillRect l="-1672" r="-669" b="-23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069126" y="4304297"/>
            <a:ext cx="34333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1), 2)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4) </a:t>
            </a:r>
            <a:endParaRPr lang="ru-RU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08760" y="3750985"/>
                <a:ext cx="13147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может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60" y="3750985"/>
                <a:ext cx="1314784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856231" y="3750985"/>
                <a:ext cx="13147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  <a:ea typeface="Cambria Math"/>
                        </a:rPr>
                        <m:t>может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6231" y="3750985"/>
                <a:ext cx="1314784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481692" y="3723880"/>
                <a:ext cx="177965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не может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1692" y="3723880"/>
                <a:ext cx="1779654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7019494" y="3688210"/>
                <a:ext cx="131478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может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94" y="3688210"/>
                <a:ext cx="1314784" cy="52322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94220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2" grpId="0"/>
      <p:bldP spid="24" grpId="0"/>
      <p:bldP spid="25" grpId="0"/>
      <p:bldP spid="3" grpId="0"/>
      <p:bldP spid="4" grpId="0"/>
      <p:bldP spid="31" grpId="0"/>
      <p:bldP spid="40" grpId="0"/>
      <p:bldP spid="41" grpId="0"/>
      <p:bldP spid="49" grpId="0"/>
      <p:bldP spid="5" grpId="0"/>
      <p:bldP spid="6" grpId="0"/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888201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  <a:p>
            <a:pPr algn="ctr"/>
            <a:endParaRPr lang="ru-RU" sz="2800" b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33335" y="748892"/>
                <a:ext cx="8777258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i="1" dirty="0">
                    <a:solidFill>
                      <a:srgbClr val="00B050"/>
                    </a:solidFill>
                  </a:rPr>
                  <a:t>239</a:t>
                </a:r>
                <a:r>
                  <a:rPr lang="en-US" sz="2800" b="1" i="1" dirty="0">
                    <a:solidFill>
                      <a:srgbClr val="00B050"/>
                    </a:solidFill>
                  </a:rPr>
                  <a:t>.</a:t>
                </a:r>
                <a:r>
                  <a:rPr lang="ru-RU" sz="2800" b="1" i="1" dirty="0">
                    <a:solidFill>
                      <a:srgbClr val="00B050"/>
                    </a:solidFill>
                  </a:rPr>
                  <a:t> </a:t>
                </a:r>
                <a:r>
                  <a:rPr lang="ru-RU" sz="240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значение выражения при данном значении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ru-RU" sz="240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b="1" i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5" y="748892"/>
                <a:ext cx="8777258" cy="523220"/>
              </a:xfrm>
              <a:prstGeom prst="rect">
                <a:avLst/>
              </a:prstGeom>
              <a:blipFill>
                <a:blip r:embed="rId2"/>
                <a:stretch>
                  <a:fillRect l="-1389" t="-11628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3334" y="1245989"/>
                <a:ext cx="4194650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𝟏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𝒔𝒊𝒏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e>
                      </m:ra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245989"/>
                <a:ext cx="4194650" cy="50520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рямоугольник 42"/>
          <p:cNvSpPr/>
          <p:nvPr/>
        </p:nvSpPr>
        <p:spPr>
          <a:xfrm>
            <a:off x="365794" y="1740154"/>
            <a:ext cx="1669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Решение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31840" y="1130819"/>
                <a:ext cx="1677960" cy="719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/>
                        </a:rPr>
                        <m:t>где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130819"/>
                <a:ext cx="1677960" cy="71994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40658" y="2090922"/>
                <a:ext cx="8862683" cy="8681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2</m:t>
                      </m:r>
                      <m:r>
                        <a:rPr lang="en-US" sz="2400" i="1" smtClean="0">
                          <a:latin typeface="Cambria Math"/>
                        </a:rPr>
                        <m:t>𝑠𝑖𝑛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</a:rPr>
                        <m:t>𝑐𝑜𝑠</m:t>
                      </m:r>
                      <m:r>
                        <a:rPr lang="en-US" sz="240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=2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=2∙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+1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58" y="2090922"/>
                <a:ext cx="8862683" cy="8681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59316" y="2898573"/>
                <a:ext cx="4194650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𝟎</m:t>
                      </m:r>
                      <m:r>
                        <a:rPr lang="en-US" sz="2400" b="1" i="1" smtClean="0">
                          <a:latin typeface="Cambria Math"/>
                        </a:rPr>
                        <m:t>.</m:t>
                      </m:r>
                      <m:r>
                        <a:rPr lang="en-US" sz="2400" b="1" i="1" smtClean="0">
                          <a:latin typeface="Cambria Math"/>
                        </a:rPr>
                        <m:t>𝟓</m:t>
                      </m:r>
                      <m:r>
                        <a:rPr lang="en-US" sz="2400" b="1" i="1" smtClean="0">
                          <a:latin typeface="Cambria Math"/>
                        </a:rPr>
                        <m:t>𝒄𝒐𝒔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e>
                      </m:rad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16" y="2898573"/>
                <a:ext cx="4194650" cy="5052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491880" y="2943685"/>
                <a:ext cx="19197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/>
                        </a:rPr>
                        <m:t>где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2943685"/>
                <a:ext cx="1919756" cy="461665"/>
              </a:xfrm>
              <a:prstGeom prst="rect">
                <a:avLst/>
              </a:prstGeom>
              <a:blipFill>
                <a:blip r:embed="rId7"/>
                <a:stretch>
                  <a:fillRect l="-635" b="-3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352970" y="3405350"/>
            <a:ext cx="1669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Решение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133412" y="3666960"/>
                <a:ext cx="8877180" cy="1236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0.5</m:t>
                      </m:r>
                      <m:r>
                        <a:rPr lang="en-US" sz="2400" b="0" i="1" smtClean="0">
                          <a:latin typeface="Cambria Math"/>
                        </a:rPr>
                        <m:t>𝑐𝑜𝑠</m:t>
                      </m:r>
                      <m:r>
                        <a:rPr lang="en-US" sz="2400" b="0" i="1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=0.5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𝑐𝑜𝑠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𝑠𝑖𝑛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60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=0.5∙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</m:rad>
                      <m:r>
                        <a:rPr lang="en-US" sz="24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==0.25−1.5=−1.25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2" y="3666960"/>
                <a:ext cx="8877180" cy="12363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13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3" grpId="0"/>
      <p:bldP spid="2" grpId="0"/>
      <p:bldP spid="8" grpId="0"/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0" y="127308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33334" y="748892"/>
                <a:ext cx="856875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>
                    <a:solidFill>
                      <a:srgbClr val="00B050"/>
                    </a:solidFill>
                  </a:rPr>
                  <a:t>239</a:t>
                </a:r>
                <a:r>
                  <a:rPr lang="en-US" sz="2400" b="1" i="1" dirty="0">
                    <a:solidFill>
                      <a:srgbClr val="00B050"/>
                    </a:solidFill>
                  </a:rPr>
                  <a:t>.</a:t>
                </a:r>
                <a:r>
                  <a:rPr lang="ru-RU" sz="2400" b="1" i="1" dirty="0">
                    <a:solidFill>
                      <a:srgbClr val="00B050"/>
                    </a:solidFill>
                  </a:rPr>
                  <a:t> </a:t>
                </a:r>
                <a:r>
                  <a:rPr lang="ru-RU" sz="240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Найдите значение выражения при данном значении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endParaRPr lang="ru-RU" sz="2400" b="1" i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748892"/>
                <a:ext cx="8568756" cy="461665"/>
              </a:xfrm>
              <a:prstGeom prst="rect">
                <a:avLst/>
              </a:prstGeom>
              <a:blipFill>
                <a:blip r:embed="rId2"/>
                <a:stretch>
                  <a:fillRect l="-1067" t="-11842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33334" y="1245989"/>
                <a:ext cx="41946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𝟏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𝒔𝒊𝒏</m:t>
                      </m:r>
                      <m:r>
                        <a:rPr lang="en-US" sz="2400" b="1" i="1" smtClean="0">
                          <a:latin typeface="Cambria Math"/>
                        </a:rPr>
                        <m:t>𝟑</m:t>
                      </m:r>
                      <m:r>
                        <a:rPr lang="en-US" sz="2400" b="1" i="1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𝒄𝒐𝒔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𝜶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334" y="1245989"/>
                <a:ext cx="4194650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91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Прямоугольник 42"/>
          <p:cNvSpPr/>
          <p:nvPr/>
        </p:nvSpPr>
        <p:spPr>
          <a:xfrm>
            <a:off x="365794" y="1740154"/>
            <a:ext cx="1669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Решение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3131840" y="1130819"/>
                <a:ext cx="1677960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/>
                        </a:rPr>
                        <m:t>где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1130819"/>
                <a:ext cx="1677960" cy="7223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00000" y="2139702"/>
                <a:ext cx="9039078" cy="6450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𝑠𝑖𝑛</m:t>
                    </m:r>
                    <m:r>
                      <a:rPr lang="en-US" sz="2400" b="0" i="1" smtClean="0">
                        <a:latin typeface="Cambria Math"/>
                      </a:rPr>
                      <m:t>3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𝑐𝑜𝑠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3∙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  <a:ea typeface="Cambria Math"/>
                              </a:rPr>
                              <m:t>2∙</m:t>
                            </m:r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i="1">
                        <a:latin typeface="Cambria Math"/>
                        <a:ea typeface="Cambria Math"/>
                      </a:rPr>
                      <m:t>+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/>
                            <a:ea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400" i="1"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sz="2400" i="1" dirty="0"/>
                  <a:t>=1+0=1</a:t>
                </a:r>
                <a:endParaRPr lang="ru-RU" sz="2400" i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00" y="2139702"/>
                <a:ext cx="9039078" cy="645048"/>
              </a:xfrm>
              <a:prstGeom prst="rect">
                <a:avLst/>
              </a:prstGeom>
              <a:blipFill rotWithShape="1">
                <a:blip r:embed="rId5"/>
                <a:stretch>
                  <a:fillRect r="-67" b="-75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33412" y="2820620"/>
                <a:ext cx="4194650" cy="7277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latin typeface="Cambria Math"/>
                        </a:rPr>
                        <m:t>) </m:t>
                      </m:r>
                      <m:r>
                        <a:rPr lang="en-US" sz="2400" b="1" i="1" smtClean="0">
                          <a:latin typeface="Cambria Math"/>
                        </a:rPr>
                        <m:t>𝒄𝒐𝒔</m:t>
                      </m:r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𝒔𝒊𝒏</m:t>
                      </m:r>
                      <m:f>
                        <m:f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atin typeface="Cambria Math"/>
                              <a:ea typeface="Cambria Math"/>
                            </a:rPr>
                            <m:t>𝜶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  <m:r>
                        <a:rPr lang="en-US" sz="2400" b="1" i="1" smtClean="0">
                          <a:latin typeface="Cambria Math"/>
                          <a:ea typeface="Cambria Math"/>
                        </a:rPr>
                        <m:t>,</m:t>
                      </m:r>
                    </m:oMath>
                  </m:oMathPara>
                </a14:m>
                <a:endParaRPr lang="ru-RU" sz="2400" b="1" i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12" y="2820620"/>
                <a:ext cx="4194650" cy="72776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129496" y="2824530"/>
                <a:ext cx="1677960" cy="7199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b="0" i="1" smtClean="0">
                          <a:latin typeface="Cambria Math" panose="02040503050406030204" pitchFamily="18" charset="0"/>
                          <a:ea typeface="Cambria Math"/>
                        </a:rPr>
                        <m:t>где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400" i="1" smtClean="0">
                          <a:latin typeface="Cambria Math"/>
                          <a:ea typeface="Cambria Math"/>
                        </a:rPr>
                        <m:t>𝛼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ru-RU" sz="2400" i="1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9496" y="2824530"/>
                <a:ext cx="1677960" cy="71994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333746" y="3548383"/>
            <a:ext cx="1669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dirty="0">
                <a:solidFill>
                  <a:srgbClr val="00B050"/>
                </a:solidFill>
              </a:rPr>
              <a:t>Решение</a:t>
            </a:r>
            <a:r>
              <a:rPr lang="en-US" sz="2800" b="1" i="1" dirty="0">
                <a:solidFill>
                  <a:srgbClr val="00B050"/>
                </a:solidFill>
              </a:rPr>
              <a:t>:</a:t>
            </a:r>
            <a:endParaRPr lang="ru-RU" sz="2800" b="1" i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34032" y="3842996"/>
                <a:ext cx="8708090" cy="9614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>
                              <a:latin typeface="Cambria Math"/>
                              <a:ea typeface="Cambria Math"/>
                            </a:rPr>
                            <m:t>α</m:t>
                          </m:r>
                        </m:num>
                        <m:den>
                          <m:r>
                            <a:rPr lang="en-US" sz="2400" b="0" i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 b="0" i="0">
                          <a:latin typeface="Cambria Math"/>
                          <a:ea typeface="Cambria Math"/>
                        </a:rPr>
                        <m:t>sin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b="0" i="0">
                              <a:latin typeface="Cambria Math"/>
                              <a:ea typeface="Cambria Math"/>
                            </a:rPr>
                            <m:t>α</m:t>
                          </m:r>
                        </m:num>
                        <m:den>
                          <m:r>
                            <a:rPr lang="en-US" sz="2400" b="0" i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0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r>
                            <a:rPr lang="en-US" sz="240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sin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num>
                        <m:den>
                          <m:r>
                            <a:rPr lang="en-US" sz="240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</a:rPr>
                        <m:t>cos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  <a:ea typeface="Cambria Math"/>
                        </a:rPr>
                        <m:t>sin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2400" i="1" smtClean="0">
                              <a:latin typeface="Cambria Math"/>
                              <a:ea typeface="Cambria Math"/>
                            </a:rPr>
                            <m:t>π</m:t>
                          </m:r>
                        </m:num>
                        <m:den>
                          <m:r>
                            <a:rPr lang="en-US" sz="2400" b="0" i="0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+1</m:t>
                          </m:r>
                        </m:num>
                        <m:den>
                          <m:r>
                            <a:rPr lang="en-US" sz="240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032" y="3842996"/>
                <a:ext cx="8708090" cy="96148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31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3" grpId="0"/>
      <p:bldP spid="2" grpId="0"/>
      <p:bldP spid="8" grpId="0"/>
      <p:bldP spid="26" grpId="0"/>
      <p:bldP spid="27" grpId="0"/>
      <p:bldP spid="28" grpId="0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ea62d2af91f8cdeaff542e65e40db8a1e2f8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14481</TotalTime>
  <Words>432</Words>
  <Application>Microsoft Office PowerPoint</Application>
  <PresentationFormat>Экран (16:9)</PresentationFormat>
  <Paragraphs>187</Paragraphs>
  <Slides>11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User</cp:lastModifiedBy>
  <cp:revision>1283</cp:revision>
  <dcterms:created xsi:type="dcterms:W3CDTF">2020-04-09T07:32:19Z</dcterms:created>
  <dcterms:modified xsi:type="dcterms:W3CDTF">2020-12-28T10:28:52Z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