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50" r:id="rId3"/>
    <p:sldId id="1659" r:id="rId4"/>
    <p:sldId id="1654" r:id="rId5"/>
    <p:sldId id="1660" r:id="rId6"/>
    <p:sldId id="1655" r:id="rId7"/>
    <p:sldId id="1649" r:id="rId8"/>
    <p:sldId id="1647" r:id="rId9"/>
    <p:sldId id="1656" r:id="rId10"/>
    <p:sldId id="1657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139" d="100"/>
          <a:sy n="139" d="100"/>
        </p:scale>
        <p:origin x="810" y="11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7.png"/><Relationship Id="rId10" Type="http://schemas.openxmlformats.org/officeDocument/2006/relationships/image" Target="../media/image43.png"/><Relationship Id="rId4" Type="http://schemas.openxmlformats.org/officeDocument/2006/relationships/image" Target="../media/image36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image" Target="../media/image12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5.png"/><Relationship Id="rId5" Type="http://schemas.openxmlformats.org/officeDocument/2006/relationships/image" Target="../media/image80.png"/><Relationship Id="rId10" Type="http://schemas.openxmlformats.org/officeDocument/2006/relationships/image" Target="../media/image18.png"/><Relationship Id="rId4" Type="http://schemas.openxmlformats.org/officeDocument/2006/relationships/image" Target="../media/image70.png"/><Relationship Id="rId9" Type="http://schemas.openxmlformats.org/officeDocument/2006/relationships/image" Target="../media/image17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184576" cy="9248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139702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56043" y="361576"/>
            <a:ext cx="189651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6" y="361576"/>
            <a:ext cx="189651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71560" y="474588"/>
            <a:ext cx="2053231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9662"/>
            <a:ext cx="2923525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33334" y="748892"/>
            <a:ext cx="33207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Решите уравнение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482095" y="2336324"/>
                <a:ext cx="16643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5" y="2336324"/>
                <a:ext cx="1664302" cy="523220"/>
              </a:xfrm>
              <a:prstGeom prst="rect">
                <a:avLst/>
              </a:prstGeom>
              <a:blipFill>
                <a:blip r:embed="rId3"/>
                <a:stretch>
                  <a:fillRect l="-7326" t="-10465" r="-1099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294465" y="1272112"/>
                <a:ext cx="275755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1) </m:t>
                    </m:r>
                    <m:r>
                      <a:rPr lang="en-US" b="0" i="1" smtClean="0">
                        <a:latin typeface="Cambria Math"/>
                      </a:rPr>
                      <m:t>−5</m:t>
                    </m:r>
                    <m:r>
                      <a:rPr lang="en-US" i="1">
                        <a:latin typeface="Cambria Math"/>
                      </a:rPr>
                      <m:t>𝑠𝑖𝑛𝑥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272112"/>
                <a:ext cx="275755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294465" y="1810721"/>
                <a:ext cx="300120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2</m:t>
                    </m:r>
                    <m:r>
                      <a:rPr lang="en-US" b="0" i="0" smtClean="0">
                        <a:latin typeface="Cambria Math"/>
                      </a:rPr>
                      <m:t>) </m:t>
                    </m:r>
                    <m:r>
                      <a:rPr lang="en-US" b="0" i="1" smtClean="0">
                        <a:latin typeface="Cambria Math"/>
                      </a:rPr>
                      <m:t>2−2</m:t>
                    </m:r>
                    <m:r>
                      <a:rPr lang="en-US" b="0" i="1" smtClean="0">
                        <a:latin typeface="Cambria Math"/>
                      </a:rPr>
                      <m:t>𝑐𝑜𝑠𝑥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810721"/>
                <a:ext cx="300120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212302" y="2859782"/>
                <a:ext cx="2314929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/>
                        </a:rPr>
                        <m:t>1) </m:t>
                      </m:r>
                      <m:r>
                        <a:rPr lang="en-US" i="1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𝑠𝑖𝑛𝑥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02" y="2859782"/>
                <a:ext cx="231492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2640770" y="2848719"/>
                <a:ext cx="166891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𝑠𝑖𝑛𝑥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70" y="2848719"/>
                <a:ext cx="166891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 стрелкой 71"/>
          <p:cNvCxnSpPr/>
          <p:nvPr/>
        </p:nvCxnSpPr>
        <p:spPr>
          <a:xfrm flipH="1" flipV="1">
            <a:off x="6967344" y="922004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3" name="Кольцо 72"/>
          <p:cNvSpPr/>
          <p:nvPr/>
        </p:nvSpPr>
        <p:spPr>
          <a:xfrm>
            <a:off x="5998046" y="1512193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6907040" y="2248136"/>
                <a:ext cx="3986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040" y="2248136"/>
                <a:ext cx="398699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Прямоугольник 74"/>
          <p:cNvSpPr/>
          <p:nvPr/>
        </p:nvSpPr>
        <p:spPr>
          <a:xfrm>
            <a:off x="7987278" y="177795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(1;0)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5391455" y="2215953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Овал 76"/>
          <p:cNvSpPr/>
          <p:nvPr/>
        </p:nvSpPr>
        <p:spPr>
          <a:xfrm>
            <a:off x="7848881" y="2159865"/>
            <a:ext cx="138397" cy="11217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134052" y="1777951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(-1;0)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5928847" y="2147283"/>
            <a:ext cx="138397" cy="11217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3454641" y="3332726"/>
                <a:ext cx="33041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/>
                  <a:t>Ответ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641" y="3332726"/>
                <a:ext cx="3304174" cy="523220"/>
              </a:xfrm>
              <a:prstGeom prst="rect">
                <a:avLst/>
              </a:prstGeom>
              <a:blipFill>
                <a:blip r:embed="rId9"/>
                <a:stretch>
                  <a:fillRect l="-3875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212302" y="3979729"/>
                <a:ext cx="300120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>
                          <a:latin typeface="Cambria Math"/>
                        </a:rPr>
                        <m:t>2) </m:t>
                      </m:r>
                      <m:r>
                        <a:rPr lang="en-US" b="0" i="1" smtClean="0">
                          <a:latin typeface="Cambria Math"/>
                        </a:rPr>
                        <m:t>2−2</m:t>
                      </m:r>
                      <m:r>
                        <a:rPr lang="en-US" b="0" i="1" smtClean="0">
                          <a:latin typeface="Cambria Math"/>
                        </a:rPr>
                        <m:t>𝑐𝑜𝑠𝑥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02" y="3979729"/>
                <a:ext cx="300120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3536928" y="4525768"/>
                <a:ext cx="350294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/>
                  <a:t>Ответ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=2</m:t>
                    </m:r>
                    <m:r>
                      <a:rPr lang="en-US" sz="2800" b="0" i="1" smtClean="0">
                        <a:latin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928" y="4525768"/>
                <a:ext cx="3502947" cy="523220"/>
              </a:xfrm>
              <a:prstGeom prst="rect">
                <a:avLst/>
              </a:prstGeom>
              <a:blipFill>
                <a:blip r:embed="rId11"/>
                <a:stretch>
                  <a:fillRect l="-3478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Прямоугольник 82"/>
              <p:cNvSpPr/>
              <p:nvPr/>
            </p:nvSpPr>
            <p:spPr>
              <a:xfrm>
                <a:off x="3353400" y="3979729"/>
                <a:ext cx="191257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>
                        <a:rPr lang="en-US" i="1">
                          <a:latin typeface="Cambria Math"/>
                        </a:rPr>
                        <m:t>𝑐𝑜𝑠𝑥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400" y="3979729"/>
                <a:ext cx="191257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Прямоугольник 84"/>
              <p:cNvSpPr/>
              <p:nvPr/>
            </p:nvSpPr>
            <p:spPr>
              <a:xfrm>
                <a:off x="7133583" y="3979728"/>
                <a:ext cx="170739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𝑐𝑜𝑠𝑥</m:t>
                      </m:r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5" name="Прямоугольник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583" y="3979728"/>
                <a:ext cx="170739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5328787" y="3987159"/>
                <a:ext cx="170739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𝑐𝑜𝑠𝑥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787" y="3987159"/>
                <a:ext cx="170739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731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  <p:bldP spid="71" grpId="0"/>
      <p:bldP spid="73" grpId="0" animBg="1"/>
      <p:bldP spid="74" grpId="0"/>
      <p:bldP spid="75" grpId="0"/>
      <p:bldP spid="77" grpId="0" animBg="1"/>
      <p:bldP spid="78" grpId="0"/>
      <p:bldP spid="79" grpId="0" animBg="1"/>
      <p:bldP spid="80" grpId="0"/>
      <p:bldP spid="81" grpId="0"/>
      <p:bldP spid="82" grpId="0"/>
      <p:bldP spid="83" grpId="0"/>
      <p:bldP spid="85" grpId="0"/>
      <p:bldP spid="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03798"/>
            <a:ext cx="3274665" cy="18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5934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915566"/>
                <a:ext cx="8568952" cy="1876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значение выражения при данном значении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/>
                  <a:t>: 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</a:rPr>
                      <m:t>𝟏</m:t>
                    </m:r>
                    <m:r>
                      <a:rPr lang="en-US" sz="2400" b="1" i="1">
                        <a:latin typeface="Cambria Math"/>
                      </a:rPr>
                      <m:t>) </m:t>
                    </m:r>
                    <m:r>
                      <a:rPr lang="en-US" sz="2400" b="1" i="1">
                        <a:latin typeface="Cambria Math"/>
                      </a:rPr>
                      <m:t>𝟑</m:t>
                    </m:r>
                    <m:r>
                      <a:rPr lang="en-US" sz="2400" b="1" i="1"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</a:rPr>
                      <m:t>+</m:t>
                    </m:r>
                    <m:r>
                      <a:rPr lang="en-US" sz="2400" b="1" i="1"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dirty="0"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/>
                      </a:rPr>
                      <m:t>г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/>
                      </a:rPr>
                      <m:t>де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i="1" dirty="0"/>
                  <a:t>          </a:t>
                </a:r>
                <a:endParaRPr lang="ru-RU" sz="2400" i="1" dirty="0"/>
              </a:p>
              <a:p>
                <a:pPr algn="ctr"/>
                <a:r>
                  <a:rPr lang="ru-RU" sz="3200" b="1" dirty="0"/>
                  <a:t>Стр.</a:t>
                </a:r>
                <a:r>
                  <a:rPr lang="ru-RU" sz="3200" b="1" dirty="0">
                    <a:solidFill>
                      <a:srgbClr val="0070C0"/>
                    </a:solidFill>
                  </a:rPr>
                  <a:t>  </a:t>
                </a:r>
                <a:r>
                  <a:rPr lang="en-US" sz="2800" b="1" dirty="0">
                    <a:solidFill>
                      <a:srgbClr val="7030A0"/>
                    </a:solidFill>
                  </a:rPr>
                  <a:t>108</a:t>
                </a:r>
                <a:endParaRPr lang="en-US" sz="2800" b="1" dirty="0"/>
              </a:p>
              <a:p>
                <a:pPr algn="ctr"/>
                <a:r>
                  <a:rPr lang="ru-RU" sz="2800" b="1" dirty="0">
                    <a:solidFill>
                      <a:srgbClr val="7030A0"/>
                    </a:solidFill>
                  </a:rPr>
                  <a:t>№ </a:t>
                </a:r>
                <a:r>
                  <a:rPr lang="en-US" sz="2800" b="1" dirty="0">
                    <a:solidFill>
                      <a:srgbClr val="7030A0"/>
                    </a:solidFill>
                  </a:rPr>
                  <a:t>237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15566"/>
                <a:ext cx="8568952" cy="1876796"/>
              </a:xfrm>
              <a:prstGeom prst="rect">
                <a:avLst/>
              </a:prstGeom>
              <a:blipFill>
                <a:blip r:embed="rId3"/>
                <a:stretch>
                  <a:fillRect t="-2922" b="-8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234.  </a:t>
            </a:r>
            <a:r>
              <a:rPr lang="ru-RU" sz="2800" b="1" i="1" dirty="0">
                <a:solidFill>
                  <a:srgbClr val="002060"/>
                </a:solidFill>
              </a:rPr>
              <a:t>Вычислите</a:t>
            </a:r>
            <a:r>
              <a:rPr lang="en-US" sz="2800" b="1" i="1" dirty="0">
                <a:solidFill>
                  <a:srgbClr val="002060"/>
                </a:solidFill>
              </a:rPr>
              <a:t>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5536" y="2016895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16895"/>
                <a:ext cx="1758879" cy="523220"/>
              </a:xfrm>
              <a:prstGeom prst="rect">
                <a:avLst/>
              </a:prstGeom>
              <a:blipFill>
                <a:blip r:embed="rId2"/>
                <a:stretch>
                  <a:fillRect l="-7292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33334" y="1405669"/>
                <a:ext cx="2719591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(−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405669"/>
                <a:ext cx="2719591" cy="582275"/>
              </a:xfrm>
              <a:prstGeom prst="rect">
                <a:avLst/>
              </a:prstGeom>
              <a:blipFill rotWithShape="1">
                <a:blip r:embed="rId3"/>
                <a:stretch>
                  <a:fillRect l="-3363" t="-1053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1452" y="2563976"/>
                <a:ext cx="4783682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(−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=−1+0=−1.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2" y="2563976"/>
                <a:ext cx="4783682" cy="582275"/>
              </a:xfrm>
              <a:prstGeom prst="rect">
                <a:avLst/>
              </a:prstGeom>
              <a:blipFill rotWithShape="1">
                <a:blip r:embed="rId5"/>
                <a:stretch>
                  <a:fillRect l="-2041" t="-1053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6" name="Таблица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56142921"/>
                  </p:ext>
                </p:extLst>
              </p:nvPr>
            </p:nvGraphicFramePr>
            <p:xfrm>
              <a:off x="5292080" y="895250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90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270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6" name="Таблица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56142921"/>
                  </p:ext>
                </p:extLst>
              </p:nvPr>
            </p:nvGraphicFramePr>
            <p:xfrm>
              <a:off x="5292080" y="895250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541" r="-302703" b="-28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100676" t="-541" r="-202703" b="-28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200676" t="-541" r="-102703" b="-28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300676" t="-541" r="-2703" b="-2827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163158" r="-302703" b="-3587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263158" r="-302703" b="-2587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297842" r="-302703" b="-112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400725" r="-3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234.  </a:t>
            </a:r>
            <a:r>
              <a:rPr lang="ru-RU" sz="2800" b="1" i="1" dirty="0">
                <a:solidFill>
                  <a:srgbClr val="002060"/>
                </a:solidFill>
              </a:rPr>
              <a:t>Вычислите</a:t>
            </a:r>
            <a:r>
              <a:rPr lang="en-US" sz="2800" b="1" i="1" dirty="0">
                <a:solidFill>
                  <a:srgbClr val="002060"/>
                </a:solidFill>
              </a:rPr>
              <a:t>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5536" y="2016895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16895"/>
                <a:ext cx="1758879" cy="523220"/>
              </a:xfrm>
              <a:prstGeom prst="rect">
                <a:avLst/>
              </a:prstGeom>
              <a:blipFill>
                <a:blip r:embed="rId2"/>
                <a:stretch>
                  <a:fillRect l="-7292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23528" y="1359802"/>
                <a:ext cx="240238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4)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0+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.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59802"/>
                <a:ext cx="2402389" cy="461665"/>
              </a:xfrm>
              <a:prstGeom prst="rect">
                <a:avLst/>
              </a:prstGeom>
              <a:blipFill>
                <a:blip r:embed="rId3"/>
                <a:stretch>
                  <a:fillRect l="-3807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14131" y="2941080"/>
                <a:ext cx="40080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4)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0+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=0+1=1.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31" y="2941080"/>
                <a:ext cx="4008020" cy="461665"/>
              </a:xfrm>
              <a:prstGeom prst="rect">
                <a:avLst/>
              </a:prstGeom>
              <a:blipFill>
                <a:blip r:embed="rId4"/>
                <a:stretch>
                  <a:fillRect l="-2280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6" name="Таблица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2753054"/>
                  </p:ext>
                </p:extLst>
              </p:nvPr>
            </p:nvGraphicFramePr>
            <p:xfrm>
              <a:off x="5292080" y="843557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(360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270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6" name="Таблица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2753054"/>
                  </p:ext>
                </p:extLst>
              </p:nvPr>
            </p:nvGraphicFramePr>
            <p:xfrm>
              <a:off x="5292080" y="843557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541" r="-3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100676" t="-541" r="-2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200676" t="-541" r="-1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300676" t="-541" r="-2703" b="-2821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163158" r="-302703" b="-3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263158" r="-302703" b="-2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300000" r="-302703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400000" r="-3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1732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236.  </a:t>
            </a:r>
            <a:r>
              <a:rPr lang="ru-RU" sz="2800" b="1" i="1" dirty="0">
                <a:solidFill>
                  <a:srgbClr val="002060"/>
                </a:solidFill>
              </a:rPr>
              <a:t>Вычислите</a:t>
            </a:r>
            <a:r>
              <a:rPr lang="en-US" sz="2800" b="1" i="1" dirty="0">
                <a:solidFill>
                  <a:srgbClr val="002060"/>
                </a:solidFill>
              </a:rPr>
              <a:t>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5536" y="2016895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16895"/>
                <a:ext cx="1758879" cy="523220"/>
              </a:xfrm>
              <a:prstGeom prst="rect">
                <a:avLst/>
              </a:prstGeom>
              <a:blipFill>
                <a:blip r:embed="rId2"/>
                <a:stretch>
                  <a:fillRect l="-7292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7148" y="1240079"/>
                <a:ext cx="4983800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 5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+3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−10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8" y="1240079"/>
                <a:ext cx="4983800" cy="7223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33334" y="2505082"/>
                <a:ext cx="4914730" cy="18346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 5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+3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−10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400" i="1" dirty="0" smtClean="0">
                  <a:latin typeface="Cambria Math" panose="02040503050406030204" pitchFamily="18" charset="0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5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𝑠𝑖𝑛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7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ea typeface="Cambria Math"/>
                      </a:rPr>
                      <m:t>==5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ea typeface="Cambria Math"/>
                      </a:rPr>
                      <m:t>−7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∙1=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−9−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2505082"/>
                <a:ext cx="4914730" cy="18346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292080" y="843558"/>
              <a:ext cx="3606676" cy="404652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45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292080" y="843558"/>
              <a:ext cx="3606676" cy="404652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541" r="-302703" b="-269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100676" t="-541" r="-202703" b="-269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200676" t="-541" r="-102703" b="-269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300676" t="-541" r="-2703" b="-2691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163158" r="-302703" b="-3368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200676" t="-163158" r="-102703" b="-3368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300676" t="-163158" r="-2703" b="-3368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263158" r="-302703" b="-2368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200676" t="-263158" r="-102703" b="-2368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300676" t="-263158" r="-2703" b="-2368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363158" r="-302703" b="-1368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200676" t="-363158" r="-102703" b="-1368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676" t="-382609" r="-3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6"/>
                          <a:stretch>
                            <a:fillRect l="-200676" t="-382609" r="-1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3987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236.  </a:t>
            </a:r>
            <a:r>
              <a:rPr lang="ru-RU" sz="2800" b="1" i="1" dirty="0">
                <a:solidFill>
                  <a:srgbClr val="002060"/>
                </a:solidFill>
              </a:rPr>
              <a:t>Вычислите</a:t>
            </a:r>
            <a:r>
              <a:rPr lang="en-US" sz="2800" b="1" i="1" dirty="0">
                <a:solidFill>
                  <a:srgbClr val="002060"/>
                </a:solidFill>
              </a:rPr>
              <a:t>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5536" y="2016895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16895"/>
                <a:ext cx="1758879" cy="523220"/>
              </a:xfrm>
              <a:prstGeom prst="rect">
                <a:avLst/>
              </a:prstGeom>
              <a:blipFill>
                <a:blip r:embed="rId2"/>
                <a:stretch>
                  <a:fillRect l="-7292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31350" y="1325911"/>
                <a:ext cx="2784160" cy="5845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4)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𝑡𝑔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.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50" y="1325911"/>
                <a:ext cx="2784160" cy="584584"/>
              </a:xfrm>
              <a:prstGeom prst="rect">
                <a:avLst/>
              </a:prstGeom>
              <a:blipFill>
                <a:blip r:embed="rId3"/>
                <a:stretch>
                  <a:fillRect l="-3501" t="-1053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07504" y="2487514"/>
                <a:ext cx="4896544" cy="1390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4)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𝑡𝑔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/>
                              </a:rPr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  <m:t>= </m:t>
                        </m:r>
                      </m:e>
                    </m:func>
                  </m:oMath>
                </a14:m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/>
                        </a:rPr>
                        <m:t>−1=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/>
                        </a:rPr>
                        <m:t>−1=−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87514"/>
                <a:ext cx="4896544" cy="1390830"/>
              </a:xfrm>
              <a:prstGeom prst="rect">
                <a:avLst/>
              </a:prstGeom>
              <a:blipFill>
                <a:blip r:embed="rId4"/>
                <a:stretch>
                  <a:fillRect l="-1993" t="-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292080" y="843558"/>
              <a:ext cx="3606676" cy="39604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60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45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292080" y="843558"/>
              <a:ext cx="3606676" cy="39604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541" r="-302703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100676" t="-541" r="-202703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200676" t="-541" r="-102703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300676" t="-541" r="-2703" b="-2529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163158" r="-302703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100676" t="-163158" r="-202703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200676" t="-163158" r="-102703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300676" t="-163158" r="-2703" b="-3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263158" r="-302703" b="-2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100676" t="-263158" r="-202703" b="-2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200676" t="-263158" r="-102703" b="-2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300676" t="-263158" r="-2703" b="-2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363158" r="-302703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100676" t="-363158" r="-202703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200676" t="-363158" r="-102703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676" t="-425806" r="-302703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100676" t="-425806" r="-202703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5"/>
                          <a:stretch>
                            <a:fillRect l="-200676" t="-425806" r="-102703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0283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33334" y="748892"/>
            <a:ext cx="18485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Задание </a:t>
            </a:r>
            <a:r>
              <a:rPr lang="en-US" sz="2800" b="1" i="1" dirty="0">
                <a:solidFill>
                  <a:srgbClr val="00B050"/>
                </a:solidFill>
              </a:rPr>
              <a:t>1.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9858" y="1974974"/>
            <a:ext cx="1669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Решение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860032" y="4045614"/>
                <a:ext cx="4276299" cy="875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i="1" dirty="0">
                    <a:latin typeface="Times New Roman" pitchFamily="18" charset="0"/>
                    <a:cs typeface="Times New Roman" pitchFamily="18" charset="0"/>
                  </a:rPr>
                  <a:t>Ответ</a:t>
                </a:r>
                <a:r>
                  <a:rPr lang="en-US" sz="3200" i="1" dirty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3200" b="1" i="1" dirty="0">
                    <a:latin typeface="Times New Roman" pitchFamily="18" charset="0"/>
                    <a:cs typeface="Times New Roman" pitchFamily="18" charset="0"/>
                  </a:rPr>
                  <a:t>1)</a:t>
                </a:r>
                <a:r>
                  <a:rPr lang="en-US" sz="32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b="1" i="1" dirty="0">
                    <a:latin typeface="Times New Roman" pitchFamily="18" charset="0"/>
                    <a:cs typeface="Times New Roman" pitchFamily="18" charset="0"/>
                  </a:rPr>
                  <a:t>  2)</a:t>
                </a:r>
                <a:r>
                  <a:rPr lang="en-US" sz="32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1+2</m:t>
                        </m:r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b="1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b="1" i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045614"/>
                <a:ext cx="4276299" cy="875753"/>
              </a:xfrm>
              <a:prstGeom prst="rect">
                <a:avLst/>
              </a:prstGeom>
              <a:blipFill>
                <a:blip r:embed="rId3"/>
                <a:stretch>
                  <a:fillRect l="-3561" b="-9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13836" y="1299624"/>
                <a:ext cx="3352328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𝑡𝑔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𝑡𝑔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  <m:r>
                          <a:rPr lang="en-US" sz="2400" b="0" i="0" smtClean="0">
                            <a:latin typeface="Cambria Math"/>
                            <a:ea typeface="Cambria Math"/>
                          </a:rPr>
                          <m:t>: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36" y="1299624"/>
                <a:ext cx="3352328" cy="645048"/>
              </a:xfrm>
              <a:prstGeom prst="rect">
                <a:avLst/>
              </a:prstGeom>
              <a:blipFill rotWithShape="1">
                <a:blip r:embed="rId4"/>
                <a:stretch>
                  <a:fillRect l="-2727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283968" y="1299624"/>
                <a:ext cx="4381071" cy="5845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𝑠𝑖𝑛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+2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𝑐𝑡𝑔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299624"/>
                <a:ext cx="4381071" cy="584584"/>
              </a:xfrm>
              <a:prstGeom prst="rect">
                <a:avLst/>
              </a:prstGeom>
              <a:blipFill rotWithShape="1">
                <a:blip r:embed="rId5"/>
                <a:stretch>
                  <a:fillRect l="-2228" t="-1042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33334" y="2512090"/>
                <a:ext cx="8420447" cy="7033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𝑡𝑔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𝑡𝑔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  <m:r>
                          <a:rPr lang="en-US" sz="2400" b="0" i="0" smtClean="0">
                            <a:latin typeface="Cambria Math"/>
                            <a:ea typeface="Cambria Math"/>
                          </a:rPr>
                          <m:t>: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𝑡𝑔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: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=1: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2512090"/>
                <a:ext cx="8420447" cy="703334"/>
              </a:xfrm>
              <a:prstGeom prst="rect">
                <a:avLst/>
              </a:prstGeom>
              <a:blipFill rotWithShape="1">
                <a:blip r:embed="rId6"/>
                <a:stretch>
                  <a:fillRect l="-1085" b="-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39858" y="3363838"/>
                <a:ext cx="8796637" cy="1290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𝑠𝑖𝑛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+2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𝑐𝑡𝑔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=3∙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+2∙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3</m:t>
                        </m:r>
                      </m:e>
                    </m:ra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−1=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58" y="3363838"/>
                <a:ext cx="8796637" cy="1290866"/>
              </a:xfrm>
              <a:prstGeom prst="rect">
                <a:avLst/>
              </a:prstGeom>
              <a:blipFill rotWithShape="1">
                <a:blip r:embed="rId7"/>
                <a:stretch>
                  <a:fillRect l="-1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0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" grpId="0"/>
      <p:bldP spid="1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33334" y="748892"/>
            <a:ext cx="829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238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1506" y="1237687"/>
                <a:ext cx="82732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Может ли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быть равным: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06" y="1237687"/>
                <a:ext cx="8273256" cy="461665"/>
              </a:xfrm>
              <a:prstGeom prst="rect">
                <a:avLst/>
              </a:prstGeom>
              <a:blipFill>
                <a:blip r:embed="rId3"/>
                <a:stretch>
                  <a:fillRect l="-1179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260482" y="2125802"/>
            <a:ext cx="1669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Решение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334" y="1730815"/>
            <a:ext cx="973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1) 0,49;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277224" y="1741067"/>
                <a:ext cx="135165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2)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dirty="0"/>
                  <a:t>0,875;</a:t>
                </a:r>
                <a:endParaRPr lang="ru-RU" sz="2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224" y="1741067"/>
                <a:ext cx="1351652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4977" t="-7692" r="-3167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581116" y="1730815"/>
                <a:ext cx="1023165" cy="4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3)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000" dirty="0"/>
                  <a:t>;</a:t>
                </a:r>
                <a:endParaRPr lang="ru-RU" sz="2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116" y="1730815"/>
                <a:ext cx="1023165" cy="430118"/>
              </a:xfrm>
              <a:prstGeom prst="rect">
                <a:avLst/>
              </a:prstGeom>
              <a:blipFill rotWithShape="1">
                <a:blip r:embed="rId5"/>
                <a:stretch>
                  <a:fillRect l="-5952" r="-5357" b="-2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775100" y="1709584"/>
                <a:ext cx="1331134" cy="430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4)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000"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2000" dirty="0"/>
                  <a:t>.</a:t>
                </a:r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100" y="1709584"/>
                <a:ext cx="1331134" cy="430054"/>
              </a:xfrm>
              <a:prstGeom prst="rect">
                <a:avLst/>
              </a:prstGeom>
              <a:blipFill rotWithShape="1">
                <a:blip r:embed="rId6"/>
                <a:stretch>
                  <a:fillRect l="-4566" r="-4110" b="-2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1506" y="2649022"/>
                <a:ext cx="72330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/>
                  <a:t> </a:t>
                </a:r>
                <a:r>
                  <a:rPr lang="ru-RU" sz="2400" dirty="0"/>
                  <a:t>и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en-US" sz="2400" dirty="0"/>
                  <a:t> </a:t>
                </a:r>
                <a:r>
                  <a:rPr lang="ru-RU" sz="2400" dirty="0"/>
                  <a:t>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−∞;+∞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  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[−1;1]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06" y="2649022"/>
                <a:ext cx="7233006" cy="461665"/>
              </a:xfrm>
              <a:prstGeom prst="rect">
                <a:avLst/>
              </a:prstGeom>
              <a:blipFill>
                <a:blip r:embed="rId7"/>
                <a:stretch>
                  <a:fillRect l="-253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250748" y="3291830"/>
            <a:ext cx="973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1) 0,49;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458040" y="3291830"/>
                <a:ext cx="135165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2)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dirty="0"/>
                  <a:t>0,875;</a:t>
                </a:r>
                <a:endParaRPr lang="ru-RU" sz="20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040" y="3291830"/>
                <a:ext cx="1351652" cy="400110"/>
              </a:xfrm>
              <a:prstGeom prst="rect">
                <a:avLst/>
              </a:prstGeom>
              <a:blipFill rotWithShape="1">
                <a:blip r:embed="rId8"/>
                <a:stretch>
                  <a:fillRect l="-4505" t="-7576" r="-3153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2987824" y="3276826"/>
                <a:ext cx="2170722" cy="4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3)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  <m:r>
                      <a:rPr lang="en-US" sz="2000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−1,414</m:t>
                    </m:r>
                  </m:oMath>
                </a14:m>
                <a:r>
                  <a:rPr lang="en-US" sz="2000" dirty="0"/>
                  <a:t>;</a:t>
                </a:r>
                <a:endParaRPr lang="ru-RU" sz="20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276826"/>
                <a:ext cx="2170722" cy="430118"/>
              </a:xfrm>
              <a:prstGeom prst="rect">
                <a:avLst/>
              </a:prstGeom>
              <a:blipFill rotWithShape="1">
                <a:blip r:embed="rId9"/>
                <a:stretch>
                  <a:fillRect l="-2809" r="-1966" b="-2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5207676" y="3261822"/>
                <a:ext cx="3642472" cy="4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4)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000"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  <m:r>
                      <a:rPr lang="en-US" sz="2000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2−1,414=0,586</m:t>
                    </m:r>
                  </m:oMath>
                </a14:m>
                <a:r>
                  <a:rPr lang="en-US" sz="2000" dirty="0"/>
                  <a:t>;</a:t>
                </a:r>
                <a:endParaRPr lang="ru-RU" sz="20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676" y="3261822"/>
                <a:ext cx="3642472" cy="430118"/>
              </a:xfrm>
              <a:prstGeom prst="rect">
                <a:avLst/>
              </a:prstGeom>
              <a:blipFill rotWithShape="1">
                <a:blip r:embed="rId10"/>
                <a:stretch>
                  <a:fillRect l="-1672" r="-669" b="-2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069126" y="4304297"/>
            <a:ext cx="34333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1), 2)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4) </a:t>
            </a:r>
            <a:endParaRPr lang="ru-RU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08760" y="3750985"/>
                <a:ext cx="13147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может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60" y="3750985"/>
                <a:ext cx="1314784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856231" y="3750985"/>
                <a:ext cx="13147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/>
                        </a:rPr>
                        <m:t>может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231" y="3750985"/>
                <a:ext cx="1314784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481692" y="3723880"/>
                <a:ext cx="177965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не может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692" y="3723880"/>
                <a:ext cx="1779654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019494" y="3688210"/>
                <a:ext cx="13147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может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494" y="3688210"/>
                <a:ext cx="1314784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2" grpId="0"/>
      <p:bldP spid="24" grpId="0"/>
      <p:bldP spid="25" grpId="0"/>
      <p:bldP spid="3" grpId="0"/>
      <p:bldP spid="4" grpId="0"/>
      <p:bldP spid="31" grpId="0"/>
      <p:bldP spid="40" grpId="0"/>
      <p:bldP spid="41" grpId="0"/>
      <p:bldP spid="49" grpId="0"/>
      <p:bldP spid="5" grpId="0"/>
      <p:bldP spid="6" grpId="0"/>
      <p:bldP spid="19" grpId="0"/>
      <p:bldP spid="20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  <a:p>
            <a:pPr algn="ctr"/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33335" y="748892"/>
                <a:ext cx="877725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>
                    <a:solidFill>
                      <a:srgbClr val="00B050"/>
                    </a:solidFill>
                  </a:rPr>
                  <a:t>239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.</a:t>
                </a:r>
                <a:r>
                  <a:rPr lang="ru-RU" sz="2800" b="1" i="1" dirty="0">
                    <a:solidFill>
                      <a:srgbClr val="00B050"/>
                    </a:solidFill>
                  </a:rPr>
                  <a:t> </a:t>
                </a:r>
                <a:r>
                  <a:rPr lang="ru-RU" sz="24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значение выражения при данном значении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ru-RU" sz="24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5" y="748892"/>
                <a:ext cx="8777258" cy="523220"/>
              </a:xfrm>
              <a:prstGeom prst="rect">
                <a:avLst/>
              </a:prstGeom>
              <a:blipFill>
                <a:blip r:embed="rId2"/>
                <a:stretch>
                  <a:fillRect l="-1389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3334" y="1245989"/>
                <a:ext cx="4194650" cy="505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𝒔𝒊𝒏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ra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245989"/>
                <a:ext cx="4194650" cy="5052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угольник 42"/>
          <p:cNvSpPr/>
          <p:nvPr/>
        </p:nvSpPr>
        <p:spPr>
          <a:xfrm>
            <a:off x="365794" y="1740154"/>
            <a:ext cx="1669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Решение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31840" y="1130819"/>
                <a:ext cx="1677960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/>
                        </a:rPr>
                        <m:t>где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130819"/>
                <a:ext cx="1677960" cy="7199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0658" y="2090922"/>
                <a:ext cx="8862683" cy="8681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2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=2∙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+1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58" y="2090922"/>
                <a:ext cx="8862683" cy="8681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9316" y="2898573"/>
                <a:ext cx="4194650" cy="505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latin typeface="Cambria Math"/>
                        </a:rPr>
                        <m:t>.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</a:rPr>
                        <m:t>𝒄𝒐𝒔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16" y="2898573"/>
                <a:ext cx="4194650" cy="5052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491880" y="2943685"/>
                <a:ext cx="19197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/>
                        </a:rPr>
                        <m:t>где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943685"/>
                <a:ext cx="1919756" cy="461665"/>
              </a:xfrm>
              <a:prstGeom prst="rect">
                <a:avLst/>
              </a:prstGeom>
              <a:blipFill>
                <a:blip r:embed="rId7"/>
                <a:stretch>
                  <a:fillRect l="-635"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352970" y="3405350"/>
            <a:ext cx="1669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Решение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3412" y="3666960"/>
                <a:ext cx="8877180" cy="1236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0.5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=0.5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=0.5∙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sz="2400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==0.25−1.5=−1.25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12" y="3666960"/>
                <a:ext cx="8877180" cy="12363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3" grpId="0"/>
      <p:bldP spid="2" grpId="0"/>
      <p:bldP spid="8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33334" y="748892"/>
                <a:ext cx="85687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</a:rPr>
                  <a:t>239</a:t>
                </a:r>
                <a:r>
                  <a:rPr lang="en-US" sz="2400" b="1" i="1" dirty="0">
                    <a:solidFill>
                      <a:srgbClr val="00B050"/>
                    </a:solidFill>
                  </a:rPr>
                  <a:t>.</a:t>
                </a:r>
                <a:r>
                  <a:rPr lang="ru-RU" sz="2400" b="1" i="1" dirty="0">
                    <a:solidFill>
                      <a:srgbClr val="00B050"/>
                    </a:solidFill>
                  </a:rPr>
                  <a:t> </a:t>
                </a:r>
                <a:r>
                  <a:rPr lang="ru-RU" sz="24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значение выражения при данном значении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ru-RU" sz="24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748892"/>
                <a:ext cx="8568756" cy="461665"/>
              </a:xfrm>
              <a:prstGeom prst="rect">
                <a:avLst/>
              </a:prstGeom>
              <a:blipFill>
                <a:blip r:embed="rId2"/>
                <a:stretch>
                  <a:fillRect l="-1067" t="-11842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3334" y="1245989"/>
                <a:ext cx="4194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latin typeface="Cambria Math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245989"/>
                <a:ext cx="419465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91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угольник 42"/>
          <p:cNvSpPr/>
          <p:nvPr/>
        </p:nvSpPr>
        <p:spPr>
          <a:xfrm>
            <a:off x="365794" y="1740154"/>
            <a:ext cx="1669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Решение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31840" y="1130819"/>
                <a:ext cx="1677960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/>
                        </a:rPr>
                        <m:t>где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130819"/>
                <a:ext cx="1677960" cy="7223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0000" y="2139702"/>
                <a:ext cx="9039078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3∙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2∙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i="1">
                        <a:latin typeface="Cambria Math"/>
                        <a:ea typeface="Cambria Math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2400" i="1" dirty="0"/>
                  <a:t>=1+0=1</a:t>
                </a:r>
                <a:endParaRPr lang="ru-RU" sz="2400" i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0" y="2139702"/>
                <a:ext cx="9039078" cy="645048"/>
              </a:xfrm>
              <a:prstGeom prst="rect">
                <a:avLst/>
              </a:prstGeom>
              <a:blipFill rotWithShape="1">
                <a:blip r:embed="rId5"/>
                <a:stretch>
                  <a:fillRect r="-67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33412" y="2820620"/>
                <a:ext cx="4194650" cy="72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12" y="2820620"/>
                <a:ext cx="4194650" cy="72776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129496" y="2824530"/>
                <a:ext cx="1677960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/>
                        </a:rPr>
                        <m:t>где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496" y="2824530"/>
                <a:ext cx="1677960" cy="7199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333746" y="3548383"/>
            <a:ext cx="1669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Решение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4032" y="3842996"/>
                <a:ext cx="8708090" cy="961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cos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b="0" i="0">
                              <a:latin typeface="Cambria Math"/>
                              <a:ea typeface="Cambria Math"/>
                            </a:rPr>
                            <m:t>α</m:t>
                          </m:r>
                        </m:num>
                        <m:den>
                          <m:r>
                            <a:rPr lang="en-US" sz="2400" b="0" i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/>
                          <a:ea typeface="Cambria Math"/>
                        </a:rPr>
                        <m:t>sin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b="0" i="0">
                              <a:latin typeface="Cambria Math"/>
                              <a:ea typeface="Cambria Math"/>
                            </a:rPr>
                            <m:t>α</m:t>
                          </m:r>
                        </m:num>
                        <m:den>
                          <m:r>
                            <a:rPr lang="en-US" sz="2400" b="0" i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</a:rPr>
                        <m:t>cos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40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  <a:ea typeface="Cambria Math"/>
                        </a:rPr>
                        <m:t>sin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40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</a:rPr>
                        <m:t>cos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  <a:ea typeface="Cambria Math"/>
                        </a:rPr>
                        <m:t>sin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+1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32" y="3842996"/>
                <a:ext cx="8708090" cy="96148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1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3" grpId="0"/>
      <p:bldP spid="2" grpId="0"/>
      <p:bldP spid="8" grpId="0"/>
      <p:bldP spid="26" grpId="0"/>
      <p:bldP spid="27" grpId="0"/>
      <p:bldP spid="28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ea62d2af91f8cdeaff542e65e40db8a1e2f8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14481</TotalTime>
  <Words>432</Words>
  <Application>Microsoft Office PowerPoint</Application>
  <PresentationFormat>Экран (16:9)</PresentationFormat>
  <Paragraphs>187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User</cp:lastModifiedBy>
  <cp:revision>1283</cp:revision>
  <dcterms:created xsi:type="dcterms:W3CDTF">2020-04-09T07:32:19Z</dcterms:created>
  <dcterms:modified xsi:type="dcterms:W3CDTF">2020-12-28T10:28:52Z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