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1381" r:id="rId2"/>
    <p:sldId id="1564" r:id="rId3"/>
    <p:sldId id="1565" r:id="rId4"/>
    <p:sldId id="1566" r:id="rId5"/>
    <p:sldId id="1567" r:id="rId6"/>
    <p:sldId id="1568" r:id="rId7"/>
    <p:sldId id="1569" r:id="rId8"/>
    <p:sldId id="1570" r:id="rId9"/>
    <p:sldId id="1571" r:id="rId10"/>
    <p:sldId id="1573" r:id="rId11"/>
    <p:sldId id="1572" r:id="rId12"/>
    <p:sldId id="1574" r:id="rId13"/>
    <p:sldId id="1575" r:id="rId14"/>
    <p:sldId id="368" r:id="rId15"/>
  </p:sldIdLst>
  <p:sldSz cx="9144000" cy="5143500" type="screen16x9"/>
  <p:notesSz cx="5765800" cy="3244850"/>
  <p:custDataLst>
    <p:tags r:id="rId17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4624" autoAdjust="0"/>
  </p:normalViewPr>
  <p:slideViewPr>
    <p:cSldViewPr>
      <p:cViewPr varScale="1">
        <p:scale>
          <a:sx n="139" d="100"/>
          <a:sy n="139" d="100"/>
        </p:scale>
        <p:origin x="810" y="126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93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8806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819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681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390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361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59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7872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4708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403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230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-20157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971601" y="2523693"/>
            <a:ext cx="4968552" cy="1500777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lang="ru-RU" sz="32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sz="3200" b="1" dirty="0">
              <a:latin typeface="Arial"/>
              <a:cs typeface="Arial"/>
            </a:endParaRPr>
          </a:p>
          <a:p>
            <a:pPr marL="20131">
              <a:lnSpc>
                <a:spcPts val="4431"/>
              </a:lnSpc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РЕШЕНИЕ ПРАКТИЧЕСКИХ ЗАДАЧ </a:t>
            </a:r>
            <a:endParaRPr lang="en-US" sz="3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23528" y="2439370"/>
            <a:ext cx="545553" cy="16445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60233" y="394813"/>
            <a:ext cx="1758726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54009" y="361576"/>
            <a:ext cx="1758726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695108" y="480082"/>
            <a:ext cx="1676527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02522"/>
            <a:ext cx="2851517" cy="2811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ПРАКТИЧЕСКИХ ЗАДАЧ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CDDDC9C4-B613-4875-A953-85B21669B3A3}"/>
              </a:ext>
            </a:extLst>
          </p:cNvPr>
          <p:cNvCxnSpPr/>
          <p:nvPr/>
        </p:nvCxnSpPr>
        <p:spPr>
          <a:xfrm flipH="1">
            <a:off x="228600" y="0"/>
            <a:ext cx="2292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47A7D6A-C7BA-49D4-B70A-AF2EB5873187}"/>
              </a:ext>
            </a:extLst>
          </p:cNvPr>
          <p:cNvSpPr txBox="1"/>
          <p:nvPr/>
        </p:nvSpPr>
        <p:spPr>
          <a:xfrm>
            <a:off x="431539" y="1201439"/>
            <a:ext cx="8280921" cy="18466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Задача.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В первом зрительном зале 420 мест, а во втором  480.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Во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втором зале на 5 рядов меньше, чем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в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первом, но в каждом ряду на 10 мест больше, чем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в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каждом ряду первого зала.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Сколько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мест в ряду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в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каждом зале?</a:t>
            </a:r>
          </a:p>
        </p:txBody>
      </p:sp>
    </p:spTree>
    <p:extLst>
      <p:ext uri="{BB962C8B-B14F-4D97-AF65-F5344CB8AC3E}">
        <p14:creationId xmlns:p14="http://schemas.microsoft.com/office/powerpoint/2010/main" val="395536296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4191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ПРАКТИЧЕСКИХ ЗАДАЧ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CDDDC9C4-B613-4875-A953-85B21669B3A3}"/>
              </a:ext>
            </a:extLst>
          </p:cNvPr>
          <p:cNvCxnSpPr/>
          <p:nvPr/>
        </p:nvCxnSpPr>
        <p:spPr>
          <a:xfrm flipH="1">
            <a:off x="228600" y="0"/>
            <a:ext cx="2292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E288718-D5D2-4F12-BA2A-A5E671A71211}"/>
                  </a:ext>
                </a:extLst>
              </p:cNvPr>
              <p:cNvSpPr txBox="1"/>
              <p:nvPr/>
            </p:nvSpPr>
            <p:spPr>
              <a:xfrm>
                <a:off x="467544" y="1203598"/>
                <a:ext cx="8352928" cy="32551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spcBef>
                    <a:spcPts val="600"/>
                  </a:spcBef>
                </a:pPr>
                <a:r>
                  <a:rPr lang="ru-RU" sz="24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Обозначим за Х количество мест в ряду в 1-м зале</a:t>
                </a:r>
              </a:p>
              <a:p>
                <a:pPr algn="just">
                  <a:spcBef>
                    <a:spcPts val="600"/>
                  </a:spcBef>
                </a:pPr>
                <a:r>
                  <a:rPr lang="ru-RU" sz="24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Тогда (Х+10) - количество мест в ряду во 2-м зале</a:t>
                </a:r>
              </a:p>
              <a:p>
                <a:pPr algn="just">
                  <a:spcBef>
                    <a:spcPts val="6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4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420</m:t>
                        </m:r>
                      </m:num>
                      <m:den>
                        <m:r>
                          <a:rPr lang="ru-RU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ru-RU" sz="24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- количество рядов в 1-м зале</a:t>
                </a:r>
              </a:p>
              <a:p>
                <a:pPr algn="just">
                  <a:spcBef>
                    <a:spcPts val="6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4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420</m:t>
                        </m:r>
                      </m:num>
                      <m:den>
                        <m:r>
                          <a:rPr lang="ru-RU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Х</m:t>
                        </m:r>
                        <m:r>
                          <a:rPr lang="ru-RU" sz="2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+10</m:t>
                        </m:r>
                      </m:den>
                    </m:f>
                  </m:oMath>
                </a14:m>
                <a:r>
                  <a:rPr lang="ru-RU" sz="24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- количество рядов во 2-м зале</a:t>
                </a:r>
              </a:p>
              <a:p>
                <a:pPr algn="just">
                  <a:spcBef>
                    <a:spcPts val="600"/>
                  </a:spcBef>
                </a:pPr>
                <a:endParaRPr lang="ru-RU" sz="2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b="0" i="1" dirty="0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24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420</m:t>
                          </m:r>
                        </m:num>
                        <m:den>
                          <m:r>
                            <a:rPr lang="ru-RU" sz="24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Х</m:t>
                          </m:r>
                        </m:den>
                      </m:f>
                      <m:r>
                        <a:rPr lang="ru-RU" sz="2400" b="0" i="0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ru-RU" sz="24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24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420</m:t>
                          </m:r>
                        </m:num>
                        <m:den>
                          <m:r>
                            <a:rPr lang="ru-RU" sz="24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Х+10</m:t>
                          </m:r>
                        </m:den>
                      </m:f>
                      <m:r>
                        <a:rPr lang="ru-RU" sz="2400" b="0" i="0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=5</m:t>
                      </m:r>
                    </m:oMath>
                  </m:oMathPara>
                </a14:m>
                <a:endParaRPr lang="ru-RU" sz="24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FE288718-D5D2-4F12-BA2A-A5E671A712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1203598"/>
                <a:ext cx="8352928" cy="3255122"/>
              </a:xfrm>
              <a:prstGeom prst="rect">
                <a:avLst/>
              </a:prstGeom>
              <a:blipFill rotWithShape="0">
                <a:blip r:embed="rId3"/>
                <a:stretch>
                  <a:fillRect l="-1168" t="-13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66236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4191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ПРАКТИЧЕСКИХ ЗАДАЧ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CDDDC9C4-B613-4875-A953-85B21669B3A3}"/>
              </a:ext>
            </a:extLst>
          </p:cNvPr>
          <p:cNvCxnSpPr/>
          <p:nvPr/>
        </p:nvCxnSpPr>
        <p:spPr>
          <a:xfrm flipH="1">
            <a:off x="228600" y="0"/>
            <a:ext cx="2292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E288718-D5D2-4F12-BA2A-A5E671A71211}"/>
                  </a:ext>
                </a:extLst>
              </p:cNvPr>
              <p:cNvSpPr txBox="1"/>
              <p:nvPr/>
            </p:nvSpPr>
            <p:spPr>
              <a:xfrm>
                <a:off x="467544" y="819412"/>
                <a:ext cx="8352928" cy="38238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>
                  <a:spcBef>
                    <a:spcPts val="600"/>
                  </a:spcBef>
                </a:pPr>
                <a:r>
                  <a:rPr lang="ru-RU" sz="24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приводим левую часть уравнения к общему знаменателю и складываем:</a:t>
                </a:r>
              </a:p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24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420</m:t>
                          </m:r>
                          <m:r>
                            <a:rPr lang="en-US" sz="24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𝑋</m:t>
                          </m:r>
                          <m:r>
                            <a:rPr lang="en-US" sz="24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+4200−480</m:t>
                          </m:r>
                          <m:r>
                            <a:rPr lang="en-US" sz="24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𝑋</m:t>
                          </m:r>
                        </m:num>
                        <m:den>
                          <m:r>
                            <a:rPr lang="ru-RU" sz="24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Х</m:t>
                          </m:r>
                          <m:r>
                            <a:rPr lang="en-US" sz="24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4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𝑋</m:t>
                          </m:r>
                          <m:r>
                            <a:rPr lang="en-US" sz="2400" b="0" i="1" dirty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−10)</m:t>
                          </m:r>
                        </m:den>
                      </m:f>
                      <m:r>
                        <a:rPr lang="ru-RU" sz="2400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=5</m:t>
                      </m:r>
                    </m:oMath>
                  </m:oMathPara>
                </a14:m>
                <a:endParaRPr lang="ru-RU" sz="24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b="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ru-RU" sz="2400" dirty="0">
                              <a:solidFill>
                                <a:srgbClr val="0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4200−60Х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ru-RU" sz="2400" dirty="0">
                              <a:solidFill>
                                <a:srgbClr val="0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Х²+10Х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=5</m:t>
                      </m:r>
                    </m:oMath>
                  </m:oMathPara>
                </a14:m>
                <a:endParaRPr lang="ru-RU" sz="24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l">
                  <a:spcBef>
                    <a:spcPts val="600"/>
                  </a:spcBef>
                </a:pPr>
                <a:r>
                  <a:rPr lang="ru-RU" sz="24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делим обе части уравнения на 5:</a:t>
                </a:r>
                <a:endParaRPr lang="en-US" sz="24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b="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400" b="0" i="0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84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solidFill>
                                <a:srgbClr val="0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0−</m:t>
                          </m:r>
                          <m:r>
                            <m:rPr>
                              <m:nor/>
                            </m:rPr>
                            <a:rPr lang="en-US" sz="2400" b="0" i="0" dirty="0" smtClean="0">
                              <a:solidFill>
                                <a:srgbClr val="0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12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solidFill>
                                <a:srgbClr val="0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Х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ru-RU" sz="2400" dirty="0">
                              <a:solidFill>
                                <a:srgbClr val="0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Х²+10Х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</m:t>
                      </m:r>
                    </m:oMath>
                  </m:oMathPara>
                </a14:m>
                <a:endParaRPr lang="en-US" sz="2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l"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Х²+22Х−840=0</m:t>
                      </m:r>
                    </m:oMath>
                  </m:oMathPara>
                </a14:m>
                <a:endParaRPr lang="ru-RU" sz="24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FE288718-D5D2-4F12-BA2A-A5E671A712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819412"/>
                <a:ext cx="8352928" cy="3823804"/>
              </a:xfrm>
              <a:prstGeom prst="rect">
                <a:avLst/>
              </a:prstGeom>
              <a:blipFill rotWithShape="0">
                <a:blip r:embed="rId3"/>
                <a:stretch>
                  <a:fillRect l="-1168" t="-1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329296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4191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ПРАКТИЧЕСКИХ ЗАДАЧ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CDDDC9C4-B613-4875-A953-85B21669B3A3}"/>
              </a:ext>
            </a:extLst>
          </p:cNvPr>
          <p:cNvCxnSpPr/>
          <p:nvPr/>
        </p:nvCxnSpPr>
        <p:spPr>
          <a:xfrm flipH="1">
            <a:off x="228600" y="0"/>
            <a:ext cx="2292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E288718-D5D2-4F12-BA2A-A5E671A71211}"/>
                  </a:ext>
                </a:extLst>
              </p:cNvPr>
              <p:cNvSpPr txBox="1"/>
              <p:nvPr/>
            </p:nvSpPr>
            <p:spPr>
              <a:xfrm>
                <a:off x="467544" y="819412"/>
                <a:ext cx="8352928" cy="23083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Х²+22Х−840=0</m:t>
                      </m:r>
                    </m:oMath>
                  </m:oMathPara>
                </a14:m>
                <a:endParaRPr lang="ru-RU" sz="2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l"/>
                <a:r>
                  <a:rPr lang="ru-RU" sz="24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Решая полученное квадратное уравнение, находим, что:</a:t>
                </a:r>
              </a:p>
              <a:p>
                <a:pPr algn="l"/>
                <a:r>
                  <a:rPr lang="ru-RU" sz="24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Х₁=20</a:t>
                </a:r>
              </a:p>
              <a:p>
                <a:pPr algn="l"/>
                <a:r>
                  <a:rPr lang="ru-RU" sz="24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Х₂=-42 </a:t>
                </a:r>
                <a:r>
                  <a:rPr lang="ru-RU" sz="20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данный корень не удовлетворяет условию задачи, поскольку количество мест в ряду не может быть отрицательным</a:t>
                </a:r>
                <a:r>
                  <a:rPr lang="ru-RU" sz="2400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endParaRPr lang="ru-RU" sz="2400" b="0" i="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E288718-D5D2-4F12-BA2A-A5E671A712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819412"/>
                <a:ext cx="8352928" cy="2308324"/>
              </a:xfrm>
              <a:prstGeom prst="rect">
                <a:avLst/>
              </a:prstGeom>
              <a:blipFill>
                <a:blip r:embed="rId3"/>
                <a:stretch>
                  <a:fillRect l="-11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2317DBD8-FC8C-48F3-9396-DCA52809C52B}"/>
              </a:ext>
            </a:extLst>
          </p:cNvPr>
          <p:cNvSpPr txBox="1"/>
          <p:nvPr/>
        </p:nvSpPr>
        <p:spPr>
          <a:xfrm>
            <a:off x="467544" y="2783706"/>
            <a:ext cx="8448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400" b="1" i="0" u="sng" dirty="0">
                <a:solidFill>
                  <a:srgbClr val="92D050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Ответ:</a:t>
            </a:r>
            <a:r>
              <a:rPr lang="en-US" sz="2400" b="1" i="0" u="sng" dirty="0">
                <a:solidFill>
                  <a:srgbClr val="92D050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 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20 мест в ряду в 1-м зале</a:t>
            </a:r>
          </a:p>
          <a:p>
            <a:pPr algn="l"/>
            <a:r>
              <a:rPr lang="ru-RU" sz="2400" b="1" i="0" dirty="0">
                <a:solidFill>
                  <a:srgbClr val="92D050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30 мест в ряду во 2-м зале (на 10 мест больше, чем </a:t>
            </a:r>
            <a:r>
              <a:rPr lang="ru-RU" sz="2400" b="1" i="0" dirty="0" smtClean="0">
                <a:solidFill>
                  <a:srgbClr val="92D050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             в </a:t>
            </a:r>
            <a:r>
              <a:rPr lang="ru-RU" sz="2400" b="1" i="0" dirty="0">
                <a:solidFill>
                  <a:srgbClr val="92D050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ряду первого зала)</a:t>
            </a:r>
          </a:p>
          <a:p>
            <a:pPr algn="l"/>
            <a:r>
              <a:rPr lang="ru-RU" sz="2400" b="1" i="0" dirty="0">
                <a:solidFill>
                  <a:srgbClr val="92D050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21 ряд в 1-м зале</a:t>
            </a:r>
          </a:p>
          <a:p>
            <a:pPr algn="l"/>
            <a:r>
              <a:rPr lang="ru-RU" sz="2400" b="1" i="0" dirty="0">
                <a:solidFill>
                  <a:srgbClr val="92D050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16 рядов во 2-м зале (на 5 рядов меньше, чем в первом зале)</a:t>
            </a:r>
          </a:p>
        </p:txBody>
      </p:sp>
    </p:spTree>
    <p:extLst>
      <p:ext uri="{BB962C8B-B14F-4D97-AF65-F5344CB8AC3E}">
        <p14:creationId xmlns:p14="http://schemas.microsoft.com/office/powerpoint/2010/main" val="380355974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139702"/>
            <a:ext cx="4392488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154198" y="188164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914653" y="988754"/>
            <a:ext cx="7771863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pPr algn="ctr"/>
            <a:r>
              <a:rPr lang="ru-RU" sz="3200" b="1" dirty="0"/>
              <a:t>Стр.</a:t>
            </a:r>
            <a:r>
              <a:rPr lang="en-US" sz="3200" b="1" dirty="0"/>
              <a:t> </a:t>
            </a:r>
            <a:r>
              <a:rPr lang="en-US" sz="3200" b="1" dirty="0">
                <a:solidFill>
                  <a:srgbClr val="7030A0"/>
                </a:solidFill>
              </a:rPr>
              <a:t>91</a:t>
            </a:r>
            <a:r>
              <a:rPr lang="ru-RU" sz="3200" b="1" dirty="0">
                <a:solidFill>
                  <a:srgbClr val="7030A0"/>
                </a:solidFill>
              </a:rPr>
              <a:t> </a:t>
            </a:r>
          </a:p>
          <a:p>
            <a:pPr algn="ctr"/>
            <a:r>
              <a:rPr lang="ru-RU" sz="3200" b="1" dirty="0">
                <a:solidFill>
                  <a:srgbClr val="7030A0"/>
                </a:solidFill>
              </a:rPr>
              <a:t>№ </a:t>
            </a:r>
            <a:r>
              <a:rPr lang="en-US" sz="3200" b="1" dirty="0">
                <a:solidFill>
                  <a:srgbClr val="7030A0"/>
                </a:solidFill>
              </a:rPr>
              <a:t>1 (2)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91232957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663DD45-2C85-4EFA-9FB9-771E066F6EAD}"/>
                  </a:ext>
                </a:extLst>
              </p:cNvPr>
              <p:cNvSpPr txBox="1"/>
              <p:nvPr/>
            </p:nvSpPr>
            <p:spPr>
              <a:xfrm>
                <a:off x="467544" y="915566"/>
                <a:ext cx="5541068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𝟏𝟗𝟕</m:t>
                      </m:r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. Решите систему уравнений</m:t>
                      </m:r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663DD45-2C85-4EFA-9FB9-771E066F6E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915566"/>
                <a:ext cx="5541068" cy="4462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A04DE18-7FB7-4A9F-8E9B-F1D859548D1F}"/>
                  </a:ext>
                </a:extLst>
              </p:cNvPr>
              <p:cNvSpPr txBox="1"/>
              <p:nvPr/>
            </p:nvSpPr>
            <p:spPr>
              <a:xfrm>
                <a:off x="896947" y="1529290"/>
                <a:ext cx="2462725" cy="11591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A04DE18-7FB7-4A9F-8E9B-F1D859548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947" y="1529290"/>
                <a:ext cx="2462725" cy="11591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9B48AE4-3DBF-46AC-A5CB-494163C10078}"/>
                  </a:ext>
                </a:extLst>
              </p:cNvPr>
              <p:cNvSpPr txBox="1"/>
              <p:nvPr/>
            </p:nvSpPr>
            <p:spPr>
              <a:xfrm>
                <a:off x="457260" y="1885702"/>
                <a:ext cx="36067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b="1" dirty="0">
                  <a:solidFill>
                    <a:srgbClr val="92D05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9B48AE4-3DBF-46AC-A5CB-494163C100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60" y="1885702"/>
                <a:ext cx="360675" cy="4462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1A3D2A30-D5C3-44BC-8A6E-A06A5F164C08}"/>
              </a:ext>
            </a:extLst>
          </p:cNvPr>
          <p:cNvCxnSpPr/>
          <p:nvPr/>
        </p:nvCxnSpPr>
        <p:spPr>
          <a:xfrm>
            <a:off x="817935" y="2787774"/>
            <a:ext cx="2601937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31765CB-44AD-4817-9ED4-0E813873F0D2}"/>
                  </a:ext>
                </a:extLst>
              </p:cNvPr>
              <p:cNvSpPr txBox="1"/>
              <p:nvPr/>
            </p:nvSpPr>
            <p:spPr>
              <a:xfrm>
                <a:off x="896947" y="2921048"/>
                <a:ext cx="326916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31765CB-44AD-4817-9ED4-0E813873F0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947" y="2921048"/>
                <a:ext cx="3269165" cy="4462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FFEB134-632F-4F05-893D-7FD7F9AC0561}"/>
                  </a:ext>
                </a:extLst>
              </p:cNvPr>
              <p:cNvSpPr txBox="1"/>
              <p:nvPr/>
            </p:nvSpPr>
            <p:spPr>
              <a:xfrm>
                <a:off x="817935" y="3370341"/>
                <a:ext cx="2187842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FFEB134-632F-4F05-893D-7FD7F9AC05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935" y="3370341"/>
                <a:ext cx="2187842" cy="44627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1FB2EF4-41EA-4428-95E3-502868B11CBB}"/>
                  </a:ext>
                </a:extLst>
              </p:cNvPr>
              <p:cNvSpPr txBox="1"/>
              <p:nvPr/>
            </p:nvSpPr>
            <p:spPr>
              <a:xfrm>
                <a:off x="896947" y="3860887"/>
                <a:ext cx="1638269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1FB2EF4-41EA-4428-95E3-502868B11C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947" y="3860887"/>
                <a:ext cx="1638269" cy="4462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3B8F6E4-4858-4EFD-8556-E23422F0BB90}"/>
                  </a:ext>
                </a:extLst>
              </p:cNvPr>
              <p:cNvSpPr txBox="1"/>
              <p:nvPr/>
            </p:nvSpPr>
            <p:spPr>
              <a:xfrm>
                <a:off x="896947" y="4261812"/>
                <a:ext cx="1638269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3B8F6E4-4858-4EFD-8556-E23422F0BB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947" y="4261812"/>
                <a:ext cx="1638269" cy="44627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86FF8B4-F087-4862-ADA4-6AB29E170080}"/>
                  </a:ext>
                </a:extLst>
              </p:cNvPr>
              <p:cNvSpPr txBox="1"/>
              <p:nvPr/>
            </p:nvSpPr>
            <p:spPr>
              <a:xfrm>
                <a:off x="5041752" y="1586498"/>
                <a:ext cx="3205301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86FF8B4-F087-4862-ADA4-6AB29E1700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752" y="1586498"/>
                <a:ext cx="3205301" cy="44627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807B7C4-431E-4A7C-861E-86A7DD4B44C0}"/>
                  </a:ext>
                </a:extLst>
              </p:cNvPr>
              <p:cNvSpPr txBox="1"/>
              <p:nvPr/>
            </p:nvSpPr>
            <p:spPr>
              <a:xfrm>
                <a:off x="5148064" y="2096753"/>
                <a:ext cx="2667590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=15</a:t>
                </a:r>
                <a:endParaRPr lang="ru-RU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807B7C4-431E-4A7C-861E-86A7DD4B44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2096753"/>
                <a:ext cx="2667590" cy="446276"/>
              </a:xfrm>
              <a:prstGeom prst="rect">
                <a:avLst/>
              </a:prstGeom>
              <a:blipFill>
                <a:blip r:embed="rId11"/>
                <a:stretch>
                  <a:fillRect t="-24658" r="-7078" b="-493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A8EF509-A77E-4F4F-B74B-9D16BD5F8EB4}"/>
                  </a:ext>
                </a:extLst>
              </p:cNvPr>
              <p:cNvSpPr txBox="1"/>
              <p:nvPr/>
            </p:nvSpPr>
            <p:spPr>
              <a:xfrm>
                <a:off x="5150336" y="2607008"/>
                <a:ext cx="1397562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A8EF509-A77E-4F4F-B74B-9D16BD5F8E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0336" y="2607008"/>
                <a:ext cx="1397562" cy="44627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DADBEC1-250B-4592-B58C-8B5116D2AE54}"/>
                  </a:ext>
                </a:extLst>
              </p:cNvPr>
              <p:cNvSpPr txBox="1"/>
              <p:nvPr/>
            </p:nvSpPr>
            <p:spPr>
              <a:xfrm>
                <a:off x="5160228" y="3144186"/>
                <a:ext cx="987193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DADBEC1-250B-4592-B58C-8B5116D2A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0228" y="3144186"/>
                <a:ext cx="987193" cy="44627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9CD9F6-AEEE-43D3-8629-DCE91B389C85}"/>
                  </a:ext>
                </a:extLst>
              </p:cNvPr>
              <p:cNvSpPr txBox="1"/>
              <p:nvPr/>
            </p:nvSpPr>
            <p:spPr>
              <a:xfrm>
                <a:off x="6568767" y="3077048"/>
                <a:ext cx="1628715" cy="8925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=5−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9CD9F6-AEEE-43D3-8629-DCE91B389C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8767" y="3077048"/>
                <a:ext cx="1628715" cy="89255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F878E4A-B9A2-4C98-A8C8-FDC314285815}"/>
                  </a:ext>
                </a:extLst>
              </p:cNvPr>
              <p:cNvSpPr txBox="1"/>
              <p:nvPr/>
            </p:nvSpPr>
            <p:spPr>
              <a:xfrm>
                <a:off x="5160228" y="4371950"/>
                <a:ext cx="2121350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Ответ:(2;3)</m:t>
                      </m:r>
                    </m:oMath>
                  </m:oMathPara>
                </a14:m>
                <a:endParaRPr lang="ru-RU" dirty="0">
                  <a:solidFill>
                    <a:srgbClr val="92D05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F878E4A-B9A2-4C98-A8C8-FDC3142858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0228" y="4371950"/>
                <a:ext cx="2121350" cy="44627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182264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9" grpId="0"/>
      <p:bldP spid="10" grpId="0"/>
      <p:bldP spid="11" grpId="0"/>
      <p:bldP spid="15" grpId="0"/>
      <p:bldP spid="12" grpId="0"/>
      <p:bldP spid="13" grpId="0"/>
      <p:bldP spid="18" grpId="0"/>
      <p:bldP spid="19" grpId="0"/>
      <p:bldP spid="2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663DD45-2C85-4EFA-9FB9-771E066F6EAD}"/>
                  </a:ext>
                </a:extLst>
              </p:cNvPr>
              <p:cNvSpPr txBox="1"/>
              <p:nvPr/>
            </p:nvSpPr>
            <p:spPr>
              <a:xfrm>
                <a:off x="467544" y="915566"/>
                <a:ext cx="5541068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𝟏𝟗𝟕</m:t>
                      </m:r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. Решите систему уравнений</m:t>
                      </m:r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663DD45-2C85-4EFA-9FB9-771E066F6E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915566"/>
                <a:ext cx="5541068" cy="4462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A04DE18-7FB7-4A9F-8E9B-F1D859548D1F}"/>
                  </a:ext>
                </a:extLst>
              </p:cNvPr>
              <p:cNvSpPr txBox="1"/>
              <p:nvPr/>
            </p:nvSpPr>
            <p:spPr>
              <a:xfrm>
                <a:off x="896947" y="1529290"/>
                <a:ext cx="3454407" cy="99552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=8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=16+2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A04DE18-7FB7-4A9F-8E9B-F1D859548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947" y="1529290"/>
                <a:ext cx="3454407" cy="9955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F878E4A-B9A2-4C98-A8C8-FDC314285815}"/>
                  </a:ext>
                </a:extLst>
              </p:cNvPr>
              <p:cNvSpPr txBox="1"/>
              <p:nvPr/>
            </p:nvSpPr>
            <p:spPr>
              <a:xfrm>
                <a:off x="5160228" y="4371950"/>
                <a:ext cx="2121350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Ответ:(</m:t>
                      </m:r>
                      <m:r>
                        <a:rPr lang="en-US" b="0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ru-RU" b="0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b="0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ru-RU" b="0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dirty="0">
                  <a:solidFill>
                    <a:srgbClr val="92D05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F878E4A-B9A2-4C98-A8C8-FDC3142858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0228" y="4371950"/>
                <a:ext cx="2121350" cy="4462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6D87B86-58CF-47EB-A2DA-AED6F17B1E6E}"/>
                  </a:ext>
                </a:extLst>
              </p:cNvPr>
              <p:cNvSpPr txBox="1"/>
              <p:nvPr/>
            </p:nvSpPr>
            <p:spPr>
              <a:xfrm>
                <a:off x="755576" y="2644707"/>
                <a:ext cx="3454407" cy="99552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=8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=16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6D87B86-58CF-47EB-A2DA-AED6F17B1E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2644707"/>
                <a:ext cx="3454407" cy="99552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38D676B-1ECD-4121-AC69-058EF5C3CD47}"/>
                  </a:ext>
                </a:extLst>
              </p:cNvPr>
              <p:cNvSpPr txBox="1"/>
              <p:nvPr/>
            </p:nvSpPr>
            <p:spPr>
              <a:xfrm>
                <a:off x="395536" y="3781659"/>
                <a:ext cx="3454407" cy="99552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=8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38D676B-1ECD-4121-AC69-058EF5C3CD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3781659"/>
                <a:ext cx="3454407" cy="99552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63EED21-9359-4018-A250-A00623DC6663}"/>
                  </a:ext>
                </a:extLst>
              </p:cNvPr>
              <p:cNvSpPr txBox="1"/>
              <p:nvPr/>
            </p:nvSpPr>
            <p:spPr>
              <a:xfrm>
                <a:off x="4860032" y="1576221"/>
                <a:ext cx="3454407" cy="99552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=8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63EED21-9359-4018-A250-A00623DC66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1576221"/>
                <a:ext cx="3454407" cy="99552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2DF07F3-61E0-4B05-B41F-15B62B146FCA}"/>
                  </a:ext>
                </a:extLst>
              </p:cNvPr>
              <p:cNvSpPr txBox="1"/>
              <p:nvPr/>
            </p:nvSpPr>
            <p:spPr>
              <a:xfrm>
                <a:off x="5220072" y="1862708"/>
                <a:ext cx="36067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b="1" dirty="0">
                  <a:solidFill>
                    <a:srgbClr val="92D05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2DF07F3-61E0-4B05-B41F-15B62B146F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1862708"/>
                <a:ext cx="360675" cy="44627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CDDDC9C4-B613-4875-A953-85B21669B3A3}"/>
              </a:ext>
            </a:extLst>
          </p:cNvPr>
          <p:cNvCxnSpPr/>
          <p:nvPr/>
        </p:nvCxnSpPr>
        <p:spPr>
          <a:xfrm flipH="1">
            <a:off x="228600" y="0"/>
            <a:ext cx="2292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5C978640-269E-4C84-9454-8B5106D78F63}"/>
              </a:ext>
            </a:extLst>
          </p:cNvPr>
          <p:cNvCxnSpPr/>
          <p:nvPr/>
        </p:nvCxnSpPr>
        <p:spPr>
          <a:xfrm>
            <a:off x="5523471" y="2644707"/>
            <a:ext cx="230425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F9C0EF2-73C5-437F-8D54-2D761DBE322E}"/>
                  </a:ext>
                </a:extLst>
              </p:cNvPr>
              <p:cNvSpPr txBox="1"/>
              <p:nvPr/>
            </p:nvSpPr>
            <p:spPr>
              <a:xfrm>
                <a:off x="5796136" y="2710572"/>
                <a:ext cx="2787238" cy="8925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=12</m:t>
                      </m:r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=6,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F9C0EF2-73C5-437F-8D54-2D761DBE32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2710572"/>
                <a:ext cx="2787238" cy="89255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603189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4" grpId="0"/>
      <p:bldP spid="20" grpId="0"/>
      <p:bldP spid="23" grpId="0"/>
      <p:bldP spid="24" grpId="0"/>
      <p:bldP spid="2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ПРАКТИЧЕСКИХ ЗАДАЧ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CDDDC9C4-B613-4875-A953-85B21669B3A3}"/>
              </a:ext>
            </a:extLst>
          </p:cNvPr>
          <p:cNvCxnSpPr/>
          <p:nvPr/>
        </p:nvCxnSpPr>
        <p:spPr>
          <a:xfrm flipH="1">
            <a:off x="228600" y="0"/>
            <a:ext cx="2292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47A7D6A-C7BA-49D4-B70A-AF2EB5873187}"/>
                  </a:ext>
                </a:extLst>
              </p:cNvPr>
              <p:cNvSpPr txBox="1"/>
              <p:nvPr/>
            </p:nvSpPr>
            <p:spPr>
              <a:xfrm>
                <a:off x="431539" y="1201439"/>
                <a:ext cx="8280921" cy="274062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just"/>
                <a:r>
                  <a:rPr lang="ru-RU" sz="2400" b="1" i="1" dirty="0">
                    <a:solidFill>
                      <a:schemeClr val="accent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Задача.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Две грузовые машины, работая вместе, должны  были за 6 часов перевезти некоторый груз. Так как вторая машина опоздала, то к началу </a:t>
                </a: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её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работы первая машина уже перевезла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части всего груза. Оставшуюся часть груза перевозила только вторая машина. Поэтому на всю работу ушло 12 часов. Сколько времени нужно каждой машине для перевозки всего груза?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47A7D6A-C7BA-49D4-B70A-AF2EB58731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539" y="1201439"/>
                <a:ext cx="8280921" cy="2740622"/>
              </a:xfrm>
              <a:prstGeom prst="rect">
                <a:avLst/>
              </a:prstGeom>
              <a:blipFill rotWithShape="0">
                <a:blip r:embed="rId3"/>
                <a:stretch>
                  <a:fillRect l="-2283" t="-3111" r="-2209" b="-6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279160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3429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ПРАКТИЧЕСКИХ ЗАДАЧ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CDDDC9C4-B613-4875-A953-85B21669B3A3}"/>
              </a:ext>
            </a:extLst>
          </p:cNvPr>
          <p:cNvCxnSpPr/>
          <p:nvPr/>
        </p:nvCxnSpPr>
        <p:spPr>
          <a:xfrm flipH="1">
            <a:off x="228600" y="0"/>
            <a:ext cx="2292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47A7D6A-C7BA-49D4-B70A-AF2EB5873187}"/>
                  </a:ext>
                </a:extLst>
              </p:cNvPr>
              <p:cNvSpPr txBox="1"/>
              <p:nvPr/>
            </p:nvSpPr>
            <p:spPr>
              <a:xfrm>
                <a:off x="431539" y="915566"/>
                <a:ext cx="8280921" cy="419537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just"/>
                <a:r>
                  <a:rPr lang="ru-RU" sz="2400" b="1" i="1" dirty="0">
                    <a:solidFill>
                      <a:schemeClr val="accent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Примем груз, предназначенный для перевозки за единицу. И пусть первой машине для перевозки всего груза нужно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часов, а второй -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часов. Тогда первая машина за час сможет перевозить часть груза, а вторая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часть. </a:t>
                </a:r>
              </a:p>
              <a:p>
                <a:pPr algn="just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Работая вместе, они могут за час перевезти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ru-RU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den>
                        </m:f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ru-RU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ru-RU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𝑦</m:t>
                            </m:r>
                          </m:den>
                        </m:f>
                      </m:e>
                    </m:d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часть груза и по условию задачи они должны потратить на это 6 часов. Поэтому 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ru-RU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ru-RU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ru-RU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den>
                          </m:f>
                        </m:e>
                      </m:d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6=1</m:t>
                      </m:r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47A7D6A-C7BA-49D4-B70A-AF2EB58731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539" y="915566"/>
                <a:ext cx="8280921" cy="4195379"/>
              </a:xfrm>
              <a:prstGeom prst="rect">
                <a:avLst/>
              </a:prstGeom>
              <a:blipFill>
                <a:blip r:embed="rId3"/>
                <a:stretch>
                  <a:fillRect l="-2283" t="-2035" r="-22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422015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3429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ПРАКТИЧЕСКИХ ЗАДАЧ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CDDDC9C4-B613-4875-A953-85B21669B3A3}"/>
              </a:ext>
            </a:extLst>
          </p:cNvPr>
          <p:cNvCxnSpPr/>
          <p:nvPr/>
        </p:nvCxnSpPr>
        <p:spPr>
          <a:xfrm flipH="1">
            <a:off x="228600" y="0"/>
            <a:ext cx="2292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47A7D6A-C7BA-49D4-B70A-AF2EB5873187}"/>
                  </a:ext>
                </a:extLst>
              </p:cNvPr>
              <p:cNvSpPr txBox="1"/>
              <p:nvPr/>
            </p:nvSpPr>
            <p:spPr>
              <a:xfrm>
                <a:off x="431539" y="915566"/>
                <a:ext cx="8280921" cy="323691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just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 самом деле первая машина перевезла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части груза </a:t>
                </a:r>
                <a:r>
                  <a:rPr 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и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затратила на это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части своего времени, а вторая перевезла оставшуюся часть груза и затратила на это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части своего времени. Учитывая, что в этом случае им потребовалось 12 часов времени, получим второе уравнение:</a:t>
                </a:r>
              </a:p>
              <a:p>
                <a:pPr algn="ctr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47A7D6A-C7BA-49D4-B70A-AF2EB58731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539" y="915566"/>
                <a:ext cx="8280921" cy="3236912"/>
              </a:xfrm>
              <a:prstGeom prst="rect">
                <a:avLst/>
              </a:prstGeom>
              <a:blipFill rotWithShape="0">
                <a:blip r:embed="rId3"/>
                <a:stretch>
                  <a:fillRect l="-2283" t="-565" r="-22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087160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4191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ПРАКТИЧЕСКИХ ЗАДАЧ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CDDDC9C4-B613-4875-A953-85B21669B3A3}"/>
              </a:ext>
            </a:extLst>
          </p:cNvPr>
          <p:cNvCxnSpPr/>
          <p:nvPr/>
        </p:nvCxnSpPr>
        <p:spPr>
          <a:xfrm flipH="1">
            <a:off x="228600" y="0"/>
            <a:ext cx="2292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47A7D6A-C7BA-49D4-B70A-AF2EB5873187}"/>
                  </a:ext>
                </a:extLst>
              </p:cNvPr>
              <p:cNvSpPr txBox="1"/>
              <p:nvPr/>
            </p:nvSpPr>
            <p:spPr>
              <a:xfrm>
                <a:off x="431539" y="1317241"/>
                <a:ext cx="8280921" cy="24034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just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Для решения задачи нужно решить следующую систему уравнений: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ru-RU" sz="240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ru-RU" sz="24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den>
                                  </m:f>
                                  <m:r>
                                    <a:rPr lang="ru-RU" sz="24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ru-RU" sz="24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𝑦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ru-RU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∙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6=1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ru-RU" sz="24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=12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47A7D6A-C7BA-49D4-B70A-AF2EB58731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539" y="1317241"/>
                <a:ext cx="8280921" cy="2403478"/>
              </a:xfrm>
              <a:prstGeom prst="rect">
                <a:avLst/>
              </a:prstGeom>
              <a:blipFill>
                <a:blip r:embed="rId3"/>
                <a:stretch>
                  <a:fillRect l="-2283" t="-3553" r="-22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117898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4191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ПРАКТИЧЕСКИХ ЗАДАЧ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CDDDC9C4-B613-4875-A953-85B21669B3A3}"/>
              </a:ext>
            </a:extLst>
          </p:cNvPr>
          <p:cNvCxnSpPr/>
          <p:nvPr/>
        </p:nvCxnSpPr>
        <p:spPr>
          <a:xfrm flipH="1">
            <a:off x="228600" y="0"/>
            <a:ext cx="2292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47A7D6A-C7BA-49D4-B70A-AF2EB5873187}"/>
                  </a:ext>
                </a:extLst>
              </p:cNvPr>
              <p:cNvSpPr txBox="1"/>
              <p:nvPr/>
            </p:nvSpPr>
            <p:spPr>
              <a:xfrm>
                <a:off x="323528" y="982564"/>
                <a:ext cx="8280921" cy="32675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just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Преобразовав вначале систему, применим к ней метод замены переменной: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eqArrPr>
                            <m:e>
                              <m:r>
                                <a:rPr lang="ru-RU" sz="24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6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+6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𝑥𝑦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+2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=60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=60−2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120−4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+6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20−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60+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</m:oMath>
                  </m:oMathPara>
                </a14:m>
                <a:endParaRPr lang="en-US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откуда,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−27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+180=0</m:t>
                    </m:r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47A7D6A-C7BA-49D4-B70A-AF2EB58731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982564"/>
                <a:ext cx="8280921" cy="3267561"/>
              </a:xfrm>
              <a:prstGeom prst="rect">
                <a:avLst/>
              </a:prstGeom>
              <a:blipFill>
                <a:blip r:embed="rId3"/>
                <a:stretch>
                  <a:fillRect l="-2209" t="-2612" r="-2283" b="-22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901270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4191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ПРАКТИЧЕСКИХ ЗАДАЧ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CDDDC9C4-B613-4875-A953-85B21669B3A3}"/>
              </a:ext>
            </a:extLst>
          </p:cNvPr>
          <p:cNvCxnSpPr/>
          <p:nvPr/>
        </p:nvCxnSpPr>
        <p:spPr>
          <a:xfrm flipH="1">
            <a:off x="228600" y="0"/>
            <a:ext cx="2292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47A7D6A-C7BA-49D4-B70A-AF2EB5873187}"/>
                  </a:ext>
                </a:extLst>
              </p:cNvPr>
              <p:cNvSpPr txBox="1"/>
              <p:nvPr/>
            </p:nvSpPr>
            <p:spPr>
              <a:xfrm>
                <a:off x="323528" y="982564"/>
                <a:ext cx="8280921" cy="27233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−27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+180=0</m:t>
                      </m:r>
                    </m:oMath>
                  </m:oMathPara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1,2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27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±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729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−180</m:t>
                          </m:r>
                        </m:e>
                      </m:rad>
                    </m:oMath>
                  </m:oMathPara>
                </a14:m>
                <a:endParaRPr lang="en-US" sz="24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=15,     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Cyrl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Пользуясь формулой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=−20−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получим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=10,    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=12</m:t>
                      </m:r>
                    </m:oMath>
                  </m:oMathPara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47A7D6A-C7BA-49D4-B70A-AF2EB58731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982564"/>
                <a:ext cx="8280921" cy="2723374"/>
              </a:xfrm>
              <a:prstGeom prst="rect">
                <a:avLst/>
              </a:prstGeom>
              <a:blipFill>
                <a:blip r:embed="rId3"/>
                <a:stretch>
                  <a:fillRect b="-13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5AFD7F95-2415-4F94-B8A6-E6ACCD11F382}"/>
              </a:ext>
            </a:extLst>
          </p:cNvPr>
          <p:cNvSpPr txBox="1"/>
          <p:nvPr/>
        </p:nvSpPr>
        <p:spPr>
          <a:xfrm>
            <a:off x="251520" y="3705938"/>
            <a:ext cx="8712968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24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10 часов и 15 часов, если </a:t>
            </a:r>
            <a:r>
              <a:rPr lang="ru-RU" sz="24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грузоподъёмность </a:t>
            </a:r>
            <a:r>
              <a:rPr lang="ru-RU" sz="24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машин разная; 12 часов и 12 часов, если их </a:t>
            </a:r>
            <a:r>
              <a:rPr lang="ru-RU" sz="24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грузоподъёмности </a:t>
            </a:r>
            <a:r>
              <a:rPr lang="ru-RU" sz="24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одинаковы</a:t>
            </a:r>
          </a:p>
        </p:txBody>
      </p:sp>
    </p:spTree>
    <p:extLst>
      <p:ext uri="{BB962C8B-B14F-4D97-AF65-F5344CB8AC3E}">
        <p14:creationId xmlns:p14="http://schemas.microsoft.com/office/powerpoint/2010/main" val="405501575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cb29a4a6d1925af272acd6925f81d8f6e9ca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12064</TotalTime>
  <Words>367</Words>
  <Application>Microsoft Office PowerPoint</Application>
  <PresentationFormat>Экран (16:9)</PresentationFormat>
  <Paragraphs>92</Paragraphs>
  <Slides>14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MS Gothic</vt:lpstr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User</cp:lastModifiedBy>
  <cp:revision>1124</cp:revision>
  <dcterms:created xsi:type="dcterms:W3CDTF">2020-04-09T07:32:19Z</dcterms:created>
  <dcterms:modified xsi:type="dcterms:W3CDTF">2020-12-14T10:40:06Z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