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1381" r:id="rId2"/>
    <p:sldId id="1566" r:id="rId3"/>
    <p:sldId id="1577" r:id="rId4"/>
    <p:sldId id="1578" r:id="rId5"/>
    <p:sldId id="1579" r:id="rId6"/>
    <p:sldId id="1580" r:id="rId7"/>
    <p:sldId id="1581" r:id="rId8"/>
    <p:sldId id="1582" r:id="rId9"/>
    <p:sldId id="1583" r:id="rId10"/>
    <p:sldId id="1584" r:id="rId11"/>
    <p:sldId id="1585" r:id="rId12"/>
    <p:sldId id="368" r:id="rId13"/>
  </p:sldIdLst>
  <p:sldSz cx="9144000" cy="5143500" type="screen16x9"/>
  <p:notesSz cx="5765800" cy="3244850"/>
  <p:custDataLst>
    <p:tags r:id="rId15"/>
  </p:custDataLst>
  <p:defaultTextStyle>
    <a:defPPr>
      <a:defRPr lang="ru-RU"/>
    </a:defPPr>
    <a:lvl1pPr marL="0" algn="l" defTabSz="1449768" rtl="0" eaLnBrk="1" latinLnBrk="0" hangingPunct="1">
      <a:defRPr sz="2900" kern="1200">
        <a:solidFill>
          <a:schemeClr val="tx1"/>
        </a:solidFill>
        <a:latin typeface="+mn-lt"/>
        <a:ea typeface="+mn-ea"/>
        <a:cs typeface="+mn-cs"/>
      </a:defRPr>
    </a:lvl1pPr>
    <a:lvl2pPr marL="724883" algn="l" defTabSz="1449768" rtl="0" eaLnBrk="1" latinLnBrk="0" hangingPunct="1">
      <a:defRPr sz="2900" kern="1200">
        <a:solidFill>
          <a:schemeClr val="tx1"/>
        </a:solidFill>
        <a:latin typeface="+mn-lt"/>
        <a:ea typeface="+mn-ea"/>
        <a:cs typeface="+mn-cs"/>
      </a:defRPr>
    </a:lvl2pPr>
    <a:lvl3pPr marL="1449768" algn="l" defTabSz="1449768" rtl="0" eaLnBrk="1" latinLnBrk="0" hangingPunct="1">
      <a:defRPr sz="2900" kern="1200">
        <a:solidFill>
          <a:schemeClr val="tx1"/>
        </a:solidFill>
        <a:latin typeface="+mn-lt"/>
        <a:ea typeface="+mn-ea"/>
        <a:cs typeface="+mn-cs"/>
      </a:defRPr>
    </a:lvl3pPr>
    <a:lvl4pPr marL="2174652" algn="l" defTabSz="1449768" rtl="0" eaLnBrk="1" latinLnBrk="0" hangingPunct="1">
      <a:defRPr sz="2900" kern="1200">
        <a:solidFill>
          <a:schemeClr val="tx1"/>
        </a:solidFill>
        <a:latin typeface="+mn-lt"/>
        <a:ea typeface="+mn-ea"/>
        <a:cs typeface="+mn-cs"/>
      </a:defRPr>
    </a:lvl4pPr>
    <a:lvl5pPr marL="2899537" algn="l" defTabSz="1449768" rtl="0" eaLnBrk="1" latinLnBrk="0" hangingPunct="1">
      <a:defRPr sz="2900" kern="1200">
        <a:solidFill>
          <a:schemeClr val="tx1"/>
        </a:solidFill>
        <a:latin typeface="+mn-lt"/>
        <a:ea typeface="+mn-ea"/>
        <a:cs typeface="+mn-cs"/>
      </a:defRPr>
    </a:lvl5pPr>
    <a:lvl6pPr marL="3624422" algn="l" defTabSz="1449768" rtl="0" eaLnBrk="1" latinLnBrk="0" hangingPunct="1">
      <a:defRPr sz="2900" kern="1200">
        <a:solidFill>
          <a:schemeClr val="tx1"/>
        </a:solidFill>
        <a:latin typeface="+mn-lt"/>
        <a:ea typeface="+mn-ea"/>
        <a:cs typeface="+mn-cs"/>
      </a:defRPr>
    </a:lvl6pPr>
    <a:lvl7pPr marL="4349305" algn="l" defTabSz="1449768" rtl="0" eaLnBrk="1" latinLnBrk="0" hangingPunct="1">
      <a:defRPr sz="2900" kern="1200">
        <a:solidFill>
          <a:schemeClr val="tx1"/>
        </a:solidFill>
        <a:latin typeface="+mn-lt"/>
        <a:ea typeface="+mn-ea"/>
        <a:cs typeface="+mn-cs"/>
      </a:defRPr>
    </a:lvl7pPr>
    <a:lvl8pPr marL="5074190" algn="l" defTabSz="1449768" rtl="0" eaLnBrk="1" latinLnBrk="0" hangingPunct="1">
      <a:defRPr sz="2900" kern="1200">
        <a:solidFill>
          <a:schemeClr val="tx1"/>
        </a:solidFill>
        <a:latin typeface="+mn-lt"/>
        <a:ea typeface="+mn-ea"/>
        <a:cs typeface="+mn-cs"/>
      </a:defRPr>
    </a:lvl8pPr>
    <a:lvl9pPr marL="5799074" algn="l" defTabSz="1449768"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guide id="3" orient="horz" pos="6391">
          <p15:clr>
            <a:srgbClr val="A4A3A4"/>
          </p15:clr>
        </p15:guide>
        <p15:guide id="4" pos="4451">
          <p15:clr>
            <a:srgbClr val="A4A3A4"/>
          </p15:clr>
        </p15:guide>
        <p15:guide id="5" orient="horz" pos="2057">
          <p15:clr>
            <a:srgbClr val="A4A3A4"/>
          </p15:clr>
        </p15:guide>
        <p15:guide id="6" orient="horz" pos="4566">
          <p15:clr>
            <a:srgbClr val="A4A3A4"/>
          </p15:clr>
        </p15:guide>
        <p15:guide id="7" pos="1662">
          <p15:clr>
            <a:srgbClr val="A4A3A4"/>
          </p15:clr>
        </p15:guide>
        <p15:guide id="8" pos="34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8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Светлый стиль 2 - акцент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67" autoAdjust="0"/>
    <p:restoredTop sz="94624" autoAdjust="0"/>
  </p:normalViewPr>
  <p:slideViewPr>
    <p:cSldViewPr>
      <p:cViewPr varScale="1">
        <p:scale>
          <a:sx n="65" d="100"/>
          <a:sy n="65" d="100"/>
        </p:scale>
        <p:origin x="806" y="53"/>
      </p:cViewPr>
      <p:guideLst>
        <p:guide orient="horz" pos="2880"/>
        <p:guide pos="2160"/>
        <p:guide orient="horz" pos="6391"/>
        <p:guide pos="4451"/>
        <p:guide orient="horz" pos="2057"/>
        <p:guide orient="horz" pos="4566"/>
        <p:guide pos="1662"/>
        <p:guide pos="3425"/>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498725" cy="16192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265488" y="0"/>
            <a:ext cx="2498725" cy="161925"/>
          </a:xfrm>
          <a:prstGeom prst="rect">
            <a:avLst/>
          </a:prstGeom>
        </p:spPr>
        <p:txBody>
          <a:bodyPr vert="horz" lIns="91440" tIns="45720" rIns="91440" bIns="45720" rtlCol="0"/>
          <a:lstStyle>
            <a:lvl1pPr algn="r">
              <a:defRPr sz="1200"/>
            </a:lvl1pPr>
          </a:lstStyle>
          <a:p>
            <a:fld id="{9A3350CF-C603-4114-B932-646F91D14650}" type="datetimeFigureOut">
              <a:rPr lang="ru-RU" smtClean="0"/>
              <a:pPr/>
              <a:t>14.12.2020</a:t>
            </a:fld>
            <a:endParaRPr lang="ru-RU"/>
          </a:p>
        </p:txBody>
      </p:sp>
      <p:sp>
        <p:nvSpPr>
          <p:cNvPr id="4" name="Образ слайда 3"/>
          <p:cNvSpPr>
            <a:spLocks noGrp="1" noRot="1" noChangeAspect="1"/>
          </p:cNvSpPr>
          <p:nvPr>
            <p:ph type="sldImg" idx="2"/>
          </p:nvPr>
        </p:nvSpPr>
        <p:spPr>
          <a:xfrm>
            <a:off x="1801813" y="242888"/>
            <a:ext cx="2162175" cy="1217612"/>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576263" y="1541463"/>
            <a:ext cx="4613275" cy="14605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3081338"/>
            <a:ext cx="2498725" cy="16351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265488" y="3081338"/>
            <a:ext cx="2498725" cy="163512"/>
          </a:xfrm>
          <a:prstGeom prst="rect">
            <a:avLst/>
          </a:prstGeom>
        </p:spPr>
        <p:txBody>
          <a:bodyPr vert="horz" lIns="91440" tIns="45720" rIns="91440" bIns="45720" rtlCol="0" anchor="b"/>
          <a:lstStyle>
            <a:lvl1pPr algn="r">
              <a:defRPr sz="1200"/>
            </a:lvl1pPr>
          </a:lstStyle>
          <a:p>
            <a:fld id="{75909EBE-9F82-4E48-A1EA-E1BF2E0BBA3C}" type="slidenum">
              <a:rPr lang="ru-RU" smtClean="0"/>
              <a:pPr/>
              <a:t>‹#›</a:t>
            </a:fld>
            <a:endParaRPr lang="ru-RU"/>
          </a:p>
        </p:txBody>
      </p:sp>
    </p:spTree>
    <p:extLst>
      <p:ext uri="{BB962C8B-B14F-4D97-AF65-F5344CB8AC3E}">
        <p14:creationId xmlns:p14="http://schemas.microsoft.com/office/powerpoint/2010/main" val="3142046092"/>
      </p:ext>
    </p:extLst>
  </p:cSld>
  <p:clrMap bg1="lt1" tx1="dk1" bg2="lt2" tx2="dk2" accent1="accent1" accent2="accent2" accent3="accent3" accent4="accent4" accent5="accent5" accent6="accent6" hlink="hlink" folHlink="folHlink"/>
  <p:notesStyle>
    <a:lvl1pPr marL="0" algn="l" defTabSz="684637" rtl="0" eaLnBrk="1" latinLnBrk="0" hangingPunct="1">
      <a:defRPr sz="1000" kern="1200">
        <a:solidFill>
          <a:schemeClr val="tx1"/>
        </a:solidFill>
        <a:latin typeface="+mn-lt"/>
        <a:ea typeface="+mn-ea"/>
        <a:cs typeface="+mn-cs"/>
      </a:defRPr>
    </a:lvl1pPr>
    <a:lvl2pPr marL="342319" algn="l" defTabSz="684637" rtl="0" eaLnBrk="1" latinLnBrk="0" hangingPunct="1">
      <a:defRPr sz="1000" kern="1200">
        <a:solidFill>
          <a:schemeClr val="tx1"/>
        </a:solidFill>
        <a:latin typeface="+mn-lt"/>
        <a:ea typeface="+mn-ea"/>
        <a:cs typeface="+mn-cs"/>
      </a:defRPr>
    </a:lvl2pPr>
    <a:lvl3pPr marL="684637" algn="l" defTabSz="684637" rtl="0" eaLnBrk="1" latinLnBrk="0" hangingPunct="1">
      <a:defRPr sz="1000" kern="1200">
        <a:solidFill>
          <a:schemeClr val="tx1"/>
        </a:solidFill>
        <a:latin typeface="+mn-lt"/>
        <a:ea typeface="+mn-ea"/>
        <a:cs typeface="+mn-cs"/>
      </a:defRPr>
    </a:lvl3pPr>
    <a:lvl4pPr marL="1026958" algn="l" defTabSz="684637" rtl="0" eaLnBrk="1" latinLnBrk="0" hangingPunct="1">
      <a:defRPr sz="1000" kern="1200">
        <a:solidFill>
          <a:schemeClr val="tx1"/>
        </a:solidFill>
        <a:latin typeface="+mn-lt"/>
        <a:ea typeface="+mn-ea"/>
        <a:cs typeface="+mn-cs"/>
      </a:defRPr>
    </a:lvl4pPr>
    <a:lvl5pPr marL="1369276" algn="l" defTabSz="684637" rtl="0" eaLnBrk="1" latinLnBrk="0" hangingPunct="1">
      <a:defRPr sz="1000" kern="1200">
        <a:solidFill>
          <a:schemeClr val="tx1"/>
        </a:solidFill>
        <a:latin typeface="+mn-lt"/>
        <a:ea typeface="+mn-ea"/>
        <a:cs typeface="+mn-cs"/>
      </a:defRPr>
    </a:lvl5pPr>
    <a:lvl6pPr marL="1711595" algn="l" defTabSz="684637" rtl="0" eaLnBrk="1" latinLnBrk="0" hangingPunct="1">
      <a:defRPr sz="1000" kern="1200">
        <a:solidFill>
          <a:schemeClr val="tx1"/>
        </a:solidFill>
        <a:latin typeface="+mn-lt"/>
        <a:ea typeface="+mn-ea"/>
        <a:cs typeface="+mn-cs"/>
      </a:defRPr>
    </a:lvl6pPr>
    <a:lvl7pPr marL="2053914" algn="l" defTabSz="684637" rtl="0" eaLnBrk="1" latinLnBrk="0" hangingPunct="1">
      <a:defRPr sz="1000" kern="1200">
        <a:solidFill>
          <a:schemeClr val="tx1"/>
        </a:solidFill>
        <a:latin typeface="+mn-lt"/>
        <a:ea typeface="+mn-ea"/>
        <a:cs typeface="+mn-cs"/>
      </a:defRPr>
    </a:lvl7pPr>
    <a:lvl8pPr marL="2396234" algn="l" defTabSz="684637" rtl="0" eaLnBrk="1" latinLnBrk="0" hangingPunct="1">
      <a:defRPr sz="1000" kern="1200">
        <a:solidFill>
          <a:schemeClr val="tx1"/>
        </a:solidFill>
        <a:latin typeface="+mn-lt"/>
        <a:ea typeface="+mn-ea"/>
        <a:cs typeface="+mn-cs"/>
      </a:defRPr>
    </a:lvl8pPr>
    <a:lvl9pPr marL="2738553" algn="l" defTabSz="684637"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AC868EE-76B2-4234-9CC4-914D81A95F84}" type="slidenum">
              <a:rPr lang="ru-RU" smtClean="0">
                <a:solidFill>
                  <a:prstClr val="black"/>
                </a:solidFill>
              </a:rPr>
              <a:pPr/>
              <a:t>2</a:t>
            </a:fld>
            <a:endParaRPr lang="ru-RU">
              <a:solidFill>
                <a:prstClr val="black"/>
              </a:solidFill>
            </a:endParaRPr>
          </a:p>
        </p:txBody>
      </p:sp>
    </p:spTree>
    <p:extLst>
      <p:ext uri="{BB962C8B-B14F-4D97-AF65-F5344CB8AC3E}">
        <p14:creationId xmlns:p14="http://schemas.microsoft.com/office/powerpoint/2010/main" val="14953907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AC868EE-76B2-4234-9CC4-914D81A95F84}" type="slidenum">
              <a:rPr lang="ru-RU" smtClean="0">
                <a:solidFill>
                  <a:prstClr val="black"/>
                </a:solidFill>
              </a:rPr>
              <a:pPr/>
              <a:t>11</a:t>
            </a:fld>
            <a:endParaRPr lang="ru-RU">
              <a:solidFill>
                <a:prstClr val="black"/>
              </a:solidFill>
            </a:endParaRPr>
          </a:p>
        </p:txBody>
      </p:sp>
    </p:spTree>
    <p:extLst>
      <p:ext uri="{BB962C8B-B14F-4D97-AF65-F5344CB8AC3E}">
        <p14:creationId xmlns:p14="http://schemas.microsoft.com/office/powerpoint/2010/main" val="4195539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AC868EE-76B2-4234-9CC4-914D81A95F84}" type="slidenum">
              <a:rPr lang="ru-RU" smtClean="0">
                <a:solidFill>
                  <a:prstClr val="black"/>
                </a:solidFill>
              </a:rPr>
              <a:pPr/>
              <a:t>3</a:t>
            </a:fld>
            <a:endParaRPr lang="ru-RU">
              <a:solidFill>
                <a:prstClr val="black"/>
              </a:solidFill>
            </a:endParaRPr>
          </a:p>
        </p:txBody>
      </p:sp>
    </p:spTree>
    <p:extLst>
      <p:ext uri="{BB962C8B-B14F-4D97-AF65-F5344CB8AC3E}">
        <p14:creationId xmlns:p14="http://schemas.microsoft.com/office/powerpoint/2010/main" val="744952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AC868EE-76B2-4234-9CC4-914D81A95F84}" type="slidenum">
              <a:rPr lang="ru-RU" smtClean="0">
                <a:solidFill>
                  <a:prstClr val="black"/>
                </a:solidFill>
              </a:rPr>
              <a:pPr/>
              <a:t>4</a:t>
            </a:fld>
            <a:endParaRPr lang="ru-RU">
              <a:solidFill>
                <a:prstClr val="black"/>
              </a:solidFill>
            </a:endParaRPr>
          </a:p>
        </p:txBody>
      </p:sp>
    </p:spTree>
    <p:extLst>
      <p:ext uri="{BB962C8B-B14F-4D97-AF65-F5344CB8AC3E}">
        <p14:creationId xmlns:p14="http://schemas.microsoft.com/office/powerpoint/2010/main" val="2884141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AC868EE-76B2-4234-9CC4-914D81A95F84}" type="slidenum">
              <a:rPr lang="ru-RU" smtClean="0">
                <a:solidFill>
                  <a:prstClr val="black"/>
                </a:solidFill>
              </a:rPr>
              <a:pPr/>
              <a:t>5</a:t>
            </a:fld>
            <a:endParaRPr lang="ru-RU">
              <a:solidFill>
                <a:prstClr val="black"/>
              </a:solidFill>
            </a:endParaRPr>
          </a:p>
        </p:txBody>
      </p:sp>
    </p:spTree>
    <p:extLst>
      <p:ext uri="{BB962C8B-B14F-4D97-AF65-F5344CB8AC3E}">
        <p14:creationId xmlns:p14="http://schemas.microsoft.com/office/powerpoint/2010/main" val="3470986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AC868EE-76B2-4234-9CC4-914D81A95F84}" type="slidenum">
              <a:rPr lang="ru-RU" smtClean="0">
                <a:solidFill>
                  <a:prstClr val="black"/>
                </a:solidFill>
              </a:rPr>
              <a:pPr/>
              <a:t>6</a:t>
            </a:fld>
            <a:endParaRPr lang="ru-RU">
              <a:solidFill>
                <a:prstClr val="black"/>
              </a:solidFill>
            </a:endParaRPr>
          </a:p>
        </p:txBody>
      </p:sp>
    </p:spTree>
    <p:extLst>
      <p:ext uri="{BB962C8B-B14F-4D97-AF65-F5344CB8AC3E}">
        <p14:creationId xmlns:p14="http://schemas.microsoft.com/office/powerpoint/2010/main" val="2772765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AC868EE-76B2-4234-9CC4-914D81A95F84}" type="slidenum">
              <a:rPr lang="ru-RU" smtClean="0">
                <a:solidFill>
                  <a:prstClr val="black"/>
                </a:solidFill>
              </a:rPr>
              <a:pPr/>
              <a:t>7</a:t>
            </a:fld>
            <a:endParaRPr lang="ru-RU">
              <a:solidFill>
                <a:prstClr val="black"/>
              </a:solidFill>
            </a:endParaRPr>
          </a:p>
        </p:txBody>
      </p:sp>
    </p:spTree>
    <p:extLst>
      <p:ext uri="{BB962C8B-B14F-4D97-AF65-F5344CB8AC3E}">
        <p14:creationId xmlns:p14="http://schemas.microsoft.com/office/powerpoint/2010/main" val="1276533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AC868EE-76B2-4234-9CC4-914D81A95F84}" type="slidenum">
              <a:rPr lang="ru-RU" smtClean="0">
                <a:solidFill>
                  <a:prstClr val="black"/>
                </a:solidFill>
              </a:rPr>
              <a:pPr/>
              <a:t>8</a:t>
            </a:fld>
            <a:endParaRPr lang="ru-RU">
              <a:solidFill>
                <a:prstClr val="black"/>
              </a:solidFill>
            </a:endParaRPr>
          </a:p>
        </p:txBody>
      </p:sp>
    </p:spTree>
    <p:extLst>
      <p:ext uri="{BB962C8B-B14F-4D97-AF65-F5344CB8AC3E}">
        <p14:creationId xmlns:p14="http://schemas.microsoft.com/office/powerpoint/2010/main" val="1488303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AC868EE-76B2-4234-9CC4-914D81A95F84}" type="slidenum">
              <a:rPr lang="ru-RU" smtClean="0">
                <a:solidFill>
                  <a:prstClr val="black"/>
                </a:solidFill>
              </a:rPr>
              <a:pPr/>
              <a:t>9</a:t>
            </a:fld>
            <a:endParaRPr lang="ru-RU">
              <a:solidFill>
                <a:prstClr val="black"/>
              </a:solidFill>
            </a:endParaRPr>
          </a:p>
        </p:txBody>
      </p:sp>
    </p:spTree>
    <p:extLst>
      <p:ext uri="{BB962C8B-B14F-4D97-AF65-F5344CB8AC3E}">
        <p14:creationId xmlns:p14="http://schemas.microsoft.com/office/powerpoint/2010/main" val="19064034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AC868EE-76B2-4234-9CC4-914D81A95F84}" type="slidenum">
              <a:rPr lang="ru-RU" smtClean="0">
                <a:solidFill>
                  <a:prstClr val="black"/>
                </a:solidFill>
              </a:rPr>
              <a:pPr/>
              <a:t>10</a:t>
            </a:fld>
            <a:endParaRPr lang="ru-RU">
              <a:solidFill>
                <a:prstClr val="black"/>
              </a:solidFill>
            </a:endParaRPr>
          </a:p>
        </p:txBody>
      </p:sp>
    </p:spTree>
    <p:extLst>
      <p:ext uri="{BB962C8B-B14F-4D97-AF65-F5344CB8AC3E}">
        <p14:creationId xmlns:p14="http://schemas.microsoft.com/office/powerpoint/2010/main" val="1549793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1" y="1594483"/>
            <a:ext cx="7772401" cy="40780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1" y="2880359"/>
            <a:ext cx="6400801" cy="33855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294499" y="2127559"/>
            <a:ext cx="2555002" cy="635157"/>
          </a:xfrm>
        </p:spPr>
        <p:txBody>
          <a:bodyPr lIns="0" tIns="0" rIns="0" bIns="0"/>
          <a:lstStyle>
            <a:lvl1pPr>
              <a:defRPr sz="4100" b="1" i="0">
                <a:solidFill>
                  <a:srgbClr val="FEFEFE"/>
                </a:solidFill>
                <a:latin typeface="Arial"/>
                <a:cs typeface="Arial"/>
              </a:defRPr>
            </a:lvl1pPr>
          </a:lstStyle>
          <a:p>
            <a:endParaRPr/>
          </a:p>
        </p:txBody>
      </p:sp>
      <p:sp>
        <p:nvSpPr>
          <p:cNvPr id="3" name="Holder 3"/>
          <p:cNvSpPr>
            <a:spLocks noGrp="1"/>
          </p:cNvSpPr>
          <p:nvPr>
            <p:ph type="body" idx="1"/>
          </p:nvPr>
        </p:nvSpPr>
        <p:spPr>
          <a:xfrm>
            <a:off x="1416988" y="1557182"/>
            <a:ext cx="6310028" cy="537440"/>
          </a:xfrm>
        </p:spPr>
        <p:txBody>
          <a:bodyPr lIns="0" tIns="0" rIns="0" bIns="0"/>
          <a:lstStyle>
            <a:lvl1pPr>
              <a:defRPr sz="3500" b="0" i="0">
                <a:solidFill>
                  <a:srgbClr val="373435"/>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16" name="bg object 16"/>
          <p:cNvSpPr/>
          <p:nvPr/>
        </p:nvSpPr>
        <p:spPr>
          <a:xfrm>
            <a:off x="106002" y="849896"/>
            <a:ext cx="8961724" cy="4199350"/>
          </a:xfrm>
          <a:custGeom>
            <a:avLst/>
            <a:gdLst/>
            <a:ahLst/>
            <a:cxnLst/>
            <a:rect l="l" t="t" r="r" b="b"/>
            <a:pathLst>
              <a:path w="5650865" h="2649220">
                <a:moveTo>
                  <a:pt x="5650712" y="24434"/>
                </a:moveTo>
                <a:lnTo>
                  <a:pt x="5626341" y="24434"/>
                </a:lnTo>
                <a:lnTo>
                  <a:pt x="5626341"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859"/>
          </a:solidFill>
        </p:spPr>
        <p:txBody>
          <a:bodyPr wrap="square" lIns="0" tIns="0" rIns="0" bIns="0" rtlCol="0"/>
          <a:lstStyle/>
          <a:p>
            <a:endParaRPr/>
          </a:p>
        </p:txBody>
      </p:sp>
      <p:sp>
        <p:nvSpPr>
          <p:cNvPr id="17" name="bg object 17"/>
          <p:cNvSpPr/>
          <p:nvPr/>
        </p:nvSpPr>
        <p:spPr>
          <a:xfrm>
            <a:off x="106015" y="112796"/>
            <a:ext cx="8961724" cy="680430"/>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294499" y="2127559"/>
            <a:ext cx="2555002" cy="635157"/>
          </a:xfrm>
        </p:spPr>
        <p:txBody>
          <a:bodyPr lIns="0" tIns="0" rIns="0" bIns="0"/>
          <a:lstStyle>
            <a:lvl1pPr>
              <a:defRPr sz="4100" b="1" i="0">
                <a:solidFill>
                  <a:srgbClr val="FEFEFE"/>
                </a:solidFill>
                <a:latin typeface="Arial"/>
                <a:cs typeface="Arial"/>
              </a:defRPr>
            </a:lvl1pPr>
          </a:lstStyle>
          <a:p>
            <a:endParaRPr/>
          </a:p>
        </p:txBody>
      </p:sp>
      <p:sp>
        <p:nvSpPr>
          <p:cNvPr id="3" name="Holder 3"/>
          <p:cNvSpPr>
            <a:spLocks noGrp="1"/>
          </p:cNvSpPr>
          <p:nvPr>
            <p:ph sz="half" idx="2"/>
          </p:nvPr>
        </p:nvSpPr>
        <p:spPr>
          <a:xfrm>
            <a:off x="393481" y="1142501"/>
            <a:ext cx="2893250" cy="342008"/>
          </a:xfrm>
          <a:prstGeom prst="rect">
            <a:avLst/>
          </a:prstGeom>
        </p:spPr>
        <p:txBody>
          <a:bodyPr wrap="square" lIns="0" tIns="0" rIns="0" bIns="0">
            <a:spAutoFit/>
          </a:bodyPr>
          <a:lstStyle>
            <a:lvl1pPr>
              <a:defRPr sz="2200" b="0" i="0">
                <a:solidFill>
                  <a:srgbClr val="FEFEFE"/>
                </a:solidFill>
                <a:latin typeface="Arial"/>
                <a:cs typeface="Arial"/>
              </a:defRPr>
            </a:lvl1pPr>
          </a:lstStyle>
          <a:p>
            <a:endParaRPr/>
          </a:p>
        </p:txBody>
      </p:sp>
      <p:sp>
        <p:nvSpPr>
          <p:cNvPr id="4" name="Holder 4"/>
          <p:cNvSpPr>
            <a:spLocks noGrp="1"/>
          </p:cNvSpPr>
          <p:nvPr>
            <p:ph sz="half" idx="3"/>
          </p:nvPr>
        </p:nvSpPr>
        <p:spPr>
          <a:xfrm>
            <a:off x="4709161" y="1183005"/>
            <a:ext cx="3977641" cy="33855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16" name="bg object 16"/>
          <p:cNvSpPr/>
          <p:nvPr/>
        </p:nvSpPr>
        <p:spPr>
          <a:xfrm>
            <a:off x="2508137" y="1674387"/>
            <a:ext cx="4158102" cy="1639679"/>
          </a:xfrm>
          <a:custGeom>
            <a:avLst/>
            <a:gdLst/>
            <a:ahLst/>
            <a:cxnLst/>
            <a:rect l="l" t="t" r="r" b="b"/>
            <a:pathLst>
              <a:path w="2621915" h="1034414">
                <a:moveTo>
                  <a:pt x="2621368" y="0"/>
                </a:moveTo>
                <a:lnTo>
                  <a:pt x="0" y="0"/>
                </a:lnTo>
                <a:lnTo>
                  <a:pt x="0" y="1034140"/>
                </a:lnTo>
                <a:lnTo>
                  <a:pt x="2621368" y="1034140"/>
                </a:lnTo>
                <a:lnTo>
                  <a:pt x="2621368"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294499" y="2127559"/>
            <a:ext cx="2555002" cy="635157"/>
          </a:xfrm>
        </p:spPr>
        <p:txBody>
          <a:bodyPr lIns="0" tIns="0" rIns="0" bIns="0"/>
          <a:lstStyle>
            <a:lvl1pPr>
              <a:defRPr sz="4100" b="1" i="0">
                <a:solidFill>
                  <a:srgbClr val="FEFEFE"/>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685803" y="209971"/>
            <a:ext cx="7772401" cy="407804"/>
          </a:xfrm>
        </p:spPr>
        <p:txBody>
          <a:bodyPr/>
          <a:lstStyle/>
          <a:p>
            <a:r>
              <a:rPr lang="en-US"/>
              <a:t>Click to edit Master title style</a:t>
            </a:r>
          </a:p>
        </p:txBody>
      </p:sp>
      <p:sp>
        <p:nvSpPr>
          <p:cNvPr id="4" name="Picture Placeholder 3"/>
          <p:cNvSpPr>
            <a:spLocks noGrp="1"/>
          </p:cNvSpPr>
          <p:nvPr>
            <p:ph type="pic" sz="quarter" idx="10"/>
          </p:nvPr>
        </p:nvSpPr>
        <p:spPr>
          <a:xfrm>
            <a:off x="685801" y="1047751"/>
            <a:ext cx="2496312" cy="255557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1049"/>
            </a:lvl1pPr>
          </a:lstStyle>
          <a:p>
            <a:pPr lvl="0"/>
            <a:endParaRPr lang="en-US"/>
          </a:p>
        </p:txBody>
      </p:sp>
      <p:sp>
        <p:nvSpPr>
          <p:cNvPr id="5" name="Picture Placeholder 3"/>
          <p:cNvSpPr>
            <a:spLocks noGrp="1"/>
          </p:cNvSpPr>
          <p:nvPr>
            <p:ph type="pic" sz="quarter" idx="11"/>
          </p:nvPr>
        </p:nvSpPr>
        <p:spPr>
          <a:xfrm>
            <a:off x="3323844" y="1047751"/>
            <a:ext cx="2496312" cy="2555579"/>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1049"/>
            </a:lvl1pPr>
          </a:lstStyle>
          <a:p>
            <a:pPr lvl="0"/>
            <a:endParaRPr lang="en-US"/>
          </a:p>
        </p:txBody>
      </p:sp>
      <p:sp>
        <p:nvSpPr>
          <p:cNvPr id="6" name="Picture Placeholder 3"/>
          <p:cNvSpPr>
            <a:spLocks noGrp="1"/>
          </p:cNvSpPr>
          <p:nvPr>
            <p:ph type="pic" sz="quarter" idx="12"/>
          </p:nvPr>
        </p:nvSpPr>
        <p:spPr>
          <a:xfrm>
            <a:off x="5961887" y="1047751"/>
            <a:ext cx="2496312" cy="255557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1049"/>
            </a:lvl1pPr>
          </a:lstStyle>
          <a:p>
            <a:pPr lvl="0"/>
            <a:endParaRPr lang="en-US"/>
          </a:p>
        </p:txBody>
      </p:sp>
      <p:sp>
        <p:nvSpPr>
          <p:cNvPr id="8" name="Text Placeholder 9"/>
          <p:cNvSpPr>
            <a:spLocks noGrp="1"/>
          </p:cNvSpPr>
          <p:nvPr>
            <p:ph type="body" sz="quarter" idx="14"/>
          </p:nvPr>
        </p:nvSpPr>
        <p:spPr>
          <a:xfrm>
            <a:off x="685801" y="3735426"/>
            <a:ext cx="2496312" cy="719139"/>
          </a:xfrm>
        </p:spPr>
        <p:txBody>
          <a:bodyPr>
            <a:noAutofit/>
          </a:bodyPr>
          <a:lstStyle>
            <a:lvl1pPr marL="0" indent="0">
              <a:buNone/>
              <a:defRPr sz="1049"/>
            </a:lvl1pPr>
            <a:lvl2pPr marL="114287" indent="-114287">
              <a:buFont typeface="Arial" panose="020B0604020202020204" pitchFamily="34" charset="0"/>
              <a:buChar char="•"/>
              <a:defRPr sz="1049"/>
            </a:lvl2pPr>
            <a:lvl3pPr marL="228575" indent="-114287">
              <a:defRPr sz="1049"/>
            </a:lvl3pPr>
            <a:lvl4pPr marL="400006" indent="-171431">
              <a:defRPr sz="1049"/>
            </a:lvl4pPr>
            <a:lvl5pPr marL="571437" indent="-171431">
              <a:defRPr sz="104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3323844" y="3735426"/>
            <a:ext cx="2496312" cy="719139"/>
          </a:xfrm>
        </p:spPr>
        <p:txBody>
          <a:bodyPr>
            <a:noAutofit/>
          </a:bodyPr>
          <a:lstStyle>
            <a:lvl1pPr marL="0" indent="0">
              <a:buNone/>
              <a:defRPr sz="1049"/>
            </a:lvl1pPr>
            <a:lvl2pPr marL="114287" indent="-114287">
              <a:buFont typeface="Arial" panose="020B0604020202020204" pitchFamily="34" charset="0"/>
              <a:buChar char="•"/>
              <a:defRPr sz="1049"/>
            </a:lvl2pPr>
            <a:lvl3pPr marL="228575" indent="-114287">
              <a:defRPr sz="1049"/>
            </a:lvl3pPr>
            <a:lvl4pPr marL="400006" indent="-171431">
              <a:defRPr sz="1049"/>
            </a:lvl4pPr>
            <a:lvl5pPr marL="571437" indent="-171431">
              <a:defRPr sz="104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5961887" y="3735426"/>
            <a:ext cx="2496312" cy="719139"/>
          </a:xfrm>
        </p:spPr>
        <p:txBody>
          <a:bodyPr>
            <a:noAutofit/>
          </a:bodyPr>
          <a:lstStyle>
            <a:lvl1pPr marL="0" indent="0">
              <a:buNone/>
              <a:defRPr sz="1049"/>
            </a:lvl1pPr>
            <a:lvl2pPr marL="114287" indent="-114287">
              <a:buFont typeface="Arial" panose="020B0604020202020204" pitchFamily="34" charset="0"/>
              <a:buChar char="•"/>
              <a:defRPr sz="1049"/>
            </a:lvl2pPr>
            <a:lvl3pPr marL="228575" indent="-114287">
              <a:defRPr sz="1049"/>
            </a:lvl3pPr>
            <a:lvl4pPr marL="400006" indent="-171431">
              <a:defRPr sz="1049"/>
            </a:lvl4pPr>
            <a:lvl5pPr marL="571437" indent="-171431">
              <a:defRPr sz="104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685803" y="700090"/>
            <a:ext cx="7772401" cy="304800"/>
          </a:xfrm>
        </p:spPr>
        <p:txBody>
          <a:bodyPr>
            <a:normAutofit/>
          </a:bodyPr>
          <a:lstStyle>
            <a:lvl1pPr marL="0" indent="0" algn="ctr">
              <a:lnSpc>
                <a:spcPct val="86000"/>
              </a:lnSpc>
              <a:spcBef>
                <a:spcPts val="0"/>
              </a:spcBef>
              <a:buNone/>
              <a:defRPr sz="1349" baseline="0"/>
            </a:lvl1pPr>
          </a:lstStyle>
          <a:p>
            <a:pPr lvl="0"/>
            <a:r>
              <a:rPr lang="en-US" dirty="0"/>
              <a:t>Click here to edit subtitle</a:t>
            </a:r>
          </a:p>
        </p:txBody>
      </p:sp>
    </p:spTree>
    <p:extLst>
      <p:ext uri="{BB962C8B-B14F-4D97-AF65-F5344CB8AC3E}">
        <p14:creationId xmlns:p14="http://schemas.microsoft.com/office/powerpoint/2010/main" val="26032455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06002" y="849896"/>
            <a:ext cx="8961724" cy="4199350"/>
          </a:xfrm>
          <a:custGeom>
            <a:avLst/>
            <a:gdLst/>
            <a:ahLst/>
            <a:cxnLst/>
            <a:rect l="l" t="t" r="r" b="b"/>
            <a:pathLst>
              <a:path w="5650865" h="2649220">
                <a:moveTo>
                  <a:pt x="5650712" y="24434"/>
                </a:moveTo>
                <a:lnTo>
                  <a:pt x="5626341" y="24434"/>
                </a:lnTo>
                <a:lnTo>
                  <a:pt x="5626341"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859"/>
          </a:solidFill>
        </p:spPr>
        <p:txBody>
          <a:bodyPr wrap="square" lIns="0" tIns="0" rIns="0" bIns="0" rtlCol="0"/>
          <a:lstStyle/>
          <a:p>
            <a:endParaRPr/>
          </a:p>
        </p:txBody>
      </p:sp>
      <p:sp>
        <p:nvSpPr>
          <p:cNvPr id="2" name="Holder 2"/>
          <p:cNvSpPr>
            <a:spLocks noGrp="1"/>
          </p:cNvSpPr>
          <p:nvPr>
            <p:ph type="title"/>
          </p:nvPr>
        </p:nvSpPr>
        <p:spPr>
          <a:xfrm>
            <a:off x="3294499" y="2127557"/>
            <a:ext cx="2555002" cy="407804"/>
          </a:xfrm>
          <a:prstGeom prst="rect">
            <a:avLst/>
          </a:prstGeom>
        </p:spPr>
        <p:txBody>
          <a:bodyPr wrap="square" lIns="0" tIns="0" rIns="0" bIns="0">
            <a:spAutoFit/>
          </a:bodyPr>
          <a:lstStyle>
            <a:lvl1pPr>
              <a:defRPr sz="2650" b="1" i="0">
                <a:solidFill>
                  <a:srgbClr val="FEFEFE"/>
                </a:solidFill>
                <a:latin typeface="Arial"/>
                <a:cs typeface="Arial"/>
              </a:defRPr>
            </a:lvl1pPr>
          </a:lstStyle>
          <a:p>
            <a:endParaRPr/>
          </a:p>
        </p:txBody>
      </p:sp>
      <p:sp>
        <p:nvSpPr>
          <p:cNvPr id="3" name="Holder 3"/>
          <p:cNvSpPr>
            <a:spLocks noGrp="1"/>
          </p:cNvSpPr>
          <p:nvPr>
            <p:ph type="body" idx="1"/>
          </p:nvPr>
        </p:nvSpPr>
        <p:spPr>
          <a:xfrm>
            <a:off x="1416988" y="1557182"/>
            <a:ext cx="6310028" cy="338554"/>
          </a:xfrm>
          <a:prstGeom prst="rect">
            <a:avLst/>
          </a:prstGeom>
        </p:spPr>
        <p:txBody>
          <a:bodyPr wrap="square" lIns="0" tIns="0" rIns="0" bIns="0">
            <a:spAutoFit/>
          </a:bodyPr>
          <a:lstStyle>
            <a:lvl1pPr>
              <a:defRPr sz="2200" b="0" i="0">
                <a:solidFill>
                  <a:srgbClr val="373435"/>
                </a:solidFill>
                <a:latin typeface="Arial"/>
                <a:cs typeface="Arial"/>
              </a:defRPr>
            </a:lvl1pPr>
          </a:lstStyle>
          <a:p>
            <a:endParaRPr/>
          </a:p>
        </p:txBody>
      </p:sp>
      <p:sp>
        <p:nvSpPr>
          <p:cNvPr id="4" name="Holder 4"/>
          <p:cNvSpPr>
            <a:spLocks noGrp="1"/>
          </p:cNvSpPr>
          <p:nvPr>
            <p:ph type="ftr" sz="quarter" idx="5"/>
          </p:nvPr>
        </p:nvSpPr>
        <p:spPr>
          <a:xfrm>
            <a:off x="3108960" y="4783456"/>
            <a:ext cx="2926080" cy="446276"/>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1" y="4783456"/>
            <a:ext cx="2103120" cy="446276"/>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6" name="Holder 6"/>
          <p:cNvSpPr>
            <a:spLocks noGrp="1"/>
          </p:cNvSpPr>
          <p:nvPr>
            <p:ph type="sldNum" sz="quarter" idx="7"/>
          </p:nvPr>
        </p:nvSpPr>
        <p:spPr>
          <a:xfrm>
            <a:off x="6583680" y="4783456"/>
            <a:ext cx="2103120" cy="446276"/>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iming>
    <p:tnLst>
      <p:par>
        <p:cTn id="1" dur="indefinite" restart="never" nodeType="tmRoot"/>
      </p:par>
    </p:tnLst>
  </p:timing>
  <p:txStyles>
    <p:titleStyle>
      <a:lvl1pPr>
        <a:defRPr>
          <a:latin typeface="+mj-lt"/>
          <a:ea typeface="+mj-ea"/>
          <a:cs typeface="+mj-cs"/>
        </a:defRPr>
      </a:lvl1pPr>
    </p:titleStyle>
    <p:bodyStyle>
      <a:lvl1pPr marL="0">
        <a:defRPr>
          <a:latin typeface="+mn-lt"/>
          <a:ea typeface="+mn-ea"/>
          <a:cs typeface="+mn-cs"/>
        </a:defRPr>
      </a:lvl1pPr>
      <a:lvl2pPr marL="724883">
        <a:defRPr>
          <a:latin typeface="+mn-lt"/>
          <a:ea typeface="+mn-ea"/>
          <a:cs typeface="+mn-cs"/>
        </a:defRPr>
      </a:lvl2pPr>
      <a:lvl3pPr marL="1449768">
        <a:defRPr>
          <a:latin typeface="+mn-lt"/>
          <a:ea typeface="+mn-ea"/>
          <a:cs typeface="+mn-cs"/>
        </a:defRPr>
      </a:lvl3pPr>
      <a:lvl4pPr marL="2174652">
        <a:defRPr>
          <a:latin typeface="+mn-lt"/>
          <a:ea typeface="+mn-ea"/>
          <a:cs typeface="+mn-cs"/>
        </a:defRPr>
      </a:lvl4pPr>
      <a:lvl5pPr marL="2899537">
        <a:defRPr>
          <a:latin typeface="+mn-lt"/>
          <a:ea typeface="+mn-ea"/>
          <a:cs typeface="+mn-cs"/>
        </a:defRPr>
      </a:lvl5pPr>
      <a:lvl6pPr marL="3624422">
        <a:defRPr>
          <a:latin typeface="+mn-lt"/>
          <a:ea typeface="+mn-ea"/>
          <a:cs typeface="+mn-cs"/>
        </a:defRPr>
      </a:lvl6pPr>
      <a:lvl7pPr marL="4349305">
        <a:defRPr>
          <a:latin typeface="+mn-lt"/>
          <a:ea typeface="+mn-ea"/>
          <a:cs typeface="+mn-cs"/>
        </a:defRPr>
      </a:lvl7pPr>
      <a:lvl8pPr marL="5074190">
        <a:defRPr>
          <a:latin typeface="+mn-lt"/>
          <a:ea typeface="+mn-ea"/>
          <a:cs typeface="+mn-cs"/>
        </a:defRPr>
      </a:lvl8pPr>
      <a:lvl9pPr marL="5799074">
        <a:defRPr>
          <a:latin typeface="+mn-lt"/>
          <a:ea typeface="+mn-ea"/>
          <a:cs typeface="+mn-cs"/>
        </a:defRPr>
      </a:lvl9pPr>
    </p:bodyStyle>
    <p:otherStyle>
      <a:lvl1pPr marL="0">
        <a:defRPr>
          <a:latin typeface="+mn-lt"/>
          <a:ea typeface="+mn-ea"/>
          <a:cs typeface="+mn-cs"/>
        </a:defRPr>
      </a:lvl1pPr>
      <a:lvl2pPr marL="724883">
        <a:defRPr>
          <a:latin typeface="+mn-lt"/>
          <a:ea typeface="+mn-ea"/>
          <a:cs typeface="+mn-cs"/>
        </a:defRPr>
      </a:lvl2pPr>
      <a:lvl3pPr marL="1449768">
        <a:defRPr>
          <a:latin typeface="+mn-lt"/>
          <a:ea typeface="+mn-ea"/>
          <a:cs typeface="+mn-cs"/>
        </a:defRPr>
      </a:lvl3pPr>
      <a:lvl4pPr marL="2174652">
        <a:defRPr>
          <a:latin typeface="+mn-lt"/>
          <a:ea typeface="+mn-ea"/>
          <a:cs typeface="+mn-cs"/>
        </a:defRPr>
      </a:lvl4pPr>
      <a:lvl5pPr marL="2899537">
        <a:defRPr>
          <a:latin typeface="+mn-lt"/>
          <a:ea typeface="+mn-ea"/>
          <a:cs typeface="+mn-cs"/>
        </a:defRPr>
      </a:lvl5pPr>
      <a:lvl6pPr marL="3624422">
        <a:defRPr>
          <a:latin typeface="+mn-lt"/>
          <a:ea typeface="+mn-ea"/>
          <a:cs typeface="+mn-cs"/>
        </a:defRPr>
      </a:lvl6pPr>
      <a:lvl7pPr marL="4349305">
        <a:defRPr>
          <a:latin typeface="+mn-lt"/>
          <a:ea typeface="+mn-ea"/>
          <a:cs typeface="+mn-cs"/>
        </a:defRPr>
      </a:lvl7pPr>
      <a:lvl8pPr marL="5074190">
        <a:defRPr>
          <a:latin typeface="+mn-lt"/>
          <a:ea typeface="+mn-ea"/>
          <a:cs typeface="+mn-cs"/>
        </a:defRPr>
      </a:lvl8pPr>
      <a:lvl9pPr marL="5799074">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0" y="-20157"/>
            <a:ext cx="9130468" cy="161854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797"/>
          </a:p>
        </p:txBody>
      </p:sp>
      <p:sp>
        <p:nvSpPr>
          <p:cNvPr id="15" name="object 4">
            <a:extLst>
              <a:ext uri="{FF2B5EF4-FFF2-40B4-BE49-F238E27FC236}">
                <a16:creationId xmlns:a16="http://schemas.microsoft.com/office/drawing/2014/main" xmlns="" id="{96789AA7-9596-4F83-89FD-AEC28EE179F1}"/>
              </a:ext>
            </a:extLst>
          </p:cNvPr>
          <p:cNvSpPr txBox="1"/>
          <p:nvPr/>
        </p:nvSpPr>
        <p:spPr>
          <a:xfrm>
            <a:off x="971601" y="2523693"/>
            <a:ext cx="4968552" cy="1500777"/>
          </a:xfrm>
          <a:prstGeom prst="rect">
            <a:avLst/>
          </a:prstGeom>
        </p:spPr>
        <p:txBody>
          <a:bodyPr vert="horz" wrap="square" lIns="0" tIns="22143" rIns="0" bIns="0" rtlCol="0">
            <a:spAutoFit/>
          </a:bodyPr>
          <a:lstStyle/>
          <a:p>
            <a:pPr marL="29189">
              <a:lnSpc>
                <a:spcPts val="3099"/>
              </a:lnSpc>
              <a:spcBef>
                <a:spcPts val="175"/>
              </a:spcBef>
            </a:pPr>
            <a:r>
              <a:rPr lang="ru-RU" sz="3200" b="1" dirty="0">
                <a:solidFill>
                  <a:srgbClr val="2365C7"/>
                </a:solidFill>
                <a:latin typeface="Arial"/>
                <a:cs typeface="Arial"/>
              </a:rPr>
              <a:t>ТЕМА</a:t>
            </a:r>
            <a:r>
              <a:rPr sz="3200" b="1" dirty="0">
                <a:solidFill>
                  <a:srgbClr val="2365C7"/>
                </a:solidFill>
                <a:latin typeface="Arial"/>
                <a:cs typeface="Arial"/>
              </a:rPr>
              <a:t>:</a:t>
            </a:r>
            <a:endParaRPr sz="3200" b="1" dirty="0">
              <a:latin typeface="Arial"/>
              <a:cs typeface="Arial"/>
            </a:endParaRPr>
          </a:p>
          <a:p>
            <a:pPr marL="20131">
              <a:lnSpc>
                <a:spcPts val="4431"/>
              </a:lnSpc>
            </a:pPr>
            <a:r>
              <a:rPr lang="ru-RU" sz="3200" b="1" dirty="0">
                <a:solidFill>
                  <a:srgbClr val="002060"/>
                </a:solidFill>
                <a:latin typeface="Arial"/>
                <a:cs typeface="Arial"/>
              </a:rPr>
              <a:t>РЕШЕНИЕ ПРАКТИЧЕСКИХ ЗАДАЧ </a:t>
            </a:r>
            <a:endParaRPr lang="en-US" sz="3200" b="1" dirty="0">
              <a:solidFill>
                <a:srgbClr val="002060"/>
              </a:solidFill>
              <a:latin typeface="Arial"/>
              <a:cs typeface="Arial"/>
            </a:endParaRPr>
          </a:p>
        </p:txBody>
      </p:sp>
      <p:sp>
        <p:nvSpPr>
          <p:cNvPr id="16" name="object 5">
            <a:extLst>
              <a:ext uri="{FF2B5EF4-FFF2-40B4-BE49-F238E27FC236}">
                <a16:creationId xmlns:a16="http://schemas.microsoft.com/office/drawing/2014/main" xmlns="" id="{A8BAE388-D6D2-40E9-8208-E39C1E0E7029}"/>
              </a:ext>
            </a:extLst>
          </p:cNvPr>
          <p:cNvSpPr/>
          <p:nvPr/>
        </p:nvSpPr>
        <p:spPr>
          <a:xfrm>
            <a:off x="323528" y="2439370"/>
            <a:ext cx="545553" cy="1644548"/>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797"/>
          </a:p>
        </p:txBody>
      </p:sp>
      <p:sp>
        <p:nvSpPr>
          <p:cNvPr id="20" name="object 9">
            <a:extLst>
              <a:ext uri="{FF2B5EF4-FFF2-40B4-BE49-F238E27FC236}">
                <a16:creationId xmlns:a16="http://schemas.microsoft.com/office/drawing/2014/main" xmlns="" id="{F294EAD7-CAB8-401C-B12D-6064AA1177E0}"/>
              </a:ext>
            </a:extLst>
          </p:cNvPr>
          <p:cNvSpPr/>
          <p:nvPr/>
        </p:nvSpPr>
        <p:spPr>
          <a:xfrm>
            <a:off x="6660233" y="394813"/>
            <a:ext cx="1758726" cy="83431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797"/>
          </a:p>
        </p:txBody>
      </p:sp>
      <p:sp>
        <p:nvSpPr>
          <p:cNvPr id="21" name="object 10">
            <a:extLst>
              <a:ext uri="{FF2B5EF4-FFF2-40B4-BE49-F238E27FC236}">
                <a16:creationId xmlns:a16="http://schemas.microsoft.com/office/drawing/2014/main" xmlns="" id="{27824596-7DE1-4136-95E4-49A51856B6D3}"/>
              </a:ext>
            </a:extLst>
          </p:cNvPr>
          <p:cNvSpPr/>
          <p:nvPr/>
        </p:nvSpPr>
        <p:spPr>
          <a:xfrm>
            <a:off x="6654009" y="361576"/>
            <a:ext cx="1758726" cy="83431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797"/>
          </a:p>
        </p:txBody>
      </p:sp>
      <p:sp>
        <p:nvSpPr>
          <p:cNvPr id="22" name="object 12">
            <a:extLst>
              <a:ext uri="{FF2B5EF4-FFF2-40B4-BE49-F238E27FC236}">
                <a16:creationId xmlns:a16="http://schemas.microsoft.com/office/drawing/2014/main" xmlns="" id="{CAFE6579-511C-4CCB-9A5C-300ACC2F553A}"/>
              </a:ext>
            </a:extLst>
          </p:cNvPr>
          <p:cNvSpPr txBox="1"/>
          <p:nvPr/>
        </p:nvSpPr>
        <p:spPr>
          <a:xfrm>
            <a:off x="6695108" y="480082"/>
            <a:ext cx="1676527" cy="574343"/>
          </a:xfrm>
          <a:prstGeom prst="rect">
            <a:avLst/>
          </a:prstGeom>
        </p:spPr>
        <p:txBody>
          <a:bodyPr vert="horz" wrap="square" lIns="0" tIns="25164" rIns="0" bIns="0" rtlCol="0">
            <a:spAutoFit/>
          </a:bodyPr>
          <a:lstStyle/>
          <a:p>
            <a:pPr>
              <a:spcBef>
                <a:spcPts val="198"/>
              </a:spcBef>
            </a:pPr>
            <a:r>
              <a:rPr lang="en-US" sz="3567" b="1" spc="16" dirty="0">
                <a:solidFill>
                  <a:srgbClr val="FEFEFE"/>
                </a:solidFill>
                <a:latin typeface="Arial"/>
                <a:cs typeface="Arial"/>
              </a:rPr>
              <a:t>9</a:t>
            </a:r>
            <a:r>
              <a:rPr lang="ru-RU" sz="3567" b="1" spc="16" dirty="0">
                <a:solidFill>
                  <a:srgbClr val="FEFEFE"/>
                </a:solidFill>
                <a:latin typeface="Arial"/>
                <a:cs typeface="Arial"/>
              </a:rPr>
              <a:t> класс</a:t>
            </a:r>
            <a:endParaRPr sz="3567" dirty="0">
              <a:latin typeface="Arial"/>
              <a:cs typeface="Arial"/>
            </a:endParaRPr>
          </a:p>
        </p:txBody>
      </p:sp>
      <p:sp>
        <p:nvSpPr>
          <p:cNvPr id="26" name="object 2">
            <a:extLst>
              <a:ext uri="{FF2B5EF4-FFF2-40B4-BE49-F238E27FC236}">
                <a16:creationId xmlns:a16="http://schemas.microsoft.com/office/drawing/2014/main" xmlns="" id="{97CDA16A-066A-4BED-8F29-21556D7AB731}"/>
              </a:ext>
            </a:extLst>
          </p:cNvPr>
          <p:cNvSpPr txBox="1">
            <a:spLocks/>
          </p:cNvSpPr>
          <p:nvPr/>
        </p:nvSpPr>
        <p:spPr>
          <a:xfrm>
            <a:off x="1348127" y="341809"/>
            <a:ext cx="4808049" cy="854086"/>
          </a:xfrm>
          <a:prstGeom prst="rect">
            <a:avLst/>
          </a:prstGeom>
        </p:spPr>
        <p:txBody>
          <a:bodyPr vert="horz" wrap="square" lIns="0" tIns="23183" rIns="0" bIns="0" rtlCol="0">
            <a:spAutoFit/>
          </a:bodyPr>
          <a:lstStyle>
            <a:lvl1pPr>
              <a:defRPr sz="3400" b="1" i="0">
                <a:solidFill>
                  <a:schemeClr val="bg1"/>
                </a:solidFill>
                <a:latin typeface="Arial"/>
                <a:ea typeface="+mj-ea"/>
                <a:cs typeface="Arial"/>
              </a:defRPr>
            </a:lvl1pPr>
          </a:lstStyle>
          <a:p>
            <a:pPr marL="20161" algn="ctr" defTabSz="1451610">
              <a:spcBef>
                <a:spcPts val="181"/>
              </a:spcBef>
              <a:defRPr/>
            </a:pPr>
            <a:r>
              <a:rPr lang="ru-RU" sz="5398" kern="0" spc="8" dirty="0">
                <a:solidFill>
                  <a:sysClr val="window" lastClr="FFFFFF"/>
                </a:solidFill>
              </a:rPr>
              <a:t>АЛГЕБРА</a:t>
            </a:r>
            <a:endParaRPr lang="en-US" sz="5398" kern="0" spc="8" dirty="0">
              <a:solidFill>
                <a:sysClr val="window" lastClr="FFFFFF"/>
              </a:solidFill>
            </a:endParaRPr>
          </a:p>
        </p:txBody>
      </p:sp>
      <p:sp>
        <p:nvSpPr>
          <p:cNvPr id="27" name="object 11">
            <a:extLst>
              <a:ext uri="{FF2B5EF4-FFF2-40B4-BE49-F238E27FC236}">
                <a16:creationId xmlns:a16="http://schemas.microsoft.com/office/drawing/2014/main" xmlns="" id="{D2168EAD-EAD9-4C91-B3BA-D0FB4D707556}"/>
              </a:ext>
            </a:extLst>
          </p:cNvPr>
          <p:cNvSpPr/>
          <p:nvPr/>
        </p:nvSpPr>
        <p:spPr>
          <a:xfrm>
            <a:off x="568083" y="1062322"/>
            <a:ext cx="25201" cy="49394"/>
          </a:xfrm>
          <a:custGeom>
            <a:avLst/>
            <a:gdLst/>
            <a:ahLst/>
            <a:cxnLst/>
            <a:rect l="l" t="t" r="r" b="b"/>
            <a:pathLst>
              <a:path w="15875" h="31115">
                <a:moveTo>
                  <a:pt x="15652" y="0"/>
                </a:moveTo>
                <a:lnTo>
                  <a:pt x="0" y="0"/>
                </a:lnTo>
                <a:lnTo>
                  <a:pt x="0" y="30786"/>
                </a:lnTo>
                <a:lnTo>
                  <a:pt x="15652" y="30786"/>
                </a:lnTo>
                <a:lnTo>
                  <a:pt x="15652" y="0"/>
                </a:lnTo>
                <a:close/>
              </a:path>
            </a:pathLst>
          </a:custGeom>
          <a:solidFill>
            <a:srgbClr val="00AEEF"/>
          </a:solidFill>
        </p:spPr>
        <p:txBody>
          <a:bodyPr wrap="square" lIns="0" tIns="0" rIns="0" bIns="0" rtlCol="0"/>
          <a:lstStyle/>
          <a:p>
            <a:pPr defTabSz="1451610"/>
            <a:endParaRPr sz="2858">
              <a:solidFill>
                <a:prstClr val="black"/>
              </a:solidFill>
              <a:latin typeface="Calibri"/>
            </a:endParaRPr>
          </a:p>
        </p:txBody>
      </p:sp>
      <p:sp>
        <p:nvSpPr>
          <p:cNvPr id="28" name="object 12">
            <a:extLst>
              <a:ext uri="{FF2B5EF4-FFF2-40B4-BE49-F238E27FC236}">
                <a16:creationId xmlns:a16="http://schemas.microsoft.com/office/drawing/2014/main" xmlns="" id="{5AAAE1A5-5083-45BC-BB77-451BC6095476}"/>
              </a:ext>
            </a:extLst>
          </p:cNvPr>
          <p:cNvSpPr/>
          <p:nvPr/>
        </p:nvSpPr>
        <p:spPr>
          <a:xfrm>
            <a:off x="519209" y="1049896"/>
            <a:ext cx="614902" cy="0"/>
          </a:xfrm>
          <a:custGeom>
            <a:avLst/>
            <a:gdLst/>
            <a:ahLst/>
            <a:cxnLst/>
            <a:rect l="l" t="t" r="r" b="b"/>
            <a:pathLst>
              <a:path w="387350">
                <a:moveTo>
                  <a:pt x="0" y="0"/>
                </a:moveTo>
                <a:lnTo>
                  <a:pt x="387158" y="0"/>
                </a:lnTo>
              </a:path>
            </a:pathLst>
          </a:custGeom>
          <a:ln w="15654">
            <a:solidFill>
              <a:srgbClr val="00AEEF"/>
            </a:solidFill>
          </a:ln>
        </p:spPr>
        <p:txBody>
          <a:bodyPr wrap="square" lIns="0" tIns="0" rIns="0" bIns="0" rtlCol="0"/>
          <a:lstStyle/>
          <a:p>
            <a:pPr defTabSz="1451610"/>
            <a:endParaRPr sz="2858">
              <a:solidFill>
                <a:prstClr val="black"/>
              </a:solidFill>
              <a:latin typeface="Calibri"/>
            </a:endParaRPr>
          </a:p>
        </p:txBody>
      </p:sp>
      <p:sp>
        <p:nvSpPr>
          <p:cNvPr id="29" name="object 13">
            <a:extLst>
              <a:ext uri="{FF2B5EF4-FFF2-40B4-BE49-F238E27FC236}">
                <a16:creationId xmlns:a16="http://schemas.microsoft.com/office/drawing/2014/main" xmlns="" id="{42562BD1-38C5-4FEF-BE28-9E2028CE083A}"/>
              </a:ext>
            </a:extLst>
          </p:cNvPr>
          <p:cNvSpPr/>
          <p:nvPr/>
        </p:nvSpPr>
        <p:spPr>
          <a:xfrm>
            <a:off x="580507" y="496597"/>
            <a:ext cx="0" cy="541315"/>
          </a:xfrm>
          <a:custGeom>
            <a:avLst/>
            <a:gdLst/>
            <a:ahLst/>
            <a:cxnLst/>
            <a:rect l="l" t="t" r="r" b="b"/>
            <a:pathLst>
              <a:path h="340995">
                <a:moveTo>
                  <a:pt x="0" y="0"/>
                </a:moveTo>
                <a:lnTo>
                  <a:pt x="0" y="340718"/>
                </a:lnTo>
              </a:path>
            </a:pathLst>
          </a:custGeom>
          <a:ln w="15652">
            <a:solidFill>
              <a:srgbClr val="00AEEF"/>
            </a:solidFill>
          </a:ln>
        </p:spPr>
        <p:txBody>
          <a:bodyPr wrap="square" lIns="0" tIns="0" rIns="0" bIns="0" rtlCol="0"/>
          <a:lstStyle/>
          <a:p>
            <a:pPr defTabSz="1451610"/>
            <a:endParaRPr sz="2858">
              <a:solidFill>
                <a:prstClr val="black"/>
              </a:solidFill>
              <a:latin typeface="Calibri"/>
            </a:endParaRPr>
          </a:p>
        </p:txBody>
      </p:sp>
      <p:sp>
        <p:nvSpPr>
          <p:cNvPr id="30" name="object 14">
            <a:extLst>
              <a:ext uri="{FF2B5EF4-FFF2-40B4-BE49-F238E27FC236}">
                <a16:creationId xmlns:a16="http://schemas.microsoft.com/office/drawing/2014/main" xmlns="" id="{199D57BF-AFEE-4760-B709-A1E005ECDEF4}"/>
              </a:ext>
            </a:extLst>
          </p:cNvPr>
          <p:cNvSpPr/>
          <p:nvPr/>
        </p:nvSpPr>
        <p:spPr>
          <a:xfrm>
            <a:off x="640771" y="539961"/>
            <a:ext cx="448576" cy="467728"/>
          </a:xfrm>
          <a:custGeom>
            <a:avLst/>
            <a:gdLst/>
            <a:ahLst/>
            <a:cxnLst/>
            <a:rect l="l" t="t" r="r" b="b"/>
            <a:pathLst>
              <a:path w="282575" h="294640">
                <a:moveTo>
                  <a:pt x="15652" y="0"/>
                </a:moveTo>
                <a:lnTo>
                  <a:pt x="0" y="0"/>
                </a:lnTo>
                <a:lnTo>
                  <a:pt x="2607" y="57118"/>
                </a:lnTo>
                <a:lnTo>
                  <a:pt x="10266" y="111280"/>
                </a:lnTo>
                <a:lnTo>
                  <a:pt x="22734" y="161224"/>
                </a:lnTo>
                <a:lnTo>
                  <a:pt x="39766" y="205689"/>
                </a:lnTo>
                <a:lnTo>
                  <a:pt x="61329" y="243530"/>
                </a:lnTo>
                <a:lnTo>
                  <a:pt x="112612" y="288250"/>
                </a:lnTo>
                <a:lnTo>
                  <a:pt x="141088" y="294044"/>
                </a:lnTo>
                <a:lnTo>
                  <a:pt x="169563" y="288250"/>
                </a:lnTo>
                <a:lnTo>
                  <a:pt x="185084" y="278391"/>
                </a:lnTo>
                <a:lnTo>
                  <a:pt x="141088" y="278391"/>
                </a:lnTo>
                <a:lnTo>
                  <a:pt x="117162" y="273190"/>
                </a:lnTo>
                <a:lnTo>
                  <a:pt x="73063" y="233046"/>
                </a:lnTo>
                <a:lnTo>
                  <a:pt x="53957" y="199078"/>
                </a:lnTo>
                <a:lnTo>
                  <a:pt x="37551" y="156187"/>
                </a:lnTo>
                <a:lnTo>
                  <a:pt x="25542" y="107896"/>
                </a:lnTo>
                <a:lnTo>
                  <a:pt x="18164" y="55426"/>
                </a:lnTo>
                <a:lnTo>
                  <a:pt x="15652" y="0"/>
                </a:lnTo>
                <a:close/>
              </a:path>
              <a:path w="282575" h="294640">
                <a:moveTo>
                  <a:pt x="282174" y="0"/>
                </a:moveTo>
                <a:lnTo>
                  <a:pt x="266522" y="0"/>
                </a:lnTo>
                <a:lnTo>
                  <a:pt x="264011" y="55426"/>
                </a:lnTo>
                <a:lnTo>
                  <a:pt x="256634" y="107896"/>
                </a:lnTo>
                <a:lnTo>
                  <a:pt x="244628" y="156187"/>
                </a:lnTo>
                <a:lnTo>
                  <a:pt x="228225" y="199078"/>
                </a:lnTo>
                <a:lnTo>
                  <a:pt x="209114" y="233046"/>
                </a:lnTo>
                <a:lnTo>
                  <a:pt x="165012" y="273190"/>
                </a:lnTo>
                <a:lnTo>
                  <a:pt x="141088" y="278391"/>
                </a:lnTo>
                <a:lnTo>
                  <a:pt x="185084" y="278391"/>
                </a:lnTo>
                <a:lnTo>
                  <a:pt x="220845" y="243530"/>
                </a:lnTo>
                <a:lnTo>
                  <a:pt x="242409" y="205689"/>
                </a:lnTo>
                <a:lnTo>
                  <a:pt x="259442" y="161224"/>
                </a:lnTo>
                <a:lnTo>
                  <a:pt x="271909" y="111280"/>
                </a:lnTo>
                <a:lnTo>
                  <a:pt x="279568" y="57118"/>
                </a:lnTo>
                <a:lnTo>
                  <a:pt x="282174" y="0"/>
                </a:lnTo>
                <a:close/>
              </a:path>
            </a:pathLst>
          </a:custGeom>
          <a:solidFill>
            <a:srgbClr val="00AEEF"/>
          </a:solidFill>
        </p:spPr>
        <p:txBody>
          <a:bodyPr wrap="square" lIns="0" tIns="0" rIns="0" bIns="0" rtlCol="0"/>
          <a:lstStyle/>
          <a:p>
            <a:pPr defTabSz="1451610"/>
            <a:endParaRPr sz="2858">
              <a:solidFill>
                <a:prstClr val="black"/>
              </a:solidFill>
              <a:latin typeface="Calibri"/>
            </a:endParaRPr>
          </a:p>
        </p:txBody>
      </p:sp>
      <p:sp>
        <p:nvSpPr>
          <p:cNvPr id="31" name="object 15">
            <a:extLst>
              <a:ext uri="{FF2B5EF4-FFF2-40B4-BE49-F238E27FC236}">
                <a16:creationId xmlns:a16="http://schemas.microsoft.com/office/drawing/2014/main" xmlns="" id="{DFF3D60F-1869-4734-8178-4BFE8F5C0368}"/>
              </a:ext>
            </a:extLst>
          </p:cNvPr>
          <p:cNvSpPr/>
          <p:nvPr/>
        </p:nvSpPr>
        <p:spPr>
          <a:xfrm>
            <a:off x="1068705" y="1084186"/>
            <a:ext cx="67538" cy="67538"/>
          </a:xfrm>
          <a:custGeom>
            <a:avLst/>
            <a:gdLst/>
            <a:ahLst/>
            <a:cxnLst/>
            <a:rect l="l" t="t" r="r" b="b"/>
            <a:pathLst>
              <a:path w="42545" h="42545">
                <a:moveTo>
                  <a:pt x="11066" y="0"/>
                </a:moveTo>
                <a:lnTo>
                  <a:pt x="0" y="11066"/>
                </a:lnTo>
                <a:lnTo>
                  <a:pt x="10119" y="21186"/>
                </a:lnTo>
                <a:lnTo>
                  <a:pt x="0" y="31305"/>
                </a:lnTo>
                <a:lnTo>
                  <a:pt x="11066" y="42372"/>
                </a:lnTo>
                <a:lnTo>
                  <a:pt x="21186" y="32251"/>
                </a:lnTo>
                <a:lnTo>
                  <a:pt x="41426" y="32251"/>
                </a:lnTo>
                <a:lnTo>
                  <a:pt x="42372" y="31305"/>
                </a:lnTo>
                <a:lnTo>
                  <a:pt x="32252" y="21186"/>
                </a:lnTo>
                <a:lnTo>
                  <a:pt x="42372" y="11066"/>
                </a:lnTo>
                <a:lnTo>
                  <a:pt x="41424" y="10119"/>
                </a:lnTo>
                <a:lnTo>
                  <a:pt x="21186" y="10119"/>
                </a:lnTo>
                <a:lnTo>
                  <a:pt x="11066" y="0"/>
                </a:lnTo>
                <a:close/>
              </a:path>
              <a:path w="42545" h="42545">
                <a:moveTo>
                  <a:pt x="41426" y="32251"/>
                </a:moveTo>
                <a:lnTo>
                  <a:pt x="21186" y="32251"/>
                </a:lnTo>
                <a:lnTo>
                  <a:pt x="31305" y="42372"/>
                </a:lnTo>
                <a:lnTo>
                  <a:pt x="41426" y="32251"/>
                </a:lnTo>
                <a:close/>
              </a:path>
              <a:path w="42545" h="42545">
                <a:moveTo>
                  <a:pt x="31305" y="0"/>
                </a:moveTo>
                <a:lnTo>
                  <a:pt x="21186" y="10119"/>
                </a:lnTo>
                <a:lnTo>
                  <a:pt x="41424" y="10119"/>
                </a:lnTo>
                <a:lnTo>
                  <a:pt x="31305" y="0"/>
                </a:lnTo>
                <a:close/>
              </a:path>
            </a:pathLst>
          </a:custGeom>
          <a:solidFill>
            <a:srgbClr val="00AEEF"/>
          </a:solidFill>
        </p:spPr>
        <p:txBody>
          <a:bodyPr wrap="square" lIns="0" tIns="0" rIns="0" bIns="0" rtlCol="0"/>
          <a:lstStyle/>
          <a:p>
            <a:pPr defTabSz="1451610"/>
            <a:endParaRPr sz="2858">
              <a:solidFill>
                <a:prstClr val="black"/>
              </a:solidFill>
              <a:latin typeface="Calibri"/>
            </a:endParaRPr>
          </a:p>
        </p:txBody>
      </p:sp>
      <p:sp>
        <p:nvSpPr>
          <p:cNvPr id="32" name="object 16">
            <a:extLst>
              <a:ext uri="{FF2B5EF4-FFF2-40B4-BE49-F238E27FC236}">
                <a16:creationId xmlns:a16="http://schemas.microsoft.com/office/drawing/2014/main" xmlns="" id="{C22A3C16-3643-4C83-83DD-E1EA8CC4BADD}"/>
              </a:ext>
            </a:extLst>
          </p:cNvPr>
          <p:cNvSpPr/>
          <p:nvPr/>
        </p:nvSpPr>
        <p:spPr>
          <a:xfrm>
            <a:off x="487236" y="515970"/>
            <a:ext cx="67538" cy="67538"/>
          </a:xfrm>
          <a:custGeom>
            <a:avLst/>
            <a:gdLst/>
            <a:ahLst/>
            <a:cxnLst/>
            <a:rect l="l" t="t" r="r" b="b"/>
            <a:pathLst>
              <a:path w="42545" h="42545">
                <a:moveTo>
                  <a:pt x="11066" y="0"/>
                </a:moveTo>
                <a:lnTo>
                  <a:pt x="0" y="11073"/>
                </a:lnTo>
                <a:lnTo>
                  <a:pt x="10120" y="21188"/>
                </a:lnTo>
                <a:lnTo>
                  <a:pt x="0" y="31305"/>
                </a:lnTo>
                <a:lnTo>
                  <a:pt x="11066" y="42378"/>
                </a:lnTo>
                <a:lnTo>
                  <a:pt x="42372" y="11073"/>
                </a:lnTo>
                <a:lnTo>
                  <a:pt x="41419" y="10119"/>
                </a:lnTo>
                <a:lnTo>
                  <a:pt x="21186" y="10119"/>
                </a:lnTo>
                <a:lnTo>
                  <a:pt x="11066" y="0"/>
                </a:lnTo>
                <a:close/>
              </a:path>
              <a:path w="42545" h="42545">
                <a:moveTo>
                  <a:pt x="31306" y="0"/>
                </a:moveTo>
                <a:lnTo>
                  <a:pt x="21186" y="10119"/>
                </a:lnTo>
                <a:lnTo>
                  <a:pt x="41419" y="10119"/>
                </a:lnTo>
                <a:lnTo>
                  <a:pt x="31306" y="0"/>
                </a:lnTo>
                <a:close/>
              </a:path>
            </a:pathLst>
          </a:custGeom>
          <a:solidFill>
            <a:srgbClr val="00AEEF"/>
          </a:solidFill>
        </p:spPr>
        <p:txBody>
          <a:bodyPr wrap="square" lIns="0" tIns="0" rIns="0" bIns="0" rtlCol="0"/>
          <a:lstStyle/>
          <a:p>
            <a:pPr defTabSz="1451610"/>
            <a:endParaRPr sz="2858">
              <a:solidFill>
                <a:prstClr val="black"/>
              </a:solidFill>
              <a:latin typeface="Calibri"/>
            </a:endParaRPr>
          </a:p>
        </p:txBody>
      </p:sp>
      <p:pic>
        <p:nvPicPr>
          <p:cNvPr id="1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1802522"/>
            <a:ext cx="2851517" cy="2811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72856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
          <p:cNvSpPr/>
          <p:nvPr/>
        </p:nvSpPr>
        <p:spPr>
          <a:xfrm>
            <a:off x="3" y="-19050"/>
            <a:ext cx="9143998" cy="767942"/>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endParaRPr sz="1700">
              <a:solidFill>
                <a:prstClr val="black"/>
              </a:solidFill>
              <a:latin typeface="Arial" pitchFamily="34" charset="0"/>
              <a:cs typeface="Arial" pitchFamily="34" charset="0"/>
            </a:endParaRPr>
          </a:p>
        </p:txBody>
      </p:sp>
      <p:sp>
        <p:nvSpPr>
          <p:cNvPr id="17" name="object 4"/>
          <p:cNvSpPr txBox="1">
            <a:spLocks/>
          </p:cNvSpPr>
          <p:nvPr/>
        </p:nvSpPr>
        <p:spPr>
          <a:xfrm>
            <a:off x="0" y="51470"/>
            <a:ext cx="9144000" cy="457314"/>
          </a:xfrm>
          <a:prstGeom prst="rect">
            <a:avLst/>
          </a:prstGeom>
        </p:spPr>
        <p:txBody>
          <a:bodyPr vert="horz" wrap="square" lIns="0" tIns="26171" rIns="0" bIns="0" rtlCol="0">
            <a:spAutoFit/>
          </a:bodyPr>
          <a:lstStyle>
            <a:lvl1pPr>
              <a:defRPr sz="2650" b="1" i="0">
                <a:solidFill>
                  <a:srgbClr val="FEFEFE"/>
                </a:solidFill>
                <a:latin typeface="Arial"/>
                <a:ea typeface="+mj-ea"/>
                <a:cs typeface="Arial"/>
              </a:defRPr>
            </a:lvl1pPr>
          </a:lstStyle>
          <a:p>
            <a:pPr lvl="0" algn="ctr"/>
            <a:r>
              <a:rPr lang="ru-RU" sz="2800" dirty="0">
                <a:solidFill>
                  <a:schemeClr val="bg1"/>
                </a:solidFill>
                <a:latin typeface="Arial" pitchFamily="34" charset="0"/>
                <a:cs typeface="Arial" pitchFamily="34" charset="0"/>
              </a:rPr>
              <a:t>РЕШЕНИЕ ПРАКТИЧЕСКИХ ЗАДАЧ</a:t>
            </a:r>
            <a:endParaRPr lang="en-US" sz="2800" dirty="0">
              <a:solidFill>
                <a:schemeClr val="bg1"/>
              </a:solidFill>
              <a:latin typeface="Arial" pitchFamily="34" charset="0"/>
              <a:cs typeface="Arial" pitchFamily="34" charset="0"/>
            </a:endParaRPr>
          </a:p>
        </p:txBody>
      </p:sp>
      <p:cxnSp>
        <p:nvCxnSpPr>
          <p:cNvPr id="7" name="Прямая соединительная линия 6">
            <a:extLst>
              <a:ext uri="{FF2B5EF4-FFF2-40B4-BE49-F238E27FC236}">
                <a16:creationId xmlns:a16="http://schemas.microsoft.com/office/drawing/2014/main" xmlns="" id="{CDDDC9C4-B613-4875-A953-85B21669B3A3}"/>
              </a:ext>
            </a:extLst>
          </p:cNvPr>
          <p:cNvCxnSpPr/>
          <p:nvPr/>
        </p:nvCxnSpPr>
        <p:spPr>
          <a:xfrm flipH="1">
            <a:off x="228600" y="0"/>
            <a:ext cx="22920" cy="1524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xmlns="" id="{147A7D6A-C7BA-49D4-B70A-AF2EB5873187}"/>
                  </a:ext>
                </a:extLst>
              </p:cNvPr>
              <p:cNvSpPr txBox="1"/>
              <p:nvPr/>
            </p:nvSpPr>
            <p:spPr>
              <a:xfrm>
                <a:off x="431539" y="1059582"/>
                <a:ext cx="8280921" cy="2731773"/>
              </a:xfrm>
              <a:prstGeom prst="rect">
                <a:avLst/>
              </a:prstGeom>
              <a:noFill/>
            </p:spPr>
            <p:txBody>
              <a:bodyPr wrap="square" lIns="0" tIns="0" rIns="0" bIns="0" rtlCol="0">
                <a:spAutoFit/>
              </a:bodyPr>
              <a:lstStyle/>
              <a:p>
                <a:pPr algn="just"/>
                <a:r>
                  <a:rPr lang="ru-RU" sz="2400" dirty="0">
                    <a:latin typeface="Arial" panose="020B0604020202020204" pitchFamily="34" charset="0"/>
                    <a:cs typeface="Arial" panose="020B0604020202020204" pitchFamily="34" charset="0"/>
                  </a:rPr>
                  <a:t>Первая бригада может выполнить всю работу за </a:t>
                </a:r>
                <a14:m>
                  <m:oMath xmlns:m="http://schemas.openxmlformats.org/officeDocument/2006/math">
                    <m:r>
                      <a:rPr lang="ru-RU" sz="2400" i="1" dirty="0" smtClean="0">
                        <a:latin typeface="Cambria Math" panose="02040503050406030204" pitchFamily="18" charset="0"/>
                        <a:cs typeface="Arial" panose="020B0604020202020204" pitchFamily="34" charset="0"/>
                      </a:rPr>
                      <m:t>𝑥</m:t>
                    </m:r>
                  </m:oMath>
                </a14:m>
                <a:r>
                  <a:rPr lang="ru-RU" sz="2400" dirty="0">
                    <a:latin typeface="Arial" panose="020B0604020202020204" pitchFamily="34" charset="0"/>
                    <a:cs typeface="Arial" panose="020B0604020202020204" pitchFamily="34" charset="0"/>
                  </a:rPr>
                  <a:t> часов с производительностью </a:t>
                </a:r>
                <a14:m>
                  <m:oMath xmlns:m="http://schemas.openxmlformats.org/officeDocument/2006/math">
                    <m:f>
                      <m:fPr>
                        <m:ctrlPr>
                          <a:rPr lang="ru-RU" sz="2400" i="1">
                            <a:latin typeface="Cambria Math" panose="02040503050406030204" pitchFamily="18" charset="0"/>
                            <a:cs typeface="Arial" panose="020B0604020202020204" pitchFamily="34" charset="0"/>
                          </a:rPr>
                        </m:ctrlPr>
                      </m:fPr>
                      <m:num>
                        <m:r>
                          <a:rPr lang="ru-RU" sz="2400" i="1">
                            <a:latin typeface="Cambria Math" panose="02040503050406030204" pitchFamily="18" charset="0"/>
                            <a:cs typeface="Arial" panose="020B0604020202020204" pitchFamily="34" charset="0"/>
                          </a:rPr>
                          <m:t>1</m:t>
                        </m:r>
                      </m:num>
                      <m:den>
                        <m:r>
                          <a:rPr lang="en-US" sz="2400" i="1">
                            <a:latin typeface="Cambria Math" panose="02040503050406030204" pitchFamily="18" charset="0"/>
                            <a:cs typeface="Arial" panose="020B0604020202020204" pitchFamily="34" charset="0"/>
                          </a:rPr>
                          <m:t>𝑥</m:t>
                        </m:r>
                      </m:den>
                    </m:f>
                    <m:r>
                      <a:rPr lang="ru-RU" sz="2400" b="0" i="1" smtClean="0">
                        <a:latin typeface="Cambria Math" panose="02040503050406030204" pitchFamily="18" charset="0"/>
                        <a:cs typeface="Arial" panose="020B0604020202020204" pitchFamily="34" charset="0"/>
                      </a:rPr>
                      <m:t>.</m:t>
                    </m:r>
                  </m:oMath>
                </a14:m>
                <a:r>
                  <a:rPr lang="ru-RU" sz="2400" dirty="0">
                    <a:latin typeface="Arial" panose="020B0604020202020204" pitchFamily="34" charset="0"/>
                    <a:cs typeface="Arial" panose="020B0604020202020204" pitchFamily="34" charset="0"/>
                  </a:rPr>
                  <a:t> Вторая бригада может выполнить всю работу за </a:t>
                </a:r>
                <a14:m>
                  <m:oMath xmlns:m="http://schemas.openxmlformats.org/officeDocument/2006/math">
                    <m:r>
                      <a:rPr lang="ru-RU" sz="2400" i="1" dirty="0" smtClean="0">
                        <a:latin typeface="Cambria Math" panose="02040503050406030204" pitchFamily="18" charset="0"/>
                        <a:cs typeface="Arial" panose="020B0604020202020204" pitchFamily="34" charset="0"/>
                      </a:rPr>
                      <m:t>𝑦</m:t>
                    </m:r>
                  </m:oMath>
                </a14:m>
                <a:r>
                  <a:rPr lang="ru-RU" sz="2400" dirty="0">
                    <a:latin typeface="Arial" panose="020B0604020202020204" pitchFamily="34" charset="0"/>
                    <a:cs typeface="Arial" panose="020B0604020202020204" pitchFamily="34" charset="0"/>
                  </a:rPr>
                  <a:t> часов,  с производительностью </a:t>
                </a:r>
                <a14:m>
                  <m:oMath xmlns:m="http://schemas.openxmlformats.org/officeDocument/2006/math">
                    <m:r>
                      <a:rPr lang="en-US" sz="2400" i="1">
                        <a:latin typeface="Cambria Math" panose="02040503050406030204" pitchFamily="18" charset="0"/>
                        <a:cs typeface="Arial" panose="020B0604020202020204" pitchFamily="34" charset="0"/>
                      </a:rPr>
                      <m:t>𝑦</m:t>
                    </m:r>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𝑥</m:t>
                    </m:r>
                    <m:r>
                      <a:rPr lang="en-US" sz="2400" i="1">
                        <a:latin typeface="Cambria Math" panose="02040503050406030204" pitchFamily="18" charset="0"/>
                        <a:cs typeface="Arial" panose="020B0604020202020204" pitchFamily="34" charset="0"/>
                      </a:rPr>
                      <m:t>+5</m:t>
                    </m:r>
                  </m:oMath>
                </a14:m>
                <a:r>
                  <a:rPr lang="ru-RU" sz="2400" dirty="0">
                    <a:latin typeface="Arial" panose="020B0604020202020204" pitchFamily="34" charset="0"/>
                    <a:cs typeface="Arial" panose="020B0604020202020204" pitchFamily="34" charset="0"/>
                  </a:rPr>
                  <a:t>.  Обе бригады вместе имеют производительность </a:t>
                </a:r>
                <a14:m>
                  <m:oMath xmlns:m="http://schemas.openxmlformats.org/officeDocument/2006/math">
                    <m:f>
                      <m:fPr>
                        <m:ctrlPr>
                          <a:rPr lang="ru-RU" sz="2400" i="1">
                            <a:latin typeface="Cambria Math" panose="02040503050406030204" pitchFamily="18" charset="0"/>
                            <a:cs typeface="Arial" panose="020B0604020202020204" pitchFamily="34" charset="0"/>
                          </a:rPr>
                        </m:ctrlPr>
                      </m:fPr>
                      <m:num>
                        <m:r>
                          <a:rPr lang="ru-RU" sz="2400" i="1">
                            <a:latin typeface="Cambria Math" panose="02040503050406030204" pitchFamily="18" charset="0"/>
                            <a:cs typeface="Arial" panose="020B0604020202020204" pitchFamily="34" charset="0"/>
                          </a:rPr>
                          <m:t>1</m:t>
                        </m:r>
                      </m:num>
                      <m:den>
                        <m:r>
                          <a:rPr lang="en-US" sz="2400" i="1">
                            <a:latin typeface="Cambria Math" panose="02040503050406030204" pitchFamily="18" charset="0"/>
                            <a:cs typeface="Arial" panose="020B0604020202020204" pitchFamily="34" charset="0"/>
                          </a:rPr>
                          <m:t>𝑥</m:t>
                        </m:r>
                      </m:den>
                    </m:f>
                    <m:r>
                      <a:rPr lang="ru-RU" sz="2400" i="1">
                        <a:latin typeface="Cambria Math" panose="02040503050406030204" pitchFamily="18" charset="0"/>
                        <a:cs typeface="Arial" panose="020B0604020202020204" pitchFamily="34" charset="0"/>
                      </a:rPr>
                      <m:t>+</m:t>
                    </m:r>
                    <m:f>
                      <m:fPr>
                        <m:ctrlPr>
                          <a:rPr lang="ru-RU" sz="2400" i="1">
                            <a:latin typeface="Cambria Math" panose="02040503050406030204" pitchFamily="18" charset="0"/>
                            <a:cs typeface="Arial" panose="020B0604020202020204" pitchFamily="34" charset="0"/>
                          </a:rPr>
                        </m:ctrlPr>
                      </m:fPr>
                      <m:num>
                        <m:r>
                          <a:rPr lang="ru-RU" sz="2400" i="1">
                            <a:latin typeface="Cambria Math" panose="02040503050406030204" pitchFamily="18" charset="0"/>
                            <a:cs typeface="Arial" panose="020B0604020202020204" pitchFamily="34" charset="0"/>
                          </a:rPr>
                          <m:t>1</m:t>
                        </m:r>
                      </m:num>
                      <m:den>
                        <m:r>
                          <a:rPr lang="en-US" sz="2400" i="1">
                            <a:latin typeface="Cambria Math" panose="02040503050406030204" pitchFamily="18" charset="0"/>
                            <a:cs typeface="Arial" panose="020B0604020202020204" pitchFamily="34" charset="0"/>
                          </a:rPr>
                          <m:t>𝑦</m:t>
                        </m:r>
                      </m:den>
                    </m:f>
                  </m:oMath>
                </a14:m>
                <a:r>
                  <a:rPr lang="ru-RU" sz="2400" dirty="0">
                    <a:latin typeface="Arial" panose="020B0604020202020204" pitchFamily="34" charset="0"/>
                    <a:cs typeface="Arial" panose="020B0604020202020204" pitchFamily="34" charset="0"/>
                  </a:rPr>
                  <a:t>. Всю работу они выполнят за время </a:t>
                </a:r>
                <a14:m>
                  <m:oMath xmlns:m="http://schemas.openxmlformats.org/officeDocument/2006/math">
                    <m:f>
                      <m:fPr>
                        <m:ctrlPr>
                          <a:rPr lang="ru-RU" sz="2400" i="1">
                            <a:latin typeface="Cambria Math" panose="02040503050406030204" pitchFamily="18" charset="0"/>
                            <a:cs typeface="Arial" panose="020B0604020202020204" pitchFamily="34" charset="0"/>
                          </a:rPr>
                        </m:ctrlPr>
                      </m:fPr>
                      <m:num>
                        <m:r>
                          <a:rPr lang="en-US" sz="2400" i="1">
                            <a:latin typeface="Cambria Math" panose="02040503050406030204" pitchFamily="18" charset="0"/>
                            <a:cs typeface="Arial" panose="020B0604020202020204" pitchFamily="34" charset="0"/>
                          </a:rPr>
                          <m:t>𝑥𝑦</m:t>
                        </m:r>
                      </m:num>
                      <m:den>
                        <m:r>
                          <a:rPr lang="en-US" sz="2400" i="1">
                            <a:latin typeface="Cambria Math" panose="02040503050406030204" pitchFamily="18" charset="0"/>
                            <a:cs typeface="Arial" panose="020B0604020202020204" pitchFamily="34" charset="0"/>
                          </a:rPr>
                          <m:t>𝑥</m:t>
                        </m:r>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𝑦</m:t>
                        </m:r>
                      </m:den>
                    </m:f>
                    <m:r>
                      <a:rPr lang="en-US" sz="2400" i="1">
                        <a:latin typeface="Cambria Math" panose="02040503050406030204" pitchFamily="18" charset="0"/>
                        <a:cs typeface="Arial" panose="020B0604020202020204" pitchFamily="34" charset="0"/>
                      </a:rPr>
                      <m:t>=</m:t>
                    </m:r>
                    <m:r>
                      <a:rPr lang="ru-RU" sz="2400" b="0" i="1" smtClean="0">
                        <a:latin typeface="Cambria Math" panose="02040503050406030204" pitchFamily="18" charset="0"/>
                        <a:cs typeface="Arial" panose="020B0604020202020204" pitchFamily="34" charset="0"/>
                      </a:rPr>
                      <m:t>8</m:t>
                    </m:r>
                  </m:oMath>
                </a14:m>
                <a:endParaRPr lang="ru-RU" sz="2400" dirty="0">
                  <a:latin typeface="Arial" panose="020B0604020202020204" pitchFamily="34" charset="0"/>
                  <a:cs typeface="Arial" panose="020B0604020202020204" pitchFamily="34" charset="0"/>
                </a:endParaRPr>
              </a:p>
            </p:txBody>
          </p:sp>
        </mc:Choice>
        <mc:Fallback xmlns="">
          <p:sp>
            <p:nvSpPr>
              <p:cNvPr id="5" name="TextBox 4">
                <a:extLst>
                  <a:ext uri="{FF2B5EF4-FFF2-40B4-BE49-F238E27FC236}">
                    <a16:creationId xmlns:a16="http://schemas.microsoft.com/office/drawing/2014/main" id="{147A7D6A-C7BA-49D4-B70A-AF2EB5873187}"/>
                  </a:ext>
                </a:extLst>
              </p:cNvPr>
              <p:cNvSpPr txBox="1">
                <a:spLocks noRot="1" noChangeAspect="1" noMove="1" noResize="1" noEditPoints="1" noAdjustHandles="1" noChangeArrowheads="1" noChangeShapeType="1" noTextEdit="1"/>
              </p:cNvSpPr>
              <p:nvPr/>
            </p:nvSpPr>
            <p:spPr>
              <a:xfrm>
                <a:off x="431539" y="1059582"/>
                <a:ext cx="8280921" cy="2731773"/>
              </a:xfrm>
              <a:prstGeom prst="rect">
                <a:avLst/>
              </a:prstGeom>
              <a:blipFill>
                <a:blip r:embed="rId3"/>
                <a:stretch>
                  <a:fillRect l="-2283" t="-3348" r="-2209" b="-1339"/>
                </a:stretch>
              </a:blipFill>
            </p:spPr>
            <p:txBody>
              <a:bodyPr/>
              <a:lstStyle/>
              <a:p>
                <a:r>
                  <a:rPr lang="ru-RU">
                    <a:noFill/>
                  </a:rPr>
                  <a:t> </a:t>
                </a:r>
              </a:p>
            </p:txBody>
          </p:sp>
        </mc:Fallback>
      </mc:AlternateContent>
    </p:spTree>
    <p:extLst>
      <p:ext uri="{BB962C8B-B14F-4D97-AF65-F5344CB8AC3E}">
        <p14:creationId xmlns:p14="http://schemas.microsoft.com/office/powerpoint/2010/main" val="4031238352"/>
      </p:ext>
    </p:extLst>
  </p:cSld>
  <p:clrMapOvr>
    <a:masterClrMapping/>
  </p:clrMapOvr>
  <p:transition spd="slow">
    <p:pu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
          <p:cNvSpPr/>
          <p:nvPr/>
        </p:nvSpPr>
        <p:spPr>
          <a:xfrm>
            <a:off x="3" y="-19050"/>
            <a:ext cx="9143998" cy="767942"/>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endParaRPr sz="1700">
              <a:solidFill>
                <a:prstClr val="black"/>
              </a:solidFill>
              <a:latin typeface="Arial" pitchFamily="34" charset="0"/>
              <a:cs typeface="Arial" pitchFamily="34" charset="0"/>
            </a:endParaRPr>
          </a:p>
        </p:txBody>
      </p:sp>
      <p:sp>
        <p:nvSpPr>
          <p:cNvPr id="17" name="object 4"/>
          <p:cNvSpPr txBox="1">
            <a:spLocks/>
          </p:cNvSpPr>
          <p:nvPr/>
        </p:nvSpPr>
        <p:spPr>
          <a:xfrm>
            <a:off x="0" y="51470"/>
            <a:ext cx="9144000" cy="457314"/>
          </a:xfrm>
          <a:prstGeom prst="rect">
            <a:avLst/>
          </a:prstGeom>
        </p:spPr>
        <p:txBody>
          <a:bodyPr vert="horz" wrap="square" lIns="0" tIns="26171" rIns="0" bIns="0" rtlCol="0">
            <a:spAutoFit/>
          </a:bodyPr>
          <a:lstStyle>
            <a:lvl1pPr>
              <a:defRPr sz="2650" b="1" i="0">
                <a:solidFill>
                  <a:srgbClr val="FEFEFE"/>
                </a:solidFill>
                <a:latin typeface="Arial"/>
                <a:ea typeface="+mj-ea"/>
                <a:cs typeface="Arial"/>
              </a:defRPr>
            </a:lvl1pPr>
          </a:lstStyle>
          <a:p>
            <a:pPr lvl="0" algn="ctr"/>
            <a:r>
              <a:rPr lang="ru-RU" sz="2800" dirty="0">
                <a:solidFill>
                  <a:schemeClr val="bg1"/>
                </a:solidFill>
                <a:latin typeface="Arial" pitchFamily="34" charset="0"/>
                <a:cs typeface="Arial" pitchFamily="34" charset="0"/>
              </a:rPr>
              <a:t>РЕШЕНИЕ ПРАКТИЧЕСКИХ ЗАДАЧ</a:t>
            </a:r>
            <a:endParaRPr lang="en-US" sz="2800" dirty="0">
              <a:solidFill>
                <a:schemeClr val="bg1"/>
              </a:solidFill>
              <a:latin typeface="Arial" pitchFamily="34" charset="0"/>
              <a:cs typeface="Arial" pitchFamily="34" charset="0"/>
            </a:endParaRPr>
          </a:p>
        </p:txBody>
      </p:sp>
      <p:cxnSp>
        <p:nvCxnSpPr>
          <p:cNvPr id="7" name="Прямая соединительная линия 6">
            <a:extLst>
              <a:ext uri="{FF2B5EF4-FFF2-40B4-BE49-F238E27FC236}">
                <a16:creationId xmlns:a16="http://schemas.microsoft.com/office/drawing/2014/main" xmlns="" id="{CDDDC9C4-B613-4875-A953-85B21669B3A3}"/>
              </a:ext>
            </a:extLst>
          </p:cNvPr>
          <p:cNvCxnSpPr/>
          <p:nvPr/>
        </p:nvCxnSpPr>
        <p:spPr>
          <a:xfrm flipH="1">
            <a:off x="228600" y="0"/>
            <a:ext cx="22920" cy="1524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9" name="TextBox 18">
                <a:extLst>
                  <a:ext uri="{FF2B5EF4-FFF2-40B4-BE49-F238E27FC236}">
                    <a16:creationId xmlns:a16="http://schemas.microsoft.com/office/drawing/2014/main" xmlns="" id="{2B7807CB-E2A4-43CF-815D-C71155BEACA7}"/>
                  </a:ext>
                </a:extLst>
              </p:cNvPr>
              <p:cNvSpPr txBox="1"/>
              <p:nvPr/>
            </p:nvSpPr>
            <p:spPr>
              <a:xfrm>
                <a:off x="26822" y="1025953"/>
                <a:ext cx="3240360" cy="127143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d>
                        <m:dPr>
                          <m:begChr m:val="{"/>
                          <m:endChr m:val=""/>
                          <m:ctrlPr>
                            <a:rPr lang="ru-RU" sz="2400" i="1" smtClean="0">
                              <a:latin typeface="Cambria Math" panose="02040503050406030204" pitchFamily="18" charset="0"/>
                              <a:cs typeface="Arial" panose="020B0604020202020204" pitchFamily="34" charset="0"/>
                            </a:rPr>
                          </m:ctrlPr>
                        </m:dPr>
                        <m:e>
                          <m:eqArr>
                            <m:eqArrPr>
                              <m:ctrlPr>
                                <a:rPr lang="ru-RU" sz="2400" i="1">
                                  <a:latin typeface="Cambria Math" panose="02040503050406030204" pitchFamily="18" charset="0"/>
                                  <a:cs typeface="Arial" panose="020B0604020202020204" pitchFamily="34" charset="0"/>
                                </a:rPr>
                              </m:ctrlPr>
                            </m:eqArrPr>
                            <m:e>
                              <m:r>
                                <a:rPr lang="en-US" sz="2400" i="1">
                                  <a:latin typeface="Cambria Math" panose="02040503050406030204" pitchFamily="18" charset="0"/>
                                  <a:cs typeface="Arial" panose="020B0604020202020204" pitchFamily="34" charset="0"/>
                                </a:rPr>
                                <m:t>𝑦</m:t>
                              </m:r>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𝑥</m:t>
                              </m:r>
                              <m:r>
                                <a:rPr lang="en-US" sz="2400" i="1">
                                  <a:latin typeface="Cambria Math" panose="02040503050406030204" pitchFamily="18" charset="0"/>
                                  <a:cs typeface="Arial" panose="020B0604020202020204" pitchFamily="34" charset="0"/>
                                </a:rPr>
                                <m:t>+12</m:t>
                              </m:r>
                            </m:e>
                            <m:e>
                              <m:f>
                                <m:fPr>
                                  <m:ctrlPr>
                                    <a:rPr lang="ru-RU" sz="2400" i="1">
                                      <a:latin typeface="Cambria Math" panose="02040503050406030204" pitchFamily="18" charset="0"/>
                                      <a:cs typeface="Arial" panose="020B0604020202020204" pitchFamily="34" charset="0"/>
                                    </a:rPr>
                                  </m:ctrlPr>
                                </m:fPr>
                                <m:num>
                                  <m:r>
                                    <a:rPr lang="en-US" sz="2400" i="1">
                                      <a:latin typeface="Cambria Math" panose="02040503050406030204" pitchFamily="18" charset="0"/>
                                      <a:cs typeface="Arial" panose="020B0604020202020204" pitchFamily="34" charset="0"/>
                                    </a:rPr>
                                    <m:t>𝑥𝑦</m:t>
                                  </m:r>
                                </m:num>
                                <m:den>
                                  <m:r>
                                    <a:rPr lang="en-US" sz="2400" i="1">
                                      <a:latin typeface="Cambria Math" panose="02040503050406030204" pitchFamily="18" charset="0"/>
                                      <a:cs typeface="Arial" panose="020B0604020202020204" pitchFamily="34" charset="0"/>
                                    </a:rPr>
                                    <m:t>𝑥</m:t>
                                  </m:r>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𝑦</m:t>
                                  </m:r>
                                </m:den>
                              </m:f>
                              <m:r>
                                <a:rPr lang="en-US" sz="2400" i="1">
                                  <a:latin typeface="Cambria Math" panose="02040503050406030204" pitchFamily="18" charset="0"/>
                                  <a:cs typeface="Arial" panose="020B0604020202020204" pitchFamily="34" charset="0"/>
                                </a:rPr>
                                <m:t>=</m:t>
                              </m:r>
                              <m:r>
                                <a:rPr lang="ru-RU" sz="2400" b="0" i="1" smtClean="0">
                                  <a:latin typeface="Cambria Math" panose="02040503050406030204" pitchFamily="18" charset="0"/>
                                  <a:cs typeface="Arial" panose="020B0604020202020204" pitchFamily="34" charset="0"/>
                                </a:rPr>
                                <m:t>8</m:t>
                              </m:r>
                            </m:e>
                          </m:eqArr>
                        </m:e>
                      </m:d>
                    </m:oMath>
                  </m:oMathPara>
                </a14:m>
                <a:endParaRPr lang="ru-RU" sz="2400" dirty="0"/>
              </a:p>
            </p:txBody>
          </p:sp>
        </mc:Choice>
        <mc:Fallback>
          <p:sp>
            <p:nvSpPr>
              <p:cNvPr id="19" name="TextBox 18">
                <a:extLst>
                  <a:ext uri="{FF2B5EF4-FFF2-40B4-BE49-F238E27FC236}">
                    <a16:creationId xmlns:a16="http://schemas.microsoft.com/office/drawing/2014/main" xmlns:a14="http://schemas.microsoft.com/office/drawing/2010/main" xmlns="" id="{2B7807CB-E2A4-43CF-815D-C71155BEACA7}"/>
                  </a:ext>
                </a:extLst>
              </p:cNvPr>
              <p:cNvSpPr txBox="1">
                <a:spLocks noRot="1" noChangeAspect="1" noMove="1" noResize="1" noEditPoints="1" noAdjustHandles="1" noChangeArrowheads="1" noChangeShapeType="1" noTextEdit="1"/>
              </p:cNvSpPr>
              <p:nvPr/>
            </p:nvSpPr>
            <p:spPr>
              <a:xfrm>
                <a:off x="26822" y="1025953"/>
                <a:ext cx="3240360" cy="1271438"/>
              </a:xfrm>
              <a:prstGeom prst="rect">
                <a:avLst/>
              </a:prstGeom>
              <a:blipFill rotWithShape="0">
                <a:blip r:embed="rId3"/>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xmlns="" id="{75A7F394-10CC-440F-B540-863BFC591E4C}"/>
                  </a:ext>
                </a:extLst>
              </p:cNvPr>
              <p:cNvSpPr txBox="1"/>
              <p:nvPr/>
            </p:nvSpPr>
            <p:spPr>
              <a:xfrm>
                <a:off x="2915816" y="1203598"/>
                <a:ext cx="3240360" cy="91614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d>
                        <m:dPr>
                          <m:begChr m:val="{"/>
                          <m:endChr m:val=""/>
                          <m:ctrlPr>
                            <a:rPr lang="ru-RU" sz="2400" i="1" smtClean="0">
                              <a:latin typeface="Cambria Math" panose="02040503050406030204" pitchFamily="18" charset="0"/>
                              <a:cs typeface="Arial" panose="020B0604020202020204" pitchFamily="34" charset="0"/>
                            </a:rPr>
                          </m:ctrlPr>
                        </m:dPr>
                        <m:e>
                          <m:eqArr>
                            <m:eqArrPr>
                              <m:ctrlPr>
                                <a:rPr lang="ru-RU" sz="2400" i="1">
                                  <a:latin typeface="Cambria Math" panose="02040503050406030204" pitchFamily="18" charset="0"/>
                                  <a:cs typeface="Arial" panose="020B0604020202020204" pitchFamily="34" charset="0"/>
                                </a:rPr>
                              </m:ctrlPr>
                            </m:eqArrPr>
                            <m:e>
                              <m:r>
                                <a:rPr lang="en-US" sz="2400" i="1">
                                  <a:latin typeface="Cambria Math" panose="02040503050406030204" pitchFamily="18" charset="0"/>
                                  <a:cs typeface="Arial" panose="020B0604020202020204" pitchFamily="34" charset="0"/>
                                </a:rPr>
                                <m:t>𝑦</m:t>
                              </m:r>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𝑥</m:t>
                              </m:r>
                              <m:r>
                                <a:rPr lang="en-US" sz="2400" i="1">
                                  <a:latin typeface="Cambria Math" panose="02040503050406030204" pitchFamily="18" charset="0"/>
                                  <a:cs typeface="Arial" panose="020B0604020202020204" pitchFamily="34" charset="0"/>
                                </a:rPr>
                                <m:t>+12</m:t>
                              </m:r>
                            </m:e>
                            <m:e>
                              <m:r>
                                <a:rPr lang="en-US" sz="2400" b="0" i="1" smtClean="0">
                                  <a:latin typeface="Cambria Math" panose="02040503050406030204" pitchFamily="18" charset="0"/>
                                  <a:cs typeface="Arial" panose="020B0604020202020204" pitchFamily="34" charset="0"/>
                                </a:rPr>
                                <m:t>𝑥𝑦</m:t>
                              </m:r>
                              <m:r>
                                <a:rPr lang="en-US" sz="2400" i="1">
                                  <a:latin typeface="Cambria Math" panose="02040503050406030204" pitchFamily="18" charset="0"/>
                                  <a:cs typeface="Arial" panose="020B0604020202020204" pitchFamily="34" charset="0"/>
                                </a:rPr>
                                <m:t>=</m:t>
                              </m:r>
                              <m:r>
                                <a:rPr lang="ru-RU" sz="2400" b="0" i="1" smtClean="0">
                                  <a:latin typeface="Cambria Math" panose="02040503050406030204" pitchFamily="18" charset="0"/>
                                  <a:cs typeface="Arial" panose="020B0604020202020204" pitchFamily="34" charset="0"/>
                                </a:rPr>
                                <m:t>8</m:t>
                              </m:r>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𝑥</m:t>
                              </m:r>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𝑦</m:t>
                              </m:r>
                              <m:r>
                                <a:rPr lang="en-US" sz="2400" b="0" i="1" smtClean="0">
                                  <a:latin typeface="Cambria Math" panose="02040503050406030204" pitchFamily="18" charset="0"/>
                                  <a:cs typeface="Arial" panose="020B0604020202020204" pitchFamily="34" charset="0"/>
                                </a:rPr>
                                <m:t>)</m:t>
                              </m:r>
                            </m:e>
                          </m:eqArr>
                        </m:e>
                      </m:d>
                    </m:oMath>
                  </m:oMathPara>
                </a14:m>
                <a:endParaRPr lang="ru-RU" sz="2400" dirty="0"/>
              </a:p>
            </p:txBody>
          </p:sp>
        </mc:Choice>
        <mc:Fallback>
          <p:sp>
            <p:nvSpPr>
              <p:cNvPr id="8" name="TextBox 7">
                <a:extLst>
                  <a:ext uri="{FF2B5EF4-FFF2-40B4-BE49-F238E27FC236}">
                    <a16:creationId xmlns:a16="http://schemas.microsoft.com/office/drawing/2014/main" xmlns:a14="http://schemas.microsoft.com/office/drawing/2010/main" xmlns="" id="{75A7F394-10CC-440F-B540-863BFC591E4C}"/>
                  </a:ext>
                </a:extLst>
              </p:cNvPr>
              <p:cNvSpPr txBox="1">
                <a:spLocks noRot="1" noChangeAspect="1" noMove="1" noResize="1" noEditPoints="1" noAdjustHandles="1" noChangeArrowheads="1" noChangeShapeType="1" noTextEdit="1"/>
              </p:cNvSpPr>
              <p:nvPr/>
            </p:nvSpPr>
            <p:spPr>
              <a:xfrm>
                <a:off x="2915816" y="1203598"/>
                <a:ext cx="3240360" cy="916148"/>
              </a:xfrm>
              <a:prstGeom prst="rect">
                <a:avLst/>
              </a:prstGeom>
              <a:blipFill rotWithShape="0">
                <a:blip r:embed="rId4"/>
                <a:stretch>
                  <a:fillRect/>
                </a:stretch>
              </a:blipFill>
            </p:spPr>
            <p:txBody>
              <a:bodyPr/>
              <a:lstStyle/>
              <a:p>
                <a:r>
                  <a:rPr lang="ru-RU">
                    <a:noFill/>
                  </a:rPr>
                  <a:t> </a:t>
                </a:r>
              </a:p>
            </p:txBody>
          </p:sp>
        </mc:Fallback>
      </mc:AlternateContent>
      <p:sp>
        <p:nvSpPr>
          <p:cNvPr id="11" name="TextBox 10">
            <a:extLst>
              <a:ext uri="{FF2B5EF4-FFF2-40B4-BE49-F238E27FC236}">
                <a16:creationId xmlns:a16="http://schemas.microsoft.com/office/drawing/2014/main" xmlns="" id="{3A9AC9D9-6140-4B0A-8E4F-28BC86555D42}"/>
              </a:ext>
            </a:extLst>
          </p:cNvPr>
          <p:cNvSpPr txBox="1"/>
          <p:nvPr/>
        </p:nvSpPr>
        <p:spPr>
          <a:xfrm>
            <a:off x="4427984" y="3906273"/>
            <a:ext cx="3240360" cy="461665"/>
          </a:xfrm>
          <a:prstGeom prst="rect">
            <a:avLst/>
          </a:prstGeom>
          <a:noFill/>
        </p:spPr>
        <p:txBody>
          <a:bodyPr wrap="square">
            <a:spAutoFit/>
          </a:bodyPr>
          <a:lstStyle/>
          <a:p>
            <a:r>
              <a:rPr lang="uz-Cyrl-UZ" sz="2400" b="1" dirty="0">
                <a:solidFill>
                  <a:srgbClr val="92D050"/>
                </a:solidFill>
                <a:latin typeface="Arial" panose="020B0604020202020204" pitchFamily="34" charset="0"/>
                <a:cs typeface="Arial" panose="020B0604020202020204" pitchFamily="34" charset="0"/>
              </a:rPr>
              <a:t>Ответ</a:t>
            </a:r>
            <a:r>
              <a:rPr lang="ru-RU" sz="2400" b="1" dirty="0">
                <a:solidFill>
                  <a:srgbClr val="92D050"/>
                </a:solidFill>
                <a:latin typeface="Arial" panose="020B0604020202020204" pitchFamily="34" charset="0"/>
                <a:cs typeface="Arial" panose="020B0604020202020204" pitchFamily="34" charset="0"/>
              </a:rPr>
              <a:t>: 1</a:t>
            </a:r>
            <a:r>
              <a:rPr lang="en-US" sz="2400" b="1" dirty="0">
                <a:solidFill>
                  <a:srgbClr val="92D050"/>
                </a:solidFill>
                <a:latin typeface="Arial" panose="020B0604020202020204" pitchFamily="34" charset="0"/>
                <a:cs typeface="Arial" panose="020B0604020202020204" pitchFamily="34" charset="0"/>
              </a:rPr>
              <a:t>2</a:t>
            </a:r>
            <a:r>
              <a:rPr lang="ru-RU" sz="2400" b="1" dirty="0">
                <a:solidFill>
                  <a:srgbClr val="92D050"/>
                </a:solidFill>
                <a:latin typeface="Arial" panose="020B0604020202020204" pitchFamily="34" charset="0"/>
                <a:cs typeface="Arial" panose="020B0604020202020204" pitchFamily="34" charset="0"/>
              </a:rPr>
              <a:t> часов</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xmlns="" id="{4FB3A0C7-161A-4F91-876A-598753967DB7}"/>
                  </a:ext>
                </a:extLst>
              </p:cNvPr>
              <p:cNvSpPr txBox="1"/>
              <p:nvPr/>
            </p:nvSpPr>
            <p:spPr>
              <a:xfrm>
                <a:off x="755576" y="2684345"/>
                <a:ext cx="3346494" cy="4462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ru-RU"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−4</m:t>
                      </m:r>
                      <m:r>
                        <a:rPr lang="en-US" b="0" i="1" smtClean="0">
                          <a:latin typeface="Cambria Math" panose="02040503050406030204" pitchFamily="18" charset="0"/>
                        </a:rPr>
                        <m:t>𝑥</m:t>
                      </m:r>
                      <m:r>
                        <a:rPr lang="en-US" b="0" i="1" smtClean="0">
                          <a:latin typeface="Cambria Math" panose="02040503050406030204" pitchFamily="18" charset="0"/>
                        </a:rPr>
                        <m:t>−8∙12=0</m:t>
                      </m:r>
                    </m:oMath>
                  </m:oMathPara>
                </a14:m>
                <a:endParaRPr lang="ru-RU" dirty="0"/>
              </a:p>
            </p:txBody>
          </p:sp>
        </mc:Choice>
        <mc:Fallback xmlns="">
          <p:sp>
            <p:nvSpPr>
              <p:cNvPr id="2" name="TextBox 1">
                <a:extLst>
                  <a:ext uri="{FF2B5EF4-FFF2-40B4-BE49-F238E27FC236}">
                    <a16:creationId xmlns:a16="http://schemas.microsoft.com/office/drawing/2014/main" id="{4FB3A0C7-161A-4F91-876A-598753967DB7}"/>
                  </a:ext>
                </a:extLst>
              </p:cNvPr>
              <p:cNvSpPr txBox="1">
                <a:spLocks noRot="1" noChangeAspect="1" noMove="1" noResize="1" noEditPoints="1" noAdjustHandles="1" noChangeArrowheads="1" noChangeShapeType="1" noTextEdit="1"/>
              </p:cNvSpPr>
              <p:nvPr/>
            </p:nvSpPr>
            <p:spPr>
              <a:xfrm>
                <a:off x="755576" y="2684345"/>
                <a:ext cx="3346494" cy="446276"/>
              </a:xfrm>
              <a:prstGeom prst="rect">
                <a:avLst/>
              </a:prstGeom>
              <a:blipFill>
                <a:blip r:embed="rId5"/>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xmlns="" id="{FF301B29-7BCD-4508-97EE-5C7EFDC24D00}"/>
                  </a:ext>
                </a:extLst>
              </p:cNvPr>
              <p:cNvSpPr txBox="1"/>
              <p:nvPr/>
            </p:nvSpPr>
            <p:spPr>
              <a:xfrm>
                <a:off x="755576" y="3438453"/>
                <a:ext cx="1335109" cy="4462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ru-RU"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r>
                        <a:rPr lang="en-US" b="0" i="1" smtClean="0">
                          <a:latin typeface="Cambria Math" panose="02040503050406030204" pitchFamily="18" charset="0"/>
                        </a:rPr>
                        <m:t>=12</m:t>
                      </m:r>
                    </m:oMath>
                  </m:oMathPara>
                </a14:m>
                <a:endParaRPr lang="ru-RU" dirty="0"/>
              </a:p>
            </p:txBody>
          </p:sp>
        </mc:Choice>
        <mc:Fallback xmlns="">
          <p:sp>
            <p:nvSpPr>
              <p:cNvPr id="3" name="TextBox 2">
                <a:extLst>
                  <a:ext uri="{FF2B5EF4-FFF2-40B4-BE49-F238E27FC236}">
                    <a16:creationId xmlns:a16="http://schemas.microsoft.com/office/drawing/2014/main" id="{FF301B29-7BCD-4508-97EE-5C7EFDC24D00}"/>
                  </a:ext>
                </a:extLst>
              </p:cNvPr>
              <p:cNvSpPr txBox="1">
                <a:spLocks noRot="1" noChangeAspect="1" noMove="1" noResize="1" noEditPoints="1" noAdjustHandles="1" noChangeArrowheads="1" noChangeShapeType="1" noTextEdit="1"/>
              </p:cNvSpPr>
              <p:nvPr/>
            </p:nvSpPr>
            <p:spPr>
              <a:xfrm>
                <a:off x="755576" y="3438453"/>
                <a:ext cx="1335109" cy="446276"/>
              </a:xfrm>
              <a:prstGeom prst="rect">
                <a:avLst/>
              </a:prstGeom>
              <a:blipFill>
                <a:blip r:embed="rId6"/>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1157841695"/>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2" descr="C:\Users\Iroda\Downloads\VQpq.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2139702"/>
            <a:ext cx="4392488" cy="2736304"/>
          </a:xfrm>
          <a:prstGeom prst="rect">
            <a:avLst/>
          </a:prstGeom>
          <a:noFill/>
          <a:extLst>
            <a:ext uri="{909E8E84-426E-40DD-AFC4-6F175D3DCCD1}">
              <a14:hiddenFill xmlns:a14="http://schemas.microsoft.com/office/drawing/2010/main">
                <a:solidFill>
                  <a:srgbClr val="FFFFFF"/>
                </a:solidFill>
              </a14:hiddenFill>
            </a:ext>
          </a:extLst>
        </p:spPr>
      </p:pic>
      <p:sp>
        <p:nvSpPr>
          <p:cNvPr id="5" name="object 2">
            <a:extLst>
              <a:ext uri="{FF2B5EF4-FFF2-40B4-BE49-F238E27FC236}">
                <a16:creationId xmlns:a16="http://schemas.microsoft.com/office/drawing/2014/main" xmlns="" id="{7FC1F883-1236-4202-BC5C-D62FD599365E}"/>
              </a:ext>
            </a:extLst>
          </p:cNvPr>
          <p:cNvSpPr/>
          <p:nvPr/>
        </p:nvSpPr>
        <p:spPr>
          <a:xfrm>
            <a:off x="0" y="3733"/>
            <a:ext cx="9143998" cy="767942"/>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endParaRPr sz="1700">
              <a:solidFill>
                <a:prstClr val="black"/>
              </a:solidFill>
              <a:latin typeface="Arial" pitchFamily="34" charset="0"/>
              <a:cs typeface="Arial" pitchFamily="34" charset="0"/>
            </a:endParaRPr>
          </a:p>
        </p:txBody>
      </p:sp>
      <p:sp>
        <p:nvSpPr>
          <p:cNvPr id="6" name="Содержимое 17">
            <a:extLst>
              <a:ext uri="{FF2B5EF4-FFF2-40B4-BE49-F238E27FC236}">
                <a16:creationId xmlns:a16="http://schemas.microsoft.com/office/drawing/2014/main" xmlns="" id="{4B89BF52-4653-4201-BE3B-EC0C2DD63791}"/>
              </a:ext>
            </a:extLst>
          </p:cNvPr>
          <p:cNvSpPr txBox="1">
            <a:spLocks/>
          </p:cNvSpPr>
          <p:nvPr/>
        </p:nvSpPr>
        <p:spPr>
          <a:xfrm>
            <a:off x="154198" y="188164"/>
            <a:ext cx="8835601" cy="430887"/>
          </a:xfrm>
          <a:prstGeom prst="rect">
            <a:avLst/>
          </a:prstGeom>
        </p:spPr>
        <p:txBody>
          <a:bodyPr wrap="square" lIns="0" tIns="0" rIns="0" bIns="0">
            <a:spAutoFit/>
          </a:bodyPr>
          <a:lstStyle>
            <a:lvl1pPr marL="0">
              <a:defRPr sz="2200" b="0" i="0">
                <a:solidFill>
                  <a:srgbClr val="FEFEFE"/>
                </a:solidFill>
                <a:latin typeface="Arial"/>
                <a:ea typeface="+mn-ea"/>
                <a:cs typeface="Arial"/>
              </a:defRPr>
            </a:lvl1pPr>
            <a:lvl2pPr marL="724883">
              <a:defRPr>
                <a:latin typeface="+mn-lt"/>
                <a:ea typeface="+mn-ea"/>
                <a:cs typeface="+mn-cs"/>
              </a:defRPr>
            </a:lvl2pPr>
            <a:lvl3pPr marL="1449768">
              <a:defRPr>
                <a:latin typeface="+mn-lt"/>
                <a:ea typeface="+mn-ea"/>
                <a:cs typeface="+mn-cs"/>
              </a:defRPr>
            </a:lvl3pPr>
            <a:lvl4pPr marL="2174652">
              <a:defRPr>
                <a:latin typeface="+mn-lt"/>
                <a:ea typeface="+mn-ea"/>
                <a:cs typeface="+mn-cs"/>
              </a:defRPr>
            </a:lvl4pPr>
            <a:lvl5pPr marL="2899537">
              <a:defRPr>
                <a:latin typeface="+mn-lt"/>
                <a:ea typeface="+mn-ea"/>
                <a:cs typeface="+mn-cs"/>
              </a:defRPr>
            </a:lvl5pPr>
            <a:lvl6pPr marL="3624422">
              <a:defRPr>
                <a:latin typeface="+mn-lt"/>
                <a:ea typeface="+mn-ea"/>
                <a:cs typeface="+mn-cs"/>
              </a:defRPr>
            </a:lvl6pPr>
            <a:lvl7pPr marL="4349305">
              <a:defRPr>
                <a:latin typeface="+mn-lt"/>
                <a:ea typeface="+mn-ea"/>
                <a:cs typeface="+mn-cs"/>
              </a:defRPr>
            </a:lvl7pPr>
            <a:lvl8pPr marL="5074190">
              <a:defRPr>
                <a:latin typeface="+mn-lt"/>
                <a:ea typeface="+mn-ea"/>
                <a:cs typeface="+mn-cs"/>
              </a:defRPr>
            </a:lvl8pPr>
            <a:lvl9pPr marL="5799074">
              <a:defRPr>
                <a:latin typeface="+mn-lt"/>
                <a:ea typeface="+mn-ea"/>
                <a:cs typeface="+mn-cs"/>
              </a:defRPr>
            </a:lvl9pPr>
          </a:lstStyle>
          <a:p>
            <a:pPr algn="ctr" defTabSz="914400"/>
            <a:r>
              <a:rPr lang="ru-RU" sz="2800" b="1" kern="0" dirty="0"/>
              <a:t>ЗАДАНИЯ ДЛЯ САМОСТОЯТЕЛЬНОГО РЕШЕНИЯ</a:t>
            </a:r>
          </a:p>
        </p:txBody>
      </p:sp>
      <p:sp>
        <p:nvSpPr>
          <p:cNvPr id="7" name="Объект 2"/>
          <p:cNvSpPr>
            <a:spLocks noGrp="1"/>
          </p:cNvSpPr>
          <p:nvPr>
            <p:ph idx="4294967295"/>
          </p:nvPr>
        </p:nvSpPr>
        <p:spPr>
          <a:xfrm>
            <a:off x="914653" y="988754"/>
            <a:ext cx="7771863" cy="1067326"/>
          </a:xfrm>
          <a:prstGeom prst="rect">
            <a:avLst/>
          </a:prstGeom>
        </p:spPr>
        <p:txBody>
          <a:bodyPr lIns="81643" tIns="40822" rIns="81643" bIns="40822"/>
          <a:lstStyle/>
          <a:p>
            <a:pPr algn="ctr"/>
            <a:r>
              <a:rPr lang="ru-RU" sz="3200" b="1" dirty="0"/>
              <a:t>Стр.</a:t>
            </a:r>
            <a:r>
              <a:rPr lang="en-US" sz="3200" b="1" dirty="0"/>
              <a:t> </a:t>
            </a:r>
            <a:r>
              <a:rPr lang="en-US" sz="3200" b="1" dirty="0">
                <a:solidFill>
                  <a:srgbClr val="7030A0"/>
                </a:solidFill>
              </a:rPr>
              <a:t>91-92</a:t>
            </a:r>
            <a:r>
              <a:rPr lang="ru-RU" sz="3200" b="1" dirty="0">
                <a:solidFill>
                  <a:srgbClr val="7030A0"/>
                </a:solidFill>
              </a:rPr>
              <a:t> </a:t>
            </a:r>
          </a:p>
          <a:p>
            <a:pPr algn="ctr"/>
            <a:r>
              <a:rPr lang="ru-RU" sz="3200" b="1" dirty="0">
                <a:solidFill>
                  <a:srgbClr val="7030A0"/>
                </a:solidFill>
              </a:rPr>
              <a:t>№ 3</a:t>
            </a:r>
            <a:r>
              <a:rPr lang="en-US" sz="3200" b="1" dirty="0">
                <a:solidFill>
                  <a:srgbClr val="7030A0"/>
                </a:solidFill>
              </a:rPr>
              <a:t> (2), 4(2)</a:t>
            </a:r>
            <a:r>
              <a:rPr lang="ru-RU" sz="3200" b="1" dirty="0">
                <a:solidFill>
                  <a:srgbClr val="7030A0"/>
                </a:solidFill>
              </a:rPr>
              <a:t> </a:t>
            </a:r>
            <a:endParaRPr lang="en-US" sz="3200" b="1" dirty="0"/>
          </a:p>
        </p:txBody>
      </p:sp>
    </p:spTree>
    <p:extLst>
      <p:ext uri="{BB962C8B-B14F-4D97-AF65-F5344CB8AC3E}">
        <p14:creationId xmlns:p14="http://schemas.microsoft.com/office/powerpoint/2010/main" val="3912329571"/>
      </p:ext>
    </p:extLst>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
          <p:cNvSpPr/>
          <p:nvPr/>
        </p:nvSpPr>
        <p:spPr>
          <a:xfrm>
            <a:off x="3" y="-19050"/>
            <a:ext cx="9143998" cy="767942"/>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endParaRPr sz="1700">
              <a:solidFill>
                <a:prstClr val="black"/>
              </a:solidFill>
              <a:latin typeface="Arial" pitchFamily="34" charset="0"/>
              <a:cs typeface="Arial" pitchFamily="34" charset="0"/>
            </a:endParaRPr>
          </a:p>
        </p:txBody>
      </p:sp>
      <p:sp>
        <p:nvSpPr>
          <p:cNvPr id="17" name="object 4"/>
          <p:cNvSpPr txBox="1">
            <a:spLocks/>
          </p:cNvSpPr>
          <p:nvPr/>
        </p:nvSpPr>
        <p:spPr>
          <a:xfrm>
            <a:off x="0" y="51470"/>
            <a:ext cx="9144000" cy="457314"/>
          </a:xfrm>
          <a:prstGeom prst="rect">
            <a:avLst/>
          </a:prstGeom>
        </p:spPr>
        <p:txBody>
          <a:bodyPr vert="horz" wrap="square" lIns="0" tIns="26171" rIns="0" bIns="0" rtlCol="0">
            <a:spAutoFit/>
          </a:bodyPr>
          <a:lstStyle>
            <a:lvl1pPr>
              <a:defRPr sz="2650" b="1" i="0">
                <a:solidFill>
                  <a:srgbClr val="FEFEFE"/>
                </a:solidFill>
                <a:latin typeface="Arial"/>
                <a:ea typeface="+mj-ea"/>
                <a:cs typeface="Arial"/>
              </a:defRPr>
            </a:lvl1pPr>
          </a:lstStyle>
          <a:p>
            <a:pPr lvl="0" algn="ctr"/>
            <a:r>
              <a:rPr lang="ru-RU" sz="2800" dirty="0">
                <a:solidFill>
                  <a:schemeClr val="bg1"/>
                </a:solidFill>
                <a:latin typeface="Arial" pitchFamily="34" charset="0"/>
                <a:cs typeface="Arial" pitchFamily="34" charset="0"/>
              </a:rPr>
              <a:t>ПРОВЕРКА САМОСТОЯТЕЛЬНОЙ РАБОТЫ</a:t>
            </a:r>
            <a:endParaRPr lang="en-US" sz="2800" dirty="0">
              <a:solidFill>
                <a:schemeClr val="bg1"/>
              </a:solidFill>
              <a:latin typeface="Arial" pitchFamily="34" charset="0"/>
              <a:cs typeface="Arial" pitchFamily="34" charset="0"/>
            </a:endParaRPr>
          </a:p>
        </p:txBody>
      </p:sp>
      <p:cxnSp>
        <p:nvCxnSpPr>
          <p:cNvPr id="7" name="Прямая соединительная линия 6">
            <a:extLst>
              <a:ext uri="{FF2B5EF4-FFF2-40B4-BE49-F238E27FC236}">
                <a16:creationId xmlns:a16="http://schemas.microsoft.com/office/drawing/2014/main" xmlns="" id="{CDDDC9C4-B613-4875-A953-85B21669B3A3}"/>
              </a:ext>
            </a:extLst>
          </p:cNvPr>
          <p:cNvCxnSpPr/>
          <p:nvPr/>
        </p:nvCxnSpPr>
        <p:spPr>
          <a:xfrm flipH="1">
            <a:off x="228600" y="0"/>
            <a:ext cx="22920" cy="1524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xmlns="" id="{147A7D6A-C7BA-49D4-B70A-AF2EB5873187}"/>
              </a:ext>
            </a:extLst>
          </p:cNvPr>
          <p:cNvSpPr txBox="1"/>
          <p:nvPr/>
        </p:nvSpPr>
        <p:spPr>
          <a:xfrm>
            <a:off x="431539" y="1201439"/>
            <a:ext cx="8280921" cy="1477328"/>
          </a:xfrm>
          <a:prstGeom prst="rect">
            <a:avLst/>
          </a:prstGeom>
          <a:noFill/>
        </p:spPr>
        <p:txBody>
          <a:bodyPr wrap="square" lIns="0" tIns="0" rIns="0" bIns="0" rtlCol="0">
            <a:spAutoFit/>
          </a:bodyPr>
          <a:lstStyle/>
          <a:p>
            <a:pPr algn="just"/>
            <a:r>
              <a:rPr lang="ru-RU" sz="2400" b="1" i="1" dirty="0">
                <a:solidFill>
                  <a:schemeClr val="accent1">
                    <a:lumMod val="50000"/>
                  </a:schemeClr>
                </a:solidFill>
                <a:latin typeface="Arial" panose="020B0604020202020204" pitchFamily="34" charset="0"/>
                <a:cs typeface="Arial" panose="020B0604020202020204" pitchFamily="34" charset="0"/>
              </a:rPr>
              <a:t>Задача.</a:t>
            </a:r>
            <a:r>
              <a:rPr lang="ru-RU" sz="2400" dirty="0">
                <a:latin typeface="Arial" panose="020B0604020202020204" pitchFamily="34" charset="0"/>
                <a:cs typeface="Arial" panose="020B0604020202020204" pitchFamily="34" charset="0"/>
              </a:rPr>
              <a:t> В красном зале 320 мест, а в синем – 360. </a:t>
            </a:r>
            <a:r>
              <a:rPr lang="en-US" sz="2400" dirty="0" smtClean="0">
                <a:latin typeface="Arial" panose="020B0604020202020204" pitchFamily="34" charset="0"/>
                <a:cs typeface="Arial" panose="020B0604020202020204" pitchFamily="34" charset="0"/>
              </a:rPr>
              <a:t>                   </a:t>
            </a:r>
            <a:r>
              <a:rPr lang="ru-RU" sz="2400" dirty="0" smtClean="0">
                <a:latin typeface="Arial" panose="020B0604020202020204" pitchFamily="34" charset="0"/>
                <a:cs typeface="Arial" panose="020B0604020202020204" pitchFamily="34" charset="0"/>
              </a:rPr>
              <a:t>В </a:t>
            </a:r>
            <a:r>
              <a:rPr lang="ru-RU" sz="2400" dirty="0">
                <a:latin typeface="Arial" panose="020B0604020202020204" pitchFamily="34" charset="0"/>
                <a:cs typeface="Arial" panose="020B0604020202020204" pitchFamily="34" charset="0"/>
              </a:rPr>
              <a:t>красном зале по сравнению с </a:t>
            </a:r>
            <a:r>
              <a:rPr lang="ru-RU" sz="2400" dirty="0" smtClean="0">
                <a:latin typeface="Arial" panose="020B0604020202020204" pitchFamily="34" charset="0"/>
                <a:cs typeface="Arial" panose="020B0604020202020204" pitchFamily="34" charset="0"/>
              </a:rPr>
              <a:t>ними </a:t>
            </a:r>
            <a:r>
              <a:rPr lang="ru-RU" sz="2400" dirty="0">
                <a:latin typeface="Arial" panose="020B0604020202020204" pitchFamily="34" charset="0"/>
                <a:cs typeface="Arial" panose="020B0604020202020204" pitchFamily="34" charset="0"/>
              </a:rPr>
              <a:t>на 2 ряда больше, но в каждом его ряду по сравнению с синим на 4 места меньше. Сколько рядов в красном зале?</a:t>
            </a:r>
          </a:p>
        </p:txBody>
      </p:sp>
    </p:spTree>
    <p:extLst>
      <p:ext uri="{BB962C8B-B14F-4D97-AF65-F5344CB8AC3E}">
        <p14:creationId xmlns:p14="http://schemas.microsoft.com/office/powerpoint/2010/main" val="1122791607"/>
      </p:ext>
    </p:extLst>
  </p:cSld>
  <p:clrMapOvr>
    <a:masterClrMapping/>
  </p:clrMapOvr>
  <p:transition spd="slow">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
          <p:cNvSpPr/>
          <p:nvPr/>
        </p:nvSpPr>
        <p:spPr>
          <a:xfrm>
            <a:off x="3" y="-19050"/>
            <a:ext cx="9143998" cy="767942"/>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endParaRPr sz="1700">
              <a:solidFill>
                <a:prstClr val="black"/>
              </a:solidFill>
              <a:latin typeface="Arial" pitchFamily="34" charset="0"/>
              <a:cs typeface="Arial" pitchFamily="34" charset="0"/>
            </a:endParaRPr>
          </a:p>
        </p:txBody>
      </p:sp>
      <p:sp>
        <p:nvSpPr>
          <p:cNvPr id="17" name="object 4"/>
          <p:cNvSpPr txBox="1">
            <a:spLocks/>
          </p:cNvSpPr>
          <p:nvPr/>
        </p:nvSpPr>
        <p:spPr>
          <a:xfrm>
            <a:off x="0" y="51470"/>
            <a:ext cx="9144000" cy="457314"/>
          </a:xfrm>
          <a:prstGeom prst="rect">
            <a:avLst/>
          </a:prstGeom>
        </p:spPr>
        <p:txBody>
          <a:bodyPr vert="horz" wrap="square" lIns="0" tIns="26171" rIns="0" bIns="0" rtlCol="0">
            <a:spAutoFit/>
          </a:bodyPr>
          <a:lstStyle>
            <a:lvl1pPr>
              <a:defRPr sz="2650" b="1" i="0">
                <a:solidFill>
                  <a:srgbClr val="FEFEFE"/>
                </a:solidFill>
                <a:latin typeface="Arial"/>
                <a:ea typeface="+mj-ea"/>
                <a:cs typeface="Arial"/>
              </a:defRPr>
            </a:lvl1pPr>
          </a:lstStyle>
          <a:p>
            <a:pPr lvl="0" algn="ctr"/>
            <a:r>
              <a:rPr lang="ru-RU" sz="2800" dirty="0">
                <a:solidFill>
                  <a:schemeClr val="bg1"/>
                </a:solidFill>
                <a:latin typeface="Arial" pitchFamily="34" charset="0"/>
                <a:cs typeface="Arial" pitchFamily="34" charset="0"/>
              </a:rPr>
              <a:t>ПРОВЕРКА САМОСТОЯТЕЛЬНОЙ РАБОТЫ</a:t>
            </a:r>
            <a:endParaRPr lang="en-US" sz="2800" dirty="0">
              <a:solidFill>
                <a:schemeClr val="bg1"/>
              </a:solidFill>
              <a:latin typeface="Arial" pitchFamily="34" charset="0"/>
              <a:cs typeface="Arial" pitchFamily="34" charset="0"/>
            </a:endParaRPr>
          </a:p>
        </p:txBody>
      </p:sp>
      <p:cxnSp>
        <p:nvCxnSpPr>
          <p:cNvPr id="7" name="Прямая соединительная линия 6">
            <a:extLst>
              <a:ext uri="{FF2B5EF4-FFF2-40B4-BE49-F238E27FC236}">
                <a16:creationId xmlns:a16="http://schemas.microsoft.com/office/drawing/2014/main" xmlns="" id="{CDDDC9C4-B613-4875-A953-85B21669B3A3}"/>
              </a:ext>
            </a:extLst>
          </p:cNvPr>
          <p:cNvCxnSpPr/>
          <p:nvPr/>
        </p:nvCxnSpPr>
        <p:spPr>
          <a:xfrm flipH="1">
            <a:off x="228600" y="0"/>
            <a:ext cx="22920" cy="1524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xmlns="" id="{147A7D6A-C7BA-49D4-B70A-AF2EB5873187}"/>
                  </a:ext>
                </a:extLst>
              </p:cNvPr>
              <p:cNvSpPr txBox="1"/>
              <p:nvPr/>
            </p:nvSpPr>
            <p:spPr>
              <a:xfrm>
                <a:off x="431539" y="819412"/>
                <a:ext cx="8280921" cy="2930033"/>
              </a:xfrm>
              <a:prstGeom prst="rect">
                <a:avLst/>
              </a:prstGeom>
              <a:noFill/>
            </p:spPr>
            <p:txBody>
              <a:bodyPr wrap="square" lIns="0" tIns="0" rIns="0" bIns="0" rtlCol="0">
                <a:spAutoFit/>
              </a:bodyPr>
              <a:lstStyle/>
              <a:p>
                <a:pPr algn="just"/>
                <a:r>
                  <a:rPr lang="ru-RU" sz="2400" b="1" i="1" dirty="0">
                    <a:solidFill>
                      <a:schemeClr val="accent1">
                        <a:lumMod val="50000"/>
                      </a:schemeClr>
                    </a:solidFill>
                    <a:latin typeface="Arial" panose="020B0604020202020204" pitchFamily="34" charset="0"/>
                    <a:cs typeface="Arial" panose="020B0604020202020204" pitchFamily="34" charset="0"/>
                  </a:rPr>
                  <a:t>Решение.</a:t>
                </a:r>
                <a:r>
                  <a:rPr lang="ru-RU" sz="1400" b="0" i="0" dirty="0">
                    <a:solidFill>
                      <a:srgbClr val="333333"/>
                    </a:solidFill>
                    <a:effectLst/>
                    <a:latin typeface="Verdana" panose="020B0604030504040204" pitchFamily="34" charset="0"/>
                  </a:rPr>
                  <a:t> </a:t>
                </a:r>
                <a:r>
                  <a:rPr lang="ru-RU" sz="2400" b="0" i="0" dirty="0">
                    <a:solidFill>
                      <a:srgbClr val="333333"/>
                    </a:solidFill>
                    <a:effectLst/>
                    <a:latin typeface="Arial" panose="020B0604020202020204" pitchFamily="34" charset="0"/>
                    <a:cs typeface="Arial" panose="020B0604020202020204" pitchFamily="34" charset="0"/>
                  </a:rPr>
                  <a:t>Пусть в красном зале х рядов, а в синем - у, тогда получим систему</a:t>
                </a:r>
              </a:p>
              <a:p>
                <a:pPr algn="just"/>
                <a14:m>
                  <m:oMathPara xmlns:m="http://schemas.openxmlformats.org/officeDocument/2006/math">
                    <m:oMathParaPr>
                      <m:jc m:val="centerGroup"/>
                    </m:oMathParaPr>
                    <m:oMath xmlns:m="http://schemas.openxmlformats.org/officeDocument/2006/math">
                      <m:d>
                        <m:dPr>
                          <m:begChr m:val="{"/>
                          <m:endChr m:val=""/>
                          <m:ctrlPr>
                            <a:rPr lang="ru-RU" sz="2400" i="1" smtClean="0">
                              <a:solidFill>
                                <a:srgbClr val="333333"/>
                              </a:solidFill>
                              <a:latin typeface="Cambria Math" panose="02040503050406030204" pitchFamily="18" charset="0"/>
                              <a:cs typeface="Arial" panose="020B0604020202020204" pitchFamily="34" charset="0"/>
                            </a:rPr>
                          </m:ctrlPr>
                        </m:dPr>
                        <m:e>
                          <m:eqArr>
                            <m:eqArrPr>
                              <m:ctrlPr>
                                <a:rPr lang="ru-RU" sz="2400" i="1" smtClean="0">
                                  <a:solidFill>
                                    <a:srgbClr val="333333"/>
                                  </a:solidFill>
                                  <a:latin typeface="Cambria Math" panose="02040503050406030204" pitchFamily="18" charset="0"/>
                                  <a:cs typeface="Arial" panose="020B0604020202020204" pitchFamily="34" charset="0"/>
                                </a:rPr>
                              </m:ctrlPr>
                            </m:eqArrPr>
                            <m:e>
                              <m:r>
                                <a:rPr lang="en-US" sz="2400" b="0" i="1" smtClean="0">
                                  <a:solidFill>
                                    <a:srgbClr val="333333"/>
                                  </a:solidFill>
                                  <a:latin typeface="Cambria Math" panose="02040503050406030204" pitchFamily="18" charset="0"/>
                                  <a:cs typeface="Arial" panose="020B0604020202020204" pitchFamily="34" charset="0"/>
                                </a:rPr>
                                <m:t>𝑥</m:t>
                              </m:r>
                              <m:r>
                                <a:rPr lang="en-US" sz="2400" b="0" i="1" smtClean="0">
                                  <a:solidFill>
                                    <a:srgbClr val="333333"/>
                                  </a:solidFill>
                                  <a:latin typeface="Cambria Math" panose="02040503050406030204" pitchFamily="18" charset="0"/>
                                  <a:cs typeface="Arial" panose="020B0604020202020204" pitchFamily="34" charset="0"/>
                                </a:rPr>
                                <m:t>=</m:t>
                              </m:r>
                              <m:r>
                                <a:rPr lang="en-US" sz="2400" b="0" i="1" smtClean="0">
                                  <a:solidFill>
                                    <a:srgbClr val="333333"/>
                                  </a:solidFill>
                                  <a:latin typeface="Cambria Math" panose="02040503050406030204" pitchFamily="18" charset="0"/>
                                  <a:cs typeface="Arial" panose="020B0604020202020204" pitchFamily="34" charset="0"/>
                                </a:rPr>
                                <m:t>𝑦</m:t>
                              </m:r>
                              <m:r>
                                <a:rPr lang="en-US" sz="2400" b="0" i="1" smtClean="0">
                                  <a:solidFill>
                                    <a:srgbClr val="333333"/>
                                  </a:solidFill>
                                  <a:latin typeface="Cambria Math" panose="02040503050406030204" pitchFamily="18" charset="0"/>
                                  <a:cs typeface="Arial" panose="020B0604020202020204" pitchFamily="34" charset="0"/>
                                </a:rPr>
                                <m:t>+2</m:t>
                              </m:r>
                            </m:e>
                            <m:e>
                              <m:f>
                                <m:fPr>
                                  <m:ctrlPr>
                                    <a:rPr lang="ru-RU" sz="2400" i="1" smtClean="0">
                                      <a:solidFill>
                                        <a:srgbClr val="333333"/>
                                      </a:solidFill>
                                      <a:latin typeface="Cambria Math" panose="02040503050406030204" pitchFamily="18" charset="0"/>
                                      <a:cs typeface="Arial" panose="020B0604020202020204" pitchFamily="34" charset="0"/>
                                    </a:rPr>
                                  </m:ctrlPr>
                                </m:fPr>
                                <m:num>
                                  <m:r>
                                    <a:rPr lang="en-US" sz="2400" b="0" i="1" smtClean="0">
                                      <a:solidFill>
                                        <a:srgbClr val="333333"/>
                                      </a:solidFill>
                                      <a:latin typeface="Cambria Math" panose="02040503050406030204" pitchFamily="18" charset="0"/>
                                      <a:cs typeface="Arial" panose="020B0604020202020204" pitchFamily="34" charset="0"/>
                                    </a:rPr>
                                    <m:t>320</m:t>
                                  </m:r>
                                </m:num>
                                <m:den>
                                  <m:r>
                                    <a:rPr lang="en-US" sz="2400" b="0" i="1" smtClean="0">
                                      <a:solidFill>
                                        <a:srgbClr val="333333"/>
                                      </a:solidFill>
                                      <a:latin typeface="Cambria Math" panose="02040503050406030204" pitchFamily="18" charset="0"/>
                                      <a:cs typeface="Arial" panose="020B0604020202020204" pitchFamily="34" charset="0"/>
                                    </a:rPr>
                                    <m:t>𝑥</m:t>
                                  </m:r>
                                </m:den>
                              </m:f>
                              <m:r>
                                <a:rPr lang="en-US" sz="2400" b="0" i="1" smtClean="0">
                                  <a:solidFill>
                                    <a:srgbClr val="333333"/>
                                  </a:solidFill>
                                  <a:latin typeface="Cambria Math" panose="02040503050406030204" pitchFamily="18" charset="0"/>
                                  <a:cs typeface="Arial" panose="020B0604020202020204" pitchFamily="34" charset="0"/>
                                </a:rPr>
                                <m:t>=</m:t>
                              </m:r>
                              <m:f>
                                <m:fPr>
                                  <m:ctrlPr>
                                    <a:rPr lang="en-US" sz="2400" b="0" i="1" smtClean="0">
                                      <a:solidFill>
                                        <a:srgbClr val="333333"/>
                                      </a:solidFill>
                                      <a:latin typeface="Cambria Math" panose="02040503050406030204" pitchFamily="18" charset="0"/>
                                      <a:cs typeface="Arial" panose="020B0604020202020204" pitchFamily="34" charset="0"/>
                                    </a:rPr>
                                  </m:ctrlPr>
                                </m:fPr>
                                <m:num>
                                  <m:r>
                                    <a:rPr lang="en-US" sz="2400" b="0" i="1" smtClean="0">
                                      <a:solidFill>
                                        <a:srgbClr val="333333"/>
                                      </a:solidFill>
                                      <a:latin typeface="Cambria Math" panose="02040503050406030204" pitchFamily="18" charset="0"/>
                                      <a:cs typeface="Arial" panose="020B0604020202020204" pitchFamily="34" charset="0"/>
                                    </a:rPr>
                                    <m:t>360</m:t>
                                  </m:r>
                                </m:num>
                                <m:den>
                                  <m:r>
                                    <a:rPr lang="en-US" sz="2400" b="0" i="1" smtClean="0">
                                      <a:solidFill>
                                        <a:srgbClr val="333333"/>
                                      </a:solidFill>
                                      <a:latin typeface="Cambria Math" panose="02040503050406030204" pitchFamily="18" charset="0"/>
                                      <a:cs typeface="Arial" panose="020B0604020202020204" pitchFamily="34" charset="0"/>
                                    </a:rPr>
                                    <m:t>𝑦</m:t>
                                  </m:r>
                                </m:den>
                              </m:f>
                              <m:r>
                                <a:rPr lang="en-US" sz="2400" b="0" i="1" smtClean="0">
                                  <a:solidFill>
                                    <a:srgbClr val="333333"/>
                                  </a:solidFill>
                                  <a:latin typeface="Cambria Math" panose="02040503050406030204" pitchFamily="18" charset="0"/>
                                  <a:cs typeface="Arial" panose="020B0604020202020204" pitchFamily="34" charset="0"/>
                                </a:rPr>
                                <m:t>−4</m:t>
                              </m:r>
                            </m:e>
                          </m:eqArr>
                        </m:e>
                      </m:d>
                    </m:oMath>
                    <m:oMath xmlns:m="http://schemas.openxmlformats.org/officeDocument/2006/math">
                      <m:d>
                        <m:dPr>
                          <m:begChr m:val="{"/>
                          <m:endChr m:val=""/>
                          <m:ctrlPr>
                            <a:rPr lang="en-US" sz="2400" i="1" smtClean="0">
                              <a:solidFill>
                                <a:srgbClr val="333333"/>
                              </a:solidFill>
                              <a:latin typeface="Cambria Math" panose="02040503050406030204" pitchFamily="18" charset="0"/>
                              <a:cs typeface="Arial" panose="020B0604020202020204" pitchFamily="34" charset="0"/>
                            </a:rPr>
                          </m:ctrlPr>
                        </m:dPr>
                        <m:e>
                          <m:eqArr>
                            <m:eqArrPr>
                              <m:ctrlPr>
                                <a:rPr lang="en-US" sz="2400" i="1" smtClean="0">
                                  <a:solidFill>
                                    <a:srgbClr val="333333"/>
                                  </a:solidFill>
                                  <a:latin typeface="Cambria Math" panose="02040503050406030204" pitchFamily="18" charset="0"/>
                                  <a:cs typeface="Arial" panose="020B0604020202020204" pitchFamily="34" charset="0"/>
                                </a:rPr>
                              </m:ctrlPr>
                            </m:eqArrPr>
                            <m:e>
                              <m:r>
                                <a:rPr lang="en-US" sz="2400" i="1">
                                  <a:solidFill>
                                    <a:srgbClr val="333333"/>
                                  </a:solidFill>
                                  <a:latin typeface="Cambria Math" panose="02040503050406030204" pitchFamily="18" charset="0"/>
                                  <a:cs typeface="Arial" panose="020B0604020202020204" pitchFamily="34" charset="0"/>
                                </a:rPr>
                                <m:t>𝑥</m:t>
                              </m:r>
                              <m:r>
                                <a:rPr lang="en-US" sz="2400" i="1">
                                  <a:solidFill>
                                    <a:srgbClr val="333333"/>
                                  </a:solidFill>
                                  <a:latin typeface="Cambria Math" panose="02040503050406030204" pitchFamily="18" charset="0"/>
                                  <a:cs typeface="Arial" panose="020B0604020202020204" pitchFamily="34" charset="0"/>
                                </a:rPr>
                                <m:t>=</m:t>
                              </m:r>
                              <m:r>
                                <a:rPr lang="en-US" sz="2400" i="1">
                                  <a:solidFill>
                                    <a:srgbClr val="333333"/>
                                  </a:solidFill>
                                  <a:latin typeface="Cambria Math" panose="02040503050406030204" pitchFamily="18" charset="0"/>
                                  <a:cs typeface="Arial" panose="020B0604020202020204" pitchFamily="34" charset="0"/>
                                </a:rPr>
                                <m:t>𝑦</m:t>
                              </m:r>
                              <m:r>
                                <a:rPr lang="en-US" sz="2400" i="1">
                                  <a:solidFill>
                                    <a:srgbClr val="333333"/>
                                  </a:solidFill>
                                  <a:latin typeface="Cambria Math" panose="02040503050406030204" pitchFamily="18" charset="0"/>
                                  <a:cs typeface="Arial" panose="020B0604020202020204" pitchFamily="34" charset="0"/>
                                </a:rPr>
                                <m:t>+2</m:t>
                              </m:r>
                            </m:e>
                            <m:e>
                              <m:r>
                                <a:rPr lang="en-US" sz="2400" b="0" i="1" smtClean="0">
                                  <a:solidFill>
                                    <a:srgbClr val="333333"/>
                                  </a:solidFill>
                                  <a:latin typeface="Cambria Math" panose="02040503050406030204" pitchFamily="18" charset="0"/>
                                  <a:cs typeface="Arial" panose="020B0604020202020204" pitchFamily="34" charset="0"/>
                                </a:rPr>
                                <m:t>320</m:t>
                              </m:r>
                              <m:r>
                                <a:rPr lang="en-US" sz="2400" b="0" i="1" smtClean="0">
                                  <a:solidFill>
                                    <a:srgbClr val="333333"/>
                                  </a:solidFill>
                                  <a:latin typeface="Cambria Math" panose="02040503050406030204" pitchFamily="18" charset="0"/>
                                  <a:cs typeface="Arial" panose="020B0604020202020204" pitchFamily="34" charset="0"/>
                                </a:rPr>
                                <m:t>𝑦</m:t>
                              </m:r>
                              <m:r>
                                <a:rPr lang="en-US" sz="2400" b="0" i="1" smtClean="0">
                                  <a:solidFill>
                                    <a:srgbClr val="333333"/>
                                  </a:solidFill>
                                  <a:latin typeface="Cambria Math" panose="02040503050406030204" pitchFamily="18" charset="0"/>
                                  <a:cs typeface="Arial" panose="020B0604020202020204" pitchFamily="34" charset="0"/>
                                </a:rPr>
                                <m:t>−360</m:t>
                              </m:r>
                              <m:r>
                                <a:rPr lang="en-US" sz="2400" b="0" i="1" smtClean="0">
                                  <a:solidFill>
                                    <a:srgbClr val="333333"/>
                                  </a:solidFill>
                                  <a:latin typeface="Cambria Math" panose="02040503050406030204" pitchFamily="18" charset="0"/>
                                  <a:cs typeface="Arial" panose="020B0604020202020204" pitchFamily="34" charset="0"/>
                                </a:rPr>
                                <m:t>𝑥</m:t>
                              </m:r>
                              <m:r>
                                <a:rPr lang="en-US" sz="2400" b="0" i="1" smtClean="0">
                                  <a:solidFill>
                                    <a:srgbClr val="333333"/>
                                  </a:solidFill>
                                  <a:latin typeface="Cambria Math" panose="02040503050406030204" pitchFamily="18" charset="0"/>
                                  <a:cs typeface="Arial" panose="020B0604020202020204" pitchFamily="34" charset="0"/>
                                </a:rPr>
                                <m:t>+4</m:t>
                              </m:r>
                              <m:r>
                                <a:rPr lang="en-US" sz="2400" b="0" i="1" smtClean="0">
                                  <a:solidFill>
                                    <a:srgbClr val="333333"/>
                                  </a:solidFill>
                                  <a:latin typeface="Cambria Math" panose="02040503050406030204" pitchFamily="18" charset="0"/>
                                  <a:cs typeface="Arial" panose="020B0604020202020204" pitchFamily="34" charset="0"/>
                                </a:rPr>
                                <m:t>𝑥𝑦</m:t>
                              </m:r>
                              <m:r>
                                <a:rPr lang="en-US" sz="2400" b="0" i="1" smtClean="0">
                                  <a:solidFill>
                                    <a:srgbClr val="333333"/>
                                  </a:solidFill>
                                  <a:latin typeface="Cambria Math" panose="02040503050406030204" pitchFamily="18" charset="0"/>
                                  <a:cs typeface="Arial" panose="020B0604020202020204" pitchFamily="34" charset="0"/>
                                </a:rPr>
                                <m:t>=0</m:t>
                              </m:r>
                            </m:e>
                          </m:eqArr>
                        </m:e>
                      </m:d>
                    </m:oMath>
                  </m:oMathPara>
                </a14:m>
                <a:endParaRPr lang="ru-RU" sz="2400" dirty="0">
                  <a:solidFill>
                    <a:srgbClr val="333333"/>
                  </a:solidFill>
                  <a:latin typeface="Arial" panose="020B0604020202020204" pitchFamily="34" charset="0"/>
                  <a:cs typeface="Arial" panose="020B0604020202020204" pitchFamily="34" charset="0"/>
                </a:endParaRPr>
              </a:p>
            </p:txBody>
          </p:sp>
        </mc:Choice>
        <mc:Fallback xmlns="">
          <p:sp>
            <p:nvSpPr>
              <p:cNvPr id="5" name="TextBox 4">
                <a:extLst>
                  <a:ext uri="{FF2B5EF4-FFF2-40B4-BE49-F238E27FC236}">
                    <a16:creationId xmlns:a16="http://schemas.microsoft.com/office/drawing/2014/main" id="{147A7D6A-C7BA-49D4-B70A-AF2EB5873187}"/>
                  </a:ext>
                </a:extLst>
              </p:cNvPr>
              <p:cNvSpPr txBox="1">
                <a:spLocks noRot="1" noChangeAspect="1" noMove="1" noResize="1" noEditPoints="1" noAdjustHandles="1" noChangeArrowheads="1" noChangeShapeType="1" noTextEdit="1"/>
              </p:cNvSpPr>
              <p:nvPr/>
            </p:nvSpPr>
            <p:spPr>
              <a:xfrm>
                <a:off x="431539" y="819412"/>
                <a:ext cx="8280921" cy="2930033"/>
              </a:xfrm>
              <a:prstGeom prst="rect">
                <a:avLst/>
              </a:prstGeom>
              <a:blipFill>
                <a:blip r:embed="rId3"/>
                <a:stretch>
                  <a:fillRect l="-2283" t="-2911" r="-2209"/>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xmlns="" id="{4202ACA9-CB48-4FB3-B1CA-ACFFB3B69CBD}"/>
                  </a:ext>
                </a:extLst>
              </p:cNvPr>
              <p:cNvSpPr txBox="1"/>
              <p:nvPr/>
            </p:nvSpPr>
            <p:spPr>
              <a:xfrm>
                <a:off x="1547664" y="3819965"/>
                <a:ext cx="5865901" cy="4462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320</m:t>
                      </m:r>
                      <m:r>
                        <a:rPr lang="en-US" b="0" i="1" smtClean="0">
                          <a:latin typeface="Cambria Math" panose="02040503050406030204" pitchFamily="18" charset="0"/>
                        </a:rPr>
                        <m:t>𝑦</m:t>
                      </m:r>
                      <m:r>
                        <a:rPr lang="en-US" b="0" i="1" smtClean="0">
                          <a:latin typeface="Cambria Math" panose="02040503050406030204" pitchFamily="18" charset="0"/>
                        </a:rPr>
                        <m:t>−360</m:t>
                      </m:r>
                      <m:d>
                        <m:dPr>
                          <m:ctrlPr>
                            <a:rPr lang="en-US" b="0" i="1" smtClean="0">
                              <a:latin typeface="Cambria Math" panose="02040503050406030204" pitchFamily="18" charset="0"/>
                            </a:rPr>
                          </m:ctrlPr>
                        </m:dPr>
                        <m:e>
                          <m:r>
                            <a:rPr lang="en-US" b="0" i="1" smtClean="0">
                              <a:latin typeface="Cambria Math" panose="02040503050406030204" pitchFamily="18" charset="0"/>
                            </a:rPr>
                            <m:t>𝑦</m:t>
                          </m:r>
                          <m:r>
                            <a:rPr lang="en-US" b="0" i="1" smtClean="0">
                              <a:latin typeface="Cambria Math" panose="02040503050406030204" pitchFamily="18" charset="0"/>
                            </a:rPr>
                            <m:t>+2</m:t>
                          </m:r>
                        </m:e>
                      </m:d>
                      <m:r>
                        <a:rPr lang="en-US" b="0" i="1" smtClean="0">
                          <a:latin typeface="Cambria Math" panose="02040503050406030204" pitchFamily="18" charset="0"/>
                        </a:rPr>
                        <m:t>+4</m:t>
                      </m:r>
                      <m:d>
                        <m:dPr>
                          <m:ctrlPr>
                            <a:rPr lang="en-US" b="0" i="1" smtClean="0">
                              <a:latin typeface="Cambria Math" panose="02040503050406030204" pitchFamily="18" charset="0"/>
                            </a:rPr>
                          </m:ctrlPr>
                        </m:dPr>
                        <m:e>
                          <m:r>
                            <a:rPr lang="en-US" b="0" i="1" smtClean="0">
                              <a:latin typeface="Cambria Math" panose="02040503050406030204" pitchFamily="18" charset="0"/>
                            </a:rPr>
                            <m:t>𝑦</m:t>
                          </m:r>
                          <m:r>
                            <a:rPr lang="en-US" b="0" i="1" smtClean="0">
                              <a:latin typeface="Cambria Math" panose="02040503050406030204" pitchFamily="18" charset="0"/>
                            </a:rPr>
                            <m:t>+2</m:t>
                          </m:r>
                        </m:e>
                      </m:d>
                      <m:r>
                        <a:rPr lang="en-US" b="0" i="1" smtClean="0">
                          <a:latin typeface="Cambria Math" panose="02040503050406030204" pitchFamily="18" charset="0"/>
                        </a:rPr>
                        <m:t>𝑦</m:t>
                      </m:r>
                      <m:r>
                        <a:rPr lang="en-US" b="0" i="1" smtClean="0">
                          <a:latin typeface="Cambria Math" panose="02040503050406030204" pitchFamily="18" charset="0"/>
                        </a:rPr>
                        <m:t>=0</m:t>
                      </m:r>
                    </m:oMath>
                  </m:oMathPara>
                </a14:m>
                <a:endParaRPr lang="ru-RU" dirty="0"/>
              </a:p>
            </p:txBody>
          </p:sp>
        </mc:Choice>
        <mc:Fallback xmlns="">
          <p:sp>
            <p:nvSpPr>
              <p:cNvPr id="2" name="TextBox 1">
                <a:extLst>
                  <a:ext uri="{FF2B5EF4-FFF2-40B4-BE49-F238E27FC236}">
                    <a16:creationId xmlns:a16="http://schemas.microsoft.com/office/drawing/2014/main" id="{4202ACA9-CB48-4FB3-B1CA-ACFFB3B69CBD}"/>
                  </a:ext>
                </a:extLst>
              </p:cNvPr>
              <p:cNvSpPr txBox="1">
                <a:spLocks noRot="1" noChangeAspect="1" noMove="1" noResize="1" noEditPoints="1" noAdjustHandles="1" noChangeArrowheads="1" noChangeShapeType="1" noTextEdit="1"/>
              </p:cNvSpPr>
              <p:nvPr/>
            </p:nvSpPr>
            <p:spPr>
              <a:xfrm>
                <a:off x="1547664" y="3819965"/>
                <a:ext cx="5865901" cy="446276"/>
              </a:xfrm>
              <a:prstGeom prst="rect">
                <a:avLst/>
              </a:prstGeom>
              <a:blipFill>
                <a:blip r:embed="rId4"/>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xmlns="" id="{61990023-00C3-4BDB-B138-40325EC8A615}"/>
                  </a:ext>
                </a:extLst>
              </p:cNvPr>
              <p:cNvSpPr txBox="1"/>
              <p:nvPr/>
            </p:nvSpPr>
            <p:spPr>
              <a:xfrm>
                <a:off x="1403648" y="4255863"/>
                <a:ext cx="3276365" cy="369332"/>
              </a:xfrm>
              <a:prstGeom prst="rect">
                <a:avLst/>
              </a:prstGeom>
              <a:noFill/>
            </p:spPr>
            <p:txBody>
              <a:bodyPr wrap="square" lIns="0" tIns="0" rIns="0" bIns="0" rtlCol="0">
                <a:spAutoFit/>
              </a:bodyPr>
              <a:lstStyle/>
              <a:p>
                <a:pPr algn="just"/>
                <a14:m>
                  <m:oMathPara xmlns:m="http://schemas.openxmlformats.org/officeDocument/2006/math">
                    <m:oMathParaPr>
                      <m:jc m:val="centerGroup"/>
                    </m:oMathParaPr>
                    <m:oMath xmlns:m="http://schemas.openxmlformats.org/officeDocument/2006/math">
                      <m:sSup>
                        <m:sSupPr>
                          <m:ctrlPr>
                            <a:rPr lang="ru-RU" sz="2400" i="1" smtClean="0">
                              <a:solidFill>
                                <a:srgbClr val="333333"/>
                              </a:solidFill>
                              <a:latin typeface="Cambria Math" panose="02040503050406030204" pitchFamily="18" charset="0"/>
                              <a:cs typeface="Arial" panose="020B0604020202020204" pitchFamily="34" charset="0"/>
                            </a:rPr>
                          </m:ctrlPr>
                        </m:sSupPr>
                        <m:e>
                          <m:r>
                            <a:rPr lang="en-US" sz="2400" b="0" i="1" smtClean="0">
                              <a:solidFill>
                                <a:srgbClr val="333333"/>
                              </a:solidFill>
                              <a:latin typeface="Cambria Math" panose="02040503050406030204" pitchFamily="18" charset="0"/>
                              <a:cs typeface="Arial" panose="020B0604020202020204" pitchFamily="34" charset="0"/>
                            </a:rPr>
                            <m:t>𝑦</m:t>
                          </m:r>
                        </m:e>
                        <m:sup>
                          <m:r>
                            <a:rPr lang="en-US" sz="2400" b="0" i="1" smtClean="0">
                              <a:solidFill>
                                <a:srgbClr val="333333"/>
                              </a:solidFill>
                              <a:latin typeface="Cambria Math" panose="02040503050406030204" pitchFamily="18" charset="0"/>
                              <a:cs typeface="Arial" panose="020B0604020202020204" pitchFamily="34" charset="0"/>
                            </a:rPr>
                            <m:t>2</m:t>
                          </m:r>
                        </m:sup>
                      </m:sSup>
                      <m:r>
                        <a:rPr lang="en-US" sz="2400" b="0" i="1" smtClean="0">
                          <a:solidFill>
                            <a:srgbClr val="333333"/>
                          </a:solidFill>
                          <a:latin typeface="Cambria Math" panose="02040503050406030204" pitchFamily="18" charset="0"/>
                          <a:cs typeface="Arial" panose="020B0604020202020204" pitchFamily="34" charset="0"/>
                        </a:rPr>
                        <m:t>−18</m:t>
                      </m:r>
                      <m:r>
                        <a:rPr lang="en-US" sz="2400" b="0" i="1" smtClean="0">
                          <a:solidFill>
                            <a:srgbClr val="333333"/>
                          </a:solidFill>
                          <a:latin typeface="Cambria Math" panose="02040503050406030204" pitchFamily="18" charset="0"/>
                          <a:cs typeface="Arial" panose="020B0604020202020204" pitchFamily="34" charset="0"/>
                        </a:rPr>
                        <m:t>𝑦</m:t>
                      </m:r>
                      <m:r>
                        <a:rPr lang="en-US" sz="2400" b="0" i="1" smtClean="0">
                          <a:solidFill>
                            <a:srgbClr val="333333"/>
                          </a:solidFill>
                          <a:latin typeface="Cambria Math" panose="02040503050406030204" pitchFamily="18" charset="0"/>
                          <a:cs typeface="Arial" panose="020B0604020202020204" pitchFamily="34" charset="0"/>
                        </a:rPr>
                        <m:t>−180=0</m:t>
                      </m:r>
                    </m:oMath>
                  </m:oMathPara>
                </a14:m>
                <a:endParaRPr lang="ru-RU" sz="2400" dirty="0">
                  <a:solidFill>
                    <a:srgbClr val="333333"/>
                  </a:solidFill>
                  <a:latin typeface="Arial" panose="020B0604020202020204" pitchFamily="34" charset="0"/>
                  <a:cs typeface="Arial" panose="020B0604020202020204" pitchFamily="34" charset="0"/>
                </a:endParaRPr>
              </a:p>
            </p:txBody>
          </p:sp>
        </mc:Choice>
        <mc:Fallback xmlns="">
          <p:sp>
            <p:nvSpPr>
              <p:cNvPr id="8" name="TextBox 7">
                <a:extLst>
                  <a:ext uri="{FF2B5EF4-FFF2-40B4-BE49-F238E27FC236}">
                    <a16:creationId xmlns:a16="http://schemas.microsoft.com/office/drawing/2014/main" id="{61990023-00C3-4BDB-B138-40325EC8A615}"/>
                  </a:ext>
                </a:extLst>
              </p:cNvPr>
              <p:cNvSpPr txBox="1">
                <a:spLocks noRot="1" noChangeAspect="1" noMove="1" noResize="1" noEditPoints="1" noAdjustHandles="1" noChangeArrowheads="1" noChangeShapeType="1" noTextEdit="1"/>
              </p:cNvSpPr>
              <p:nvPr/>
            </p:nvSpPr>
            <p:spPr>
              <a:xfrm>
                <a:off x="1403648" y="4255863"/>
                <a:ext cx="3276365" cy="369332"/>
              </a:xfrm>
              <a:prstGeom prst="rect">
                <a:avLst/>
              </a:prstGeom>
              <a:blipFill>
                <a:blip r:embed="rId5"/>
                <a:stretch>
                  <a:fillRect b="-27869"/>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xmlns="" id="{DFD56A3C-0709-4B6E-AB8D-5522A5C84242}"/>
                  </a:ext>
                </a:extLst>
              </p:cNvPr>
              <p:cNvSpPr txBox="1"/>
              <p:nvPr/>
            </p:nvSpPr>
            <p:spPr>
              <a:xfrm>
                <a:off x="1691680" y="4614817"/>
                <a:ext cx="3492944" cy="4462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ru-RU"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1</m:t>
                          </m:r>
                        </m:sub>
                      </m:sSub>
                      <m:r>
                        <a:rPr lang="en-US" b="0" i="1" smtClean="0">
                          <a:latin typeface="Cambria Math" panose="02040503050406030204" pitchFamily="18" charset="0"/>
                        </a:rPr>
                        <m:t>=18,   </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r>
                        <a:rPr lang="en-US" b="0" i="1" smtClean="0">
                          <a:latin typeface="Cambria Math" panose="02040503050406030204" pitchFamily="18" charset="0"/>
                        </a:rPr>
                        <m:t>=20</m:t>
                      </m:r>
                    </m:oMath>
                  </m:oMathPara>
                </a14:m>
                <a:endParaRPr lang="ru-RU" dirty="0"/>
              </a:p>
            </p:txBody>
          </p:sp>
        </mc:Choice>
        <mc:Fallback xmlns="">
          <p:sp>
            <p:nvSpPr>
              <p:cNvPr id="9" name="TextBox 8">
                <a:extLst>
                  <a:ext uri="{FF2B5EF4-FFF2-40B4-BE49-F238E27FC236}">
                    <a16:creationId xmlns:a16="http://schemas.microsoft.com/office/drawing/2014/main" id="{DFD56A3C-0709-4B6E-AB8D-5522A5C84242}"/>
                  </a:ext>
                </a:extLst>
              </p:cNvPr>
              <p:cNvSpPr txBox="1">
                <a:spLocks noRot="1" noChangeAspect="1" noMove="1" noResize="1" noEditPoints="1" noAdjustHandles="1" noChangeArrowheads="1" noChangeShapeType="1" noTextEdit="1"/>
              </p:cNvSpPr>
              <p:nvPr/>
            </p:nvSpPr>
            <p:spPr>
              <a:xfrm>
                <a:off x="1691680" y="4614817"/>
                <a:ext cx="3492944" cy="446276"/>
              </a:xfrm>
              <a:prstGeom prst="rect">
                <a:avLst/>
              </a:prstGeom>
              <a:blipFill>
                <a:blip r:embed="rId6"/>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xmlns="" id="{E1395A10-4BFF-4196-840D-E7689531FDC8}"/>
                  </a:ext>
                </a:extLst>
              </p:cNvPr>
              <p:cNvSpPr txBox="1"/>
              <p:nvPr/>
            </p:nvSpPr>
            <p:spPr>
              <a:xfrm>
                <a:off x="4824029" y="4238733"/>
                <a:ext cx="4249048" cy="4462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b="1" i="1" smtClean="0">
                          <a:solidFill>
                            <a:srgbClr val="92D050"/>
                          </a:solidFill>
                          <a:latin typeface="Cambria Math" panose="02040503050406030204" pitchFamily="18" charset="0"/>
                        </a:rPr>
                        <m:t>Ответ:</m:t>
                      </m:r>
                      <m:r>
                        <a:rPr lang="ru-RU" b="1" i="1" smtClean="0">
                          <a:solidFill>
                            <a:srgbClr val="92D050"/>
                          </a:solidFill>
                          <a:latin typeface="Cambria Math" panose="02040503050406030204" pitchFamily="18" charset="0"/>
                        </a:rPr>
                        <m:t>𝟐𝟎</m:t>
                      </m:r>
                      <m:r>
                        <a:rPr lang="ru-RU" b="1" i="1" smtClean="0">
                          <a:solidFill>
                            <a:srgbClr val="92D050"/>
                          </a:solidFill>
                          <a:latin typeface="Cambria Math" panose="02040503050406030204" pitchFamily="18" charset="0"/>
                        </a:rPr>
                        <m:t> красных рядов</m:t>
                      </m:r>
                    </m:oMath>
                  </m:oMathPara>
                </a14:m>
                <a:endParaRPr lang="ru-RU" b="1" dirty="0">
                  <a:solidFill>
                    <a:srgbClr val="92D050"/>
                  </a:solidFill>
                </a:endParaRPr>
              </a:p>
            </p:txBody>
          </p:sp>
        </mc:Choice>
        <mc:Fallback xmlns="">
          <p:sp>
            <p:nvSpPr>
              <p:cNvPr id="3" name="TextBox 2">
                <a:extLst>
                  <a:ext uri="{FF2B5EF4-FFF2-40B4-BE49-F238E27FC236}">
                    <a16:creationId xmlns:a16="http://schemas.microsoft.com/office/drawing/2014/main" id="{E1395A10-4BFF-4196-840D-E7689531FDC8}"/>
                  </a:ext>
                </a:extLst>
              </p:cNvPr>
              <p:cNvSpPr txBox="1">
                <a:spLocks noRot="1" noChangeAspect="1" noMove="1" noResize="1" noEditPoints="1" noAdjustHandles="1" noChangeArrowheads="1" noChangeShapeType="1" noTextEdit="1"/>
              </p:cNvSpPr>
              <p:nvPr/>
            </p:nvSpPr>
            <p:spPr>
              <a:xfrm>
                <a:off x="4824029" y="4238733"/>
                <a:ext cx="4249048" cy="446276"/>
              </a:xfrm>
              <a:prstGeom prst="rect">
                <a:avLst/>
              </a:prstGeom>
              <a:blipFill>
                <a:blip r:embed="rId7"/>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1667423670"/>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
          <p:cNvSpPr/>
          <p:nvPr/>
        </p:nvSpPr>
        <p:spPr>
          <a:xfrm>
            <a:off x="3" y="-19050"/>
            <a:ext cx="9143998" cy="767942"/>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endParaRPr sz="1700">
              <a:solidFill>
                <a:prstClr val="black"/>
              </a:solidFill>
              <a:latin typeface="Arial" pitchFamily="34" charset="0"/>
              <a:cs typeface="Arial" pitchFamily="34" charset="0"/>
            </a:endParaRPr>
          </a:p>
        </p:txBody>
      </p:sp>
      <p:sp>
        <p:nvSpPr>
          <p:cNvPr id="17" name="object 4"/>
          <p:cNvSpPr txBox="1">
            <a:spLocks/>
          </p:cNvSpPr>
          <p:nvPr/>
        </p:nvSpPr>
        <p:spPr>
          <a:xfrm>
            <a:off x="0" y="51470"/>
            <a:ext cx="9144000" cy="457314"/>
          </a:xfrm>
          <a:prstGeom prst="rect">
            <a:avLst/>
          </a:prstGeom>
        </p:spPr>
        <p:txBody>
          <a:bodyPr vert="horz" wrap="square" lIns="0" tIns="26171" rIns="0" bIns="0" rtlCol="0">
            <a:spAutoFit/>
          </a:bodyPr>
          <a:lstStyle>
            <a:lvl1pPr>
              <a:defRPr sz="2650" b="1" i="0">
                <a:solidFill>
                  <a:srgbClr val="FEFEFE"/>
                </a:solidFill>
                <a:latin typeface="Arial"/>
                <a:ea typeface="+mj-ea"/>
                <a:cs typeface="Arial"/>
              </a:defRPr>
            </a:lvl1pPr>
          </a:lstStyle>
          <a:p>
            <a:pPr lvl="0" algn="ctr"/>
            <a:r>
              <a:rPr lang="ru-RU" sz="2800" dirty="0">
                <a:solidFill>
                  <a:schemeClr val="bg1"/>
                </a:solidFill>
                <a:latin typeface="Arial" pitchFamily="34" charset="0"/>
                <a:cs typeface="Arial" pitchFamily="34" charset="0"/>
              </a:rPr>
              <a:t>РЕШЕНИЕ ПРАКТИЧЕСКИХ ЗАДАЧ</a:t>
            </a:r>
            <a:endParaRPr lang="en-US" sz="2800" dirty="0">
              <a:solidFill>
                <a:schemeClr val="bg1"/>
              </a:solidFill>
              <a:latin typeface="Arial" pitchFamily="34" charset="0"/>
              <a:cs typeface="Arial" pitchFamily="34" charset="0"/>
            </a:endParaRPr>
          </a:p>
        </p:txBody>
      </p:sp>
      <p:cxnSp>
        <p:nvCxnSpPr>
          <p:cNvPr id="7" name="Прямая соединительная линия 6">
            <a:extLst>
              <a:ext uri="{FF2B5EF4-FFF2-40B4-BE49-F238E27FC236}">
                <a16:creationId xmlns:a16="http://schemas.microsoft.com/office/drawing/2014/main" xmlns="" id="{CDDDC9C4-B613-4875-A953-85B21669B3A3}"/>
              </a:ext>
            </a:extLst>
          </p:cNvPr>
          <p:cNvCxnSpPr/>
          <p:nvPr/>
        </p:nvCxnSpPr>
        <p:spPr>
          <a:xfrm flipH="1">
            <a:off x="228600" y="0"/>
            <a:ext cx="22920" cy="1524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xmlns="" id="{147A7D6A-C7BA-49D4-B70A-AF2EB5873187}"/>
              </a:ext>
            </a:extLst>
          </p:cNvPr>
          <p:cNvSpPr txBox="1"/>
          <p:nvPr/>
        </p:nvSpPr>
        <p:spPr>
          <a:xfrm>
            <a:off x="431539" y="1201439"/>
            <a:ext cx="8280921" cy="1846659"/>
          </a:xfrm>
          <a:prstGeom prst="rect">
            <a:avLst/>
          </a:prstGeom>
          <a:noFill/>
        </p:spPr>
        <p:txBody>
          <a:bodyPr wrap="square" lIns="0" tIns="0" rIns="0" bIns="0" rtlCol="0">
            <a:spAutoFit/>
          </a:bodyPr>
          <a:lstStyle/>
          <a:p>
            <a:pPr algn="just"/>
            <a:r>
              <a:rPr lang="ru-RU" sz="2400" b="1" i="1" dirty="0">
                <a:solidFill>
                  <a:schemeClr val="accent1">
                    <a:lumMod val="50000"/>
                  </a:schemeClr>
                </a:solidFill>
                <a:latin typeface="Arial" panose="020B0604020202020204" pitchFamily="34" charset="0"/>
                <a:cs typeface="Arial" panose="020B0604020202020204" pitchFamily="34" charset="0"/>
              </a:rPr>
              <a:t>Задача 3.</a:t>
            </a:r>
            <a:r>
              <a:rPr lang="ru-RU" sz="2400" dirty="0">
                <a:latin typeface="Arial" panose="020B0604020202020204" pitchFamily="34" charset="0"/>
                <a:cs typeface="Arial" panose="020B0604020202020204" pitchFamily="34" charset="0"/>
              </a:rPr>
              <a:t> </a:t>
            </a:r>
            <a:r>
              <a:rPr lang="ru-RU" sz="2400" b="0" i="0" dirty="0">
                <a:solidFill>
                  <a:srgbClr val="000000"/>
                </a:solidFill>
                <a:effectLst/>
                <a:latin typeface="Arial" panose="020B0604020202020204" pitchFamily="34" charset="0"/>
                <a:cs typeface="Arial" panose="020B0604020202020204" pitchFamily="34" charset="0"/>
              </a:rPr>
              <a:t>Половину товара продали с 10% выгодой, </a:t>
            </a:r>
            <a:r>
              <a:rPr lang="ru-RU" sz="2400" b="0" i="0" dirty="0" smtClean="0">
                <a:solidFill>
                  <a:srgbClr val="000000"/>
                </a:solidFill>
                <a:effectLst/>
                <a:latin typeface="Arial" panose="020B0604020202020204" pitchFamily="34" charset="0"/>
                <a:cs typeface="Arial" panose="020B0604020202020204" pitchFamily="34" charset="0"/>
              </a:rPr>
              <a:t>               а </a:t>
            </a:r>
            <a:r>
              <a:rPr lang="ru-RU" sz="2400" b="0" i="0" dirty="0">
                <a:solidFill>
                  <a:srgbClr val="000000"/>
                </a:solidFill>
                <a:effectLst/>
                <a:latin typeface="Arial" panose="020B0604020202020204" pitchFamily="34" charset="0"/>
                <a:cs typeface="Arial" panose="020B0604020202020204" pitchFamily="34" charset="0"/>
              </a:rPr>
              <a:t>половину другой половины с 20% выгодой. С какой выгодой продали оставшуюся четверть товара, если общая выгода от продажи всего товара была больше 12%</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38772"/>
      </p:ext>
    </p:extLst>
  </p:cSld>
  <p:clrMapOvr>
    <a:masterClrMapping/>
  </p:clrMapOvr>
  <p:transition spd="slow">
    <p:pu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
          <p:cNvSpPr/>
          <p:nvPr/>
        </p:nvSpPr>
        <p:spPr>
          <a:xfrm>
            <a:off x="3" y="-19050"/>
            <a:ext cx="9143998" cy="767942"/>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endParaRPr sz="1700">
              <a:solidFill>
                <a:prstClr val="black"/>
              </a:solidFill>
              <a:latin typeface="Arial" pitchFamily="34" charset="0"/>
              <a:cs typeface="Arial" pitchFamily="34" charset="0"/>
            </a:endParaRPr>
          </a:p>
        </p:txBody>
      </p:sp>
      <p:sp>
        <p:nvSpPr>
          <p:cNvPr id="17" name="object 4"/>
          <p:cNvSpPr txBox="1">
            <a:spLocks/>
          </p:cNvSpPr>
          <p:nvPr/>
        </p:nvSpPr>
        <p:spPr>
          <a:xfrm>
            <a:off x="0" y="51470"/>
            <a:ext cx="9144000" cy="457314"/>
          </a:xfrm>
          <a:prstGeom prst="rect">
            <a:avLst/>
          </a:prstGeom>
        </p:spPr>
        <p:txBody>
          <a:bodyPr vert="horz" wrap="square" lIns="0" tIns="26171" rIns="0" bIns="0" rtlCol="0">
            <a:spAutoFit/>
          </a:bodyPr>
          <a:lstStyle>
            <a:lvl1pPr>
              <a:defRPr sz="2650" b="1" i="0">
                <a:solidFill>
                  <a:srgbClr val="FEFEFE"/>
                </a:solidFill>
                <a:latin typeface="Arial"/>
                <a:ea typeface="+mj-ea"/>
                <a:cs typeface="Arial"/>
              </a:defRPr>
            </a:lvl1pPr>
          </a:lstStyle>
          <a:p>
            <a:pPr lvl="0" algn="ctr"/>
            <a:r>
              <a:rPr lang="ru-RU" sz="2800" dirty="0">
                <a:solidFill>
                  <a:schemeClr val="bg1"/>
                </a:solidFill>
                <a:latin typeface="Arial" pitchFamily="34" charset="0"/>
                <a:cs typeface="Arial" pitchFamily="34" charset="0"/>
              </a:rPr>
              <a:t>РЕШЕНИЕ ПРАКТИЧЕСКИХ ЗАДАЧ</a:t>
            </a:r>
            <a:endParaRPr lang="en-US" sz="2800" dirty="0">
              <a:solidFill>
                <a:schemeClr val="bg1"/>
              </a:solidFill>
              <a:latin typeface="Arial" pitchFamily="34" charset="0"/>
              <a:cs typeface="Arial" pitchFamily="34" charset="0"/>
            </a:endParaRPr>
          </a:p>
        </p:txBody>
      </p:sp>
      <p:cxnSp>
        <p:nvCxnSpPr>
          <p:cNvPr id="7" name="Прямая соединительная линия 6">
            <a:extLst>
              <a:ext uri="{FF2B5EF4-FFF2-40B4-BE49-F238E27FC236}">
                <a16:creationId xmlns:a16="http://schemas.microsoft.com/office/drawing/2014/main" xmlns="" id="{CDDDC9C4-B613-4875-A953-85B21669B3A3}"/>
              </a:ext>
            </a:extLst>
          </p:cNvPr>
          <p:cNvCxnSpPr/>
          <p:nvPr/>
        </p:nvCxnSpPr>
        <p:spPr>
          <a:xfrm flipH="1">
            <a:off x="228600" y="0"/>
            <a:ext cx="22920" cy="1524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xmlns="" id="{147A7D6A-C7BA-49D4-B70A-AF2EB5873187}"/>
                  </a:ext>
                </a:extLst>
              </p:cNvPr>
              <p:cNvSpPr txBox="1"/>
              <p:nvPr/>
            </p:nvSpPr>
            <p:spPr>
              <a:xfrm>
                <a:off x="539552" y="785122"/>
                <a:ext cx="8280921" cy="4678204"/>
              </a:xfrm>
              <a:prstGeom prst="rect">
                <a:avLst/>
              </a:prstGeom>
              <a:noFill/>
            </p:spPr>
            <p:txBody>
              <a:bodyPr wrap="square" lIns="0" tIns="0" rIns="0" bIns="0" rtlCol="0">
                <a:spAutoFit/>
              </a:bodyPr>
              <a:lstStyle/>
              <a:p>
                <a:pPr algn="l"/>
                <a:r>
                  <a:rPr lang="ru-RU" sz="2000" b="0" i="0" dirty="0">
                    <a:solidFill>
                      <a:srgbClr val="000000"/>
                    </a:solidFill>
                    <a:effectLst/>
                    <a:latin typeface="Arial" panose="020B0604020202020204" pitchFamily="34" charset="0"/>
                    <a:cs typeface="Arial" panose="020B0604020202020204" pitchFamily="34" charset="0"/>
                  </a:rPr>
                  <a:t>пусть цена всего товара без выручки 4 ед.</a:t>
                </a:r>
              </a:p>
              <a:p>
                <a:pPr algn="l"/>
                <a:r>
                  <a:rPr lang="ru-RU" sz="2000" b="0" i="0" dirty="0">
                    <a:solidFill>
                      <a:srgbClr val="000000"/>
                    </a:solidFill>
                    <a:effectLst/>
                    <a:latin typeface="Arial" panose="020B0604020202020204" pitchFamily="34" charset="0"/>
                    <a:cs typeface="Arial" panose="020B0604020202020204" pitchFamily="34" charset="0"/>
                  </a:rPr>
                  <a:t>тогда цена первой половины с выручкой равна</a:t>
                </a:r>
              </a:p>
              <a:p>
                <a:pPr algn="l"/>
                <a14:m>
                  <m:oMathPara xmlns:m="http://schemas.openxmlformats.org/officeDocument/2006/math">
                    <m:oMathParaPr>
                      <m:jc m:val="centerGroup"/>
                    </m:oMathParaPr>
                    <m:oMath xmlns:m="http://schemas.openxmlformats.org/officeDocument/2006/math">
                      <m:r>
                        <a:rPr lang="ru-RU" sz="2000" b="0" i="1" dirty="0" smtClean="0">
                          <a:solidFill>
                            <a:srgbClr val="000000"/>
                          </a:solidFill>
                          <a:effectLst/>
                          <a:latin typeface="Cambria Math" panose="02040503050406030204" pitchFamily="18" charset="0"/>
                          <a:cs typeface="Arial" panose="020B0604020202020204" pitchFamily="34" charset="0"/>
                        </a:rPr>
                        <m:t>2</m:t>
                      </m:r>
                      <m:r>
                        <a:rPr lang="ru-RU" sz="2000" b="0" i="1" dirty="0" smtClean="0">
                          <a:solidFill>
                            <a:srgbClr val="000000"/>
                          </a:solidFill>
                          <a:effectLst/>
                          <a:latin typeface="Cambria Math" panose="02040503050406030204" pitchFamily="18" charset="0"/>
                          <a:ea typeface="Cambria Math" panose="02040503050406030204" pitchFamily="18" charset="0"/>
                          <a:cs typeface="Arial" panose="020B0604020202020204" pitchFamily="34" charset="0"/>
                        </a:rPr>
                        <m:t>∙</m:t>
                      </m:r>
                      <m:r>
                        <a:rPr lang="ru-RU" sz="2000" b="0" i="1" dirty="0" smtClean="0">
                          <a:solidFill>
                            <a:srgbClr val="000000"/>
                          </a:solidFill>
                          <a:effectLst/>
                          <a:latin typeface="Cambria Math" panose="02040503050406030204" pitchFamily="18" charset="0"/>
                          <a:cs typeface="Arial" panose="020B0604020202020204" pitchFamily="34" charset="0"/>
                        </a:rPr>
                        <m:t>1.1=2.2</m:t>
                      </m:r>
                    </m:oMath>
                  </m:oMathPara>
                </a14:m>
                <a:endParaRPr lang="ru-RU" sz="2000" b="0" i="0" dirty="0">
                  <a:solidFill>
                    <a:srgbClr val="000000"/>
                  </a:solidFill>
                  <a:effectLst/>
                  <a:latin typeface="Arial" panose="020B0604020202020204" pitchFamily="34" charset="0"/>
                  <a:cs typeface="Arial" panose="020B0604020202020204" pitchFamily="34" charset="0"/>
                </a:endParaRPr>
              </a:p>
              <a:p>
                <a:pPr algn="l"/>
                <a:r>
                  <a:rPr lang="ru-RU" sz="2000" b="0" i="0" dirty="0" smtClean="0">
                    <a:solidFill>
                      <a:srgbClr val="000000"/>
                    </a:solidFill>
                    <a:effectLst/>
                    <a:latin typeface="Arial" panose="020B0604020202020204" pitchFamily="34" charset="0"/>
                    <a:cs typeface="Arial" panose="020B0604020202020204" pitchFamily="34" charset="0"/>
                  </a:rPr>
                  <a:t>половина второй </a:t>
                </a:r>
                <a:r>
                  <a:rPr lang="ru-RU" sz="2000" b="0" i="0" dirty="0">
                    <a:solidFill>
                      <a:srgbClr val="000000"/>
                    </a:solidFill>
                    <a:effectLst/>
                    <a:latin typeface="Arial" panose="020B0604020202020204" pitchFamily="34" charset="0"/>
                    <a:cs typeface="Arial" panose="020B0604020202020204" pitchFamily="34" charset="0"/>
                  </a:rPr>
                  <a:t>половины </a:t>
                </a:r>
                <a:r>
                  <a:rPr lang="ru-RU" sz="2000" b="0" i="0" dirty="0" smtClean="0">
                    <a:solidFill>
                      <a:srgbClr val="000000"/>
                    </a:solidFill>
                    <a:effectLst/>
                    <a:latin typeface="Arial" panose="020B0604020202020204" pitchFamily="34" charset="0"/>
                    <a:cs typeface="Arial" panose="020B0604020202020204" pitchFamily="34" charset="0"/>
                  </a:rPr>
                  <a:t>равна</a:t>
                </a:r>
                <a:endParaRPr lang="ru-RU" sz="2000" b="0" i="0" dirty="0">
                  <a:solidFill>
                    <a:srgbClr val="000000"/>
                  </a:solidFill>
                  <a:effectLst/>
                  <a:latin typeface="Arial" panose="020B0604020202020204" pitchFamily="34" charset="0"/>
                  <a:cs typeface="Arial" panose="020B0604020202020204" pitchFamily="34" charset="0"/>
                </a:endParaRPr>
              </a:p>
              <a:p>
                <a:pPr/>
                <a14:m>
                  <m:oMathPara xmlns:m="http://schemas.openxmlformats.org/officeDocument/2006/math">
                    <m:oMathParaPr>
                      <m:jc m:val="centerGroup"/>
                    </m:oMathParaPr>
                    <m:oMath xmlns:m="http://schemas.openxmlformats.org/officeDocument/2006/math">
                      <m:r>
                        <a:rPr lang="ru-RU" sz="2000" b="0" i="1" dirty="0" smtClean="0">
                          <a:solidFill>
                            <a:srgbClr val="000000"/>
                          </a:solidFill>
                          <a:effectLst/>
                          <a:latin typeface="Cambria Math" panose="02040503050406030204" pitchFamily="18" charset="0"/>
                          <a:cs typeface="Arial" panose="020B0604020202020204" pitchFamily="34" charset="0"/>
                        </a:rPr>
                        <m:t>1</m:t>
                      </m:r>
                      <m:r>
                        <a:rPr lang="ru-RU" sz="2000" i="1" dirty="0">
                          <a:solidFill>
                            <a:srgbClr val="000000"/>
                          </a:solidFill>
                          <a:latin typeface="Cambria Math" panose="02040503050406030204" pitchFamily="18" charset="0"/>
                          <a:ea typeface="Cambria Math" panose="02040503050406030204" pitchFamily="18" charset="0"/>
                          <a:cs typeface="Arial" panose="020B0604020202020204" pitchFamily="34" charset="0"/>
                        </a:rPr>
                        <m:t>∙</m:t>
                      </m:r>
                      <m:r>
                        <a:rPr lang="ru-RU" sz="2000" b="0" i="1" dirty="0" smtClean="0">
                          <a:solidFill>
                            <a:srgbClr val="000000"/>
                          </a:solidFill>
                          <a:effectLst/>
                          <a:latin typeface="Cambria Math" panose="02040503050406030204" pitchFamily="18" charset="0"/>
                          <a:cs typeface="Arial" panose="020B0604020202020204" pitchFamily="34" charset="0"/>
                        </a:rPr>
                        <m:t>1.2=1.2</m:t>
                      </m:r>
                    </m:oMath>
                  </m:oMathPara>
                </a14:m>
                <a:endParaRPr lang="ru-RU" sz="2000" b="0" i="0" dirty="0">
                  <a:solidFill>
                    <a:srgbClr val="000000"/>
                  </a:solidFill>
                  <a:effectLst/>
                  <a:latin typeface="Arial" panose="020B0604020202020204" pitchFamily="34" charset="0"/>
                  <a:cs typeface="Arial" panose="020B0604020202020204" pitchFamily="34" charset="0"/>
                </a:endParaRPr>
              </a:p>
              <a:p>
                <a:pPr algn="l"/>
                <a:r>
                  <a:rPr lang="ru-RU" sz="2000" b="0" i="0" dirty="0">
                    <a:solidFill>
                      <a:srgbClr val="000000"/>
                    </a:solidFill>
                    <a:effectLst/>
                    <a:latin typeface="Arial" panose="020B0604020202020204" pitchFamily="34" charset="0"/>
                    <a:cs typeface="Arial" panose="020B0604020202020204" pitchFamily="34" charset="0"/>
                  </a:rPr>
                  <a:t>оставшейся четверти</a:t>
                </a:r>
              </a:p>
              <a:p>
                <a:pPr/>
                <a14:m>
                  <m:oMathPara xmlns:m="http://schemas.openxmlformats.org/officeDocument/2006/math">
                    <m:oMathParaPr>
                      <m:jc m:val="centerGroup"/>
                    </m:oMathParaPr>
                    <m:oMath xmlns:m="http://schemas.openxmlformats.org/officeDocument/2006/math">
                      <m:r>
                        <a:rPr lang="ru-RU" sz="2000" b="0" i="1" dirty="0" smtClean="0">
                          <a:solidFill>
                            <a:srgbClr val="000000"/>
                          </a:solidFill>
                          <a:effectLst/>
                          <a:latin typeface="Cambria Math" panose="02040503050406030204" pitchFamily="18" charset="0"/>
                          <a:cs typeface="Arial" panose="020B0604020202020204" pitchFamily="34" charset="0"/>
                        </a:rPr>
                        <m:t>1</m:t>
                      </m:r>
                      <m:r>
                        <a:rPr lang="ru-RU" sz="2000" i="1" dirty="0">
                          <a:solidFill>
                            <a:srgbClr val="000000"/>
                          </a:solidFill>
                          <a:latin typeface="Cambria Math" panose="02040503050406030204" pitchFamily="18" charset="0"/>
                          <a:ea typeface="Cambria Math" panose="02040503050406030204" pitchFamily="18" charset="0"/>
                          <a:cs typeface="Arial" panose="020B0604020202020204" pitchFamily="34" charset="0"/>
                        </a:rPr>
                        <m:t>∙</m:t>
                      </m:r>
                      <m:r>
                        <a:rPr lang="ru-RU" sz="2000" b="0" i="1" dirty="0" smtClean="0">
                          <a:solidFill>
                            <a:srgbClr val="000000"/>
                          </a:solidFill>
                          <a:effectLst/>
                          <a:latin typeface="Cambria Math" panose="02040503050406030204" pitchFamily="18" charset="0"/>
                          <a:cs typeface="Arial" panose="020B0604020202020204" pitchFamily="34" charset="0"/>
                        </a:rPr>
                        <m:t>𝑥</m:t>
                      </m:r>
                      <m:r>
                        <a:rPr lang="ru-RU" sz="2000" b="0" i="1" dirty="0" smtClean="0">
                          <a:solidFill>
                            <a:srgbClr val="000000"/>
                          </a:solidFill>
                          <a:effectLst/>
                          <a:latin typeface="Cambria Math" panose="02040503050406030204" pitchFamily="18" charset="0"/>
                          <a:cs typeface="Arial" panose="020B0604020202020204" pitchFamily="34" charset="0"/>
                        </a:rPr>
                        <m:t>= </m:t>
                      </m:r>
                      <m:r>
                        <a:rPr lang="ru-RU" sz="2000" b="0" i="1" dirty="0" smtClean="0">
                          <a:solidFill>
                            <a:srgbClr val="000000"/>
                          </a:solidFill>
                          <a:effectLst/>
                          <a:latin typeface="Cambria Math" panose="02040503050406030204" pitchFamily="18" charset="0"/>
                          <a:cs typeface="Arial" panose="020B0604020202020204" pitchFamily="34" charset="0"/>
                        </a:rPr>
                        <m:t>𝑥</m:t>
                      </m:r>
                    </m:oMath>
                  </m:oMathPara>
                </a14:m>
                <a:endParaRPr lang="ru-RU" sz="2000" b="0" i="0" dirty="0">
                  <a:solidFill>
                    <a:srgbClr val="000000"/>
                  </a:solidFill>
                  <a:effectLst/>
                  <a:latin typeface="Arial" panose="020B0604020202020204" pitchFamily="34" charset="0"/>
                  <a:cs typeface="Arial" panose="020B0604020202020204" pitchFamily="34" charset="0"/>
                </a:endParaRPr>
              </a:p>
              <a:p>
                <a:r>
                  <a:rPr lang="ru-RU" sz="2000" b="0" i="0" dirty="0">
                    <a:solidFill>
                      <a:srgbClr val="000000"/>
                    </a:solidFill>
                    <a:effectLst/>
                    <a:latin typeface="Arial" panose="020B0604020202020204" pitchFamily="34" charset="0"/>
                    <a:cs typeface="Arial" panose="020B0604020202020204" pitchFamily="34" charset="0"/>
                  </a:rPr>
                  <a:t>цена всего товара с выручкой равна</a:t>
                </a:r>
                <a14:m>
                  <m:oMath xmlns:m="http://schemas.openxmlformats.org/officeDocument/2006/math">
                    <m:r>
                      <a:rPr lang="ru-RU" sz="2000" b="0" i="1" dirty="0" smtClean="0">
                        <a:solidFill>
                          <a:srgbClr val="000000"/>
                        </a:solidFill>
                        <a:effectLst/>
                        <a:latin typeface="Cambria Math" panose="02040503050406030204" pitchFamily="18" charset="0"/>
                        <a:cs typeface="Arial" panose="020B0604020202020204" pitchFamily="34" charset="0"/>
                      </a:rPr>
                      <m:t> 4</m:t>
                    </m:r>
                    <m:r>
                      <a:rPr lang="ru-RU" sz="2000" i="1" dirty="0">
                        <a:solidFill>
                          <a:srgbClr val="000000"/>
                        </a:solidFill>
                        <a:latin typeface="Cambria Math" panose="02040503050406030204" pitchFamily="18" charset="0"/>
                        <a:ea typeface="Cambria Math" panose="02040503050406030204" pitchFamily="18" charset="0"/>
                        <a:cs typeface="Arial" panose="020B0604020202020204" pitchFamily="34" charset="0"/>
                      </a:rPr>
                      <m:t>∙</m:t>
                    </m:r>
                    <m:r>
                      <a:rPr lang="ru-RU" sz="2000" b="0" i="1" dirty="0" smtClean="0">
                        <a:solidFill>
                          <a:srgbClr val="000000"/>
                        </a:solidFill>
                        <a:effectLst/>
                        <a:latin typeface="Cambria Math" panose="02040503050406030204" pitchFamily="18" charset="0"/>
                        <a:cs typeface="Arial" panose="020B0604020202020204" pitchFamily="34" charset="0"/>
                      </a:rPr>
                      <m:t>1.12=4.48</m:t>
                    </m:r>
                  </m:oMath>
                </a14:m>
                <a:r>
                  <a:rPr lang="ru-RU" sz="2000" b="0" i="0" dirty="0">
                    <a:solidFill>
                      <a:srgbClr val="000000"/>
                    </a:solidFill>
                    <a:effectLst/>
                    <a:latin typeface="Arial" panose="020B0604020202020204" pitchFamily="34" charset="0"/>
                    <a:cs typeface="Arial" panose="020B0604020202020204" pitchFamily="34" charset="0"/>
                  </a:rPr>
                  <a:t>. составим уравнение</a:t>
                </a:r>
              </a:p>
              <a:p>
                <a:pPr algn="l"/>
                <a14:m>
                  <m:oMathPara xmlns:m="http://schemas.openxmlformats.org/officeDocument/2006/math">
                    <m:oMathParaPr>
                      <m:jc m:val="centerGroup"/>
                    </m:oMathParaPr>
                    <m:oMath xmlns:m="http://schemas.openxmlformats.org/officeDocument/2006/math">
                      <m:r>
                        <a:rPr lang="ru-RU" sz="2000" b="0" i="1" dirty="0" smtClean="0">
                          <a:solidFill>
                            <a:srgbClr val="000000"/>
                          </a:solidFill>
                          <a:effectLst/>
                          <a:latin typeface="Cambria Math" panose="02040503050406030204" pitchFamily="18" charset="0"/>
                          <a:cs typeface="Arial" panose="020B0604020202020204" pitchFamily="34" charset="0"/>
                        </a:rPr>
                        <m:t>2.2+1.2+</m:t>
                      </m:r>
                      <m:r>
                        <a:rPr lang="ru-RU" sz="2000" b="0" i="1" dirty="0" smtClean="0">
                          <a:solidFill>
                            <a:srgbClr val="000000"/>
                          </a:solidFill>
                          <a:effectLst/>
                          <a:latin typeface="Cambria Math" panose="02040503050406030204" pitchFamily="18" charset="0"/>
                          <a:cs typeface="Arial" panose="020B0604020202020204" pitchFamily="34" charset="0"/>
                        </a:rPr>
                        <m:t>𝑥</m:t>
                      </m:r>
                      <m:r>
                        <a:rPr lang="ru-RU" sz="2000" b="0" i="1" dirty="0" smtClean="0">
                          <a:solidFill>
                            <a:srgbClr val="000000"/>
                          </a:solidFill>
                          <a:effectLst/>
                          <a:latin typeface="Cambria Math" panose="02040503050406030204" pitchFamily="18" charset="0"/>
                          <a:cs typeface="Arial" panose="020B0604020202020204" pitchFamily="34" charset="0"/>
                        </a:rPr>
                        <m:t>=4.48</m:t>
                      </m:r>
                    </m:oMath>
                  </m:oMathPara>
                </a14:m>
                <a:endParaRPr lang="ru-RU" sz="2000" b="0" i="0" dirty="0">
                  <a:solidFill>
                    <a:srgbClr val="000000"/>
                  </a:solidFill>
                  <a:effectLst/>
                  <a:latin typeface="Arial" panose="020B0604020202020204" pitchFamily="34" charset="0"/>
                  <a:cs typeface="Arial" panose="020B0604020202020204" pitchFamily="34" charset="0"/>
                </a:endParaRPr>
              </a:p>
              <a:p>
                <a:pPr algn="l"/>
                <a14:m>
                  <m:oMathPara xmlns:m="http://schemas.openxmlformats.org/officeDocument/2006/math">
                    <m:oMathParaPr>
                      <m:jc m:val="centerGroup"/>
                    </m:oMathParaPr>
                    <m:oMath xmlns:m="http://schemas.openxmlformats.org/officeDocument/2006/math">
                      <m:r>
                        <a:rPr lang="ru-RU" sz="2000" b="0" i="1" dirty="0" smtClean="0">
                          <a:solidFill>
                            <a:srgbClr val="000000"/>
                          </a:solidFill>
                          <a:effectLst/>
                          <a:latin typeface="Cambria Math" panose="02040503050406030204" pitchFamily="18" charset="0"/>
                          <a:cs typeface="Arial" panose="020B0604020202020204" pitchFamily="34" charset="0"/>
                        </a:rPr>
                        <m:t>3.4+</m:t>
                      </m:r>
                      <m:r>
                        <a:rPr lang="ru-RU" sz="2000" b="0" i="1" dirty="0" smtClean="0">
                          <a:solidFill>
                            <a:srgbClr val="000000"/>
                          </a:solidFill>
                          <a:effectLst/>
                          <a:latin typeface="Cambria Math" panose="02040503050406030204" pitchFamily="18" charset="0"/>
                          <a:cs typeface="Arial" panose="020B0604020202020204" pitchFamily="34" charset="0"/>
                        </a:rPr>
                        <m:t>𝑥</m:t>
                      </m:r>
                      <m:r>
                        <a:rPr lang="ru-RU" sz="2000" b="0" i="1" dirty="0" smtClean="0">
                          <a:solidFill>
                            <a:srgbClr val="000000"/>
                          </a:solidFill>
                          <a:effectLst/>
                          <a:latin typeface="Cambria Math" panose="02040503050406030204" pitchFamily="18" charset="0"/>
                          <a:cs typeface="Arial" panose="020B0604020202020204" pitchFamily="34" charset="0"/>
                        </a:rPr>
                        <m:t>=4.48</m:t>
                      </m:r>
                    </m:oMath>
                  </m:oMathPara>
                </a14:m>
                <a:endParaRPr lang="ru-RU" sz="2000" b="0" i="0" dirty="0">
                  <a:solidFill>
                    <a:srgbClr val="000000"/>
                  </a:solidFill>
                  <a:effectLst/>
                  <a:latin typeface="Arial" panose="020B0604020202020204" pitchFamily="34" charset="0"/>
                  <a:cs typeface="Arial" panose="020B0604020202020204" pitchFamily="34" charset="0"/>
                </a:endParaRPr>
              </a:p>
              <a:p>
                <a:pPr algn="l"/>
                <a14:m>
                  <m:oMathPara xmlns:m="http://schemas.openxmlformats.org/officeDocument/2006/math">
                    <m:oMathParaPr>
                      <m:jc m:val="centerGroup"/>
                    </m:oMathParaPr>
                    <m:oMath xmlns:m="http://schemas.openxmlformats.org/officeDocument/2006/math">
                      <m:r>
                        <a:rPr lang="ru-RU" sz="2000" b="0" i="1" dirty="0" smtClean="0">
                          <a:solidFill>
                            <a:srgbClr val="000000"/>
                          </a:solidFill>
                          <a:effectLst/>
                          <a:latin typeface="Cambria Math" panose="02040503050406030204" pitchFamily="18" charset="0"/>
                          <a:cs typeface="Arial" panose="020B0604020202020204" pitchFamily="34" charset="0"/>
                        </a:rPr>
                        <m:t>𝑥</m:t>
                      </m:r>
                      <m:r>
                        <a:rPr lang="ru-RU" sz="2000" b="0" i="1" dirty="0" smtClean="0">
                          <a:solidFill>
                            <a:srgbClr val="000000"/>
                          </a:solidFill>
                          <a:effectLst/>
                          <a:latin typeface="Cambria Math" panose="02040503050406030204" pitchFamily="18" charset="0"/>
                          <a:cs typeface="Arial" panose="020B0604020202020204" pitchFamily="34" charset="0"/>
                        </a:rPr>
                        <m:t>=1.08</m:t>
                      </m:r>
                    </m:oMath>
                  </m:oMathPara>
                </a14:m>
                <a:endParaRPr lang="ru-RU" sz="2000" b="0" i="0" dirty="0">
                  <a:solidFill>
                    <a:srgbClr val="000000"/>
                  </a:solidFill>
                  <a:effectLst/>
                  <a:latin typeface="Arial" panose="020B0604020202020204" pitchFamily="34" charset="0"/>
                  <a:cs typeface="Arial" panose="020B0604020202020204" pitchFamily="34" charset="0"/>
                </a:endParaRPr>
              </a:p>
              <a:p>
                <a:pPr algn="l"/>
                <a:r>
                  <a:rPr lang="ru-RU" sz="2000" b="0" i="0" dirty="0">
                    <a:solidFill>
                      <a:srgbClr val="000000"/>
                    </a:solidFill>
                    <a:effectLst/>
                    <a:latin typeface="Arial" panose="020B0604020202020204" pitchFamily="34" charset="0"/>
                    <a:cs typeface="Arial" panose="020B0604020202020204" pitchFamily="34" charset="0"/>
                  </a:rPr>
                  <a:t>т.к. выручка всего товара была больше 12%, то выручка за оставшуюся четверть товара больше 8%</a:t>
                </a:r>
              </a:p>
              <a:p>
                <a:pPr algn="just"/>
                <a:endParaRPr lang="ru-RU" sz="2400" dirty="0">
                  <a:latin typeface="Arial" panose="020B0604020202020204" pitchFamily="34" charset="0"/>
                  <a:cs typeface="Arial" panose="020B0604020202020204" pitchFamily="34" charset="0"/>
                </a:endParaRPr>
              </a:p>
            </p:txBody>
          </p:sp>
        </mc:Choice>
        <mc:Fallback>
          <p:sp>
            <p:nvSpPr>
              <p:cNvPr id="5" name="TextBox 4">
                <a:extLst>
                  <a:ext uri="{FF2B5EF4-FFF2-40B4-BE49-F238E27FC236}">
                    <a16:creationId xmlns:a16="http://schemas.microsoft.com/office/drawing/2014/main" xmlns:a14="http://schemas.microsoft.com/office/drawing/2010/main" xmlns="" id="{147A7D6A-C7BA-49D4-B70A-AF2EB5873187}"/>
                  </a:ext>
                </a:extLst>
              </p:cNvPr>
              <p:cNvSpPr txBox="1">
                <a:spLocks noRot="1" noChangeAspect="1" noMove="1" noResize="1" noEditPoints="1" noAdjustHandles="1" noChangeArrowheads="1" noChangeShapeType="1" noTextEdit="1"/>
              </p:cNvSpPr>
              <p:nvPr/>
            </p:nvSpPr>
            <p:spPr>
              <a:xfrm>
                <a:off x="539552" y="785122"/>
                <a:ext cx="8280921" cy="4678204"/>
              </a:xfrm>
              <a:prstGeom prst="rect">
                <a:avLst/>
              </a:prstGeom>
              <a:blipFill rotWithShape="0">
                <a:blip r:embed="rId3"/>
                <a:stretch>
                  <a:fillRect l="-1915" t="-1565"/>
                </a:stretch>
              </a:blipFill>
            </p:spPr>
            <p:txBody>
              <a:bodyPr/>
              <a:lstStyle/>
              <a:p>
                <a:r>
                  <a:rPr lang="ru-RU">
                    <a:noFill/>
                  </a:rPr>
                  <a:t> </a:t>
                </a:r>
              </a:p>
            </p:txBody>
          </p:sp>
        </mc:Fallback>
      </mc:AlternateContent>
    </p:spTree>
    <p:extLst>
      <p:ext uri="{BB962C8B-B14F-4D97-AF65-F5344CB8AC3E}">
        <p14:creationId xmlns:p14="http://schemas.microsoft.com/office/powerpoint/2010/main" val="3290636537"/>
      </p:ext>
    </p:extLst>
  </p:cSld>
  <p:clrMapOvr>
    <a:masterClrMapping/>
  </p:clrMapOvr>
  <p:transition spd="slow">
    <p:pu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
          <p:cNvSpPr/>
          <p:nvPr/>
        </p:nvSpPr>
        <p:spPr>
          <a:xfrm>
            <a:off x="3" y="-19050"/>
            <a:ext cx="9143998" cy="767942"/>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endParaRPr sz="1700">
              <a:solidFill>
                <a:prstClr val="black"/>
              </a:solidFill>
              <a:latin typeface="Arial" pitchFamily="34" charset="0"/>
              <a:cs typeface="Arial" pitchFamily="34" charset="0"/>
            </a:endParaRPr>
          </a:p>
        </p:txBody>
      </p:sp>
      <p:sp>
        <p:nvSpPr>
          <p:cNvPr id="17" name="object 4"/>
          <p:cNvSpPr txBox="1">
            <a:spLocks/>
          </p:cNvSpPr>
          <p:nvPr/>
        </p:nvSpPr>
        <p:spPr>
          <a:xfrm>
            <a:off x="0" y="51470"/>
            <a:ext cx="9144000" cy="457314"/>
          </a:xfrm>
          <a:prstGeom prst="rect">
            <a:avLst/>
          </a:prstGeom>
        </p:spPr>
        <p:txBody>
          <a:bodyPr vert="horz" wrap="square" lIns="0" tIns="26171" rIns="0" bIns="0" rtlCol="0">
            <a:spAutoFit/>
          </a:bodyPr>
          <a:lstStyle>
            <a:lvl1pPr>
              <a:defRPr sz="2650" b="1" i="0">
                <a:solidFill>
                  <a:srgbClr val="FEFEFE"/>
                </a:solidFill>
                <a:latin typeface="Arial"/>
                <a:ea typeface="+mj-ea"/>
                <a:cs typeface="Arial"/>
              </a:defRPr>
            </a:lvl1pPr>
          </a:lstStyle>
          <a:p>
            <a:pPr lvl="0" algn="ctr"/>
            <a:r>
              <a:rPr lang="ru-RU" sz="2800" dirty="0">
                <a:solidFill>
                  <a:schemeClr val="bg1"/>
                </a:solidFill>
                <a:latin typeface="Arial" pitchFamily="34" charset="0"/>
                <a:cs typeface="Arial" pitchFamily="34" charset="0"/>
              </a:rPr>
              <a:t>РЕШЕНИЕ ПРАКТИЧЕСКИХ ЗАДАЧ</a:t>
            </a:r>
            <a:endParaRPr lang="en-US" sz="2800" dirty="0">
              <a:solidFill>
                <a:schemeClr val="bg1"/>
              </a:solidFill>
              <a:latin typeface="Arial" pitchFamily="34" charset="0"/>
              <a:cs typeface="Arial" pitchFamily="34" charset="0"/>
            </a:endParaRPr>
          </a:p>
        </p:txBody>
      </p:sp>
      <p:cxnSp>
        <p:nvCxnSpPr>
          <p:cNvPr id="7" name="Прямая соединительная линия 6">
            <a:extLst>
              <a:ext uri="{FF2B5EF4-FFF2-40B4-BE49-F238E27FC236}">
                <a16:creationId xmlns:a16="http://schemas.microsoft.com/office/drawing/2014/main" xmlns="" id="{CDDDC9C4-B613-4875-A953-85B21669B3A3}"/>
              </a:ext>
            </a:extLst>
          </p:cNvPr>
          <p:cNvCxnSpPr/>
          <p:nvPr/>
        </p:nvCxnSpPr>
        <p:spPr>
          <a:xfrm flipH="1">
            <a:off x="228600" y="0"/>
            <a:ext cx="22920" cy="1524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xmlns="" id="{147A7D6A-C7BA-49D4-B70A-AF2EB5873187}"/>
              </a:ext>
            </a:extLst>
          </p:cNvPr>
          <p:cNvSpPr txBox="1"/>
          <p:nvPr/>
        </p:nvSpPr>
        <p:spPr>
          <a:xfrm>
            <a:off x="431539" y="1201439"/>
            <a:ext cx="8280921" cy="1292662"/>
          </a:xfrm>
          <a:prstGeom prst="rect">
            <a:avLst/>
          </a:prstGeom>
          <a:noFill/>
        </p:spPr>
        <p:txBody>
          <a:bodyPr wrap="square" lIns="0" tIns="0" rIns="0" bIns="0" rtlCol="0">
            <a:spAutoFit/>
          </a:bodyPr>
          <a:lstStyle/>
          <a:p>
            <a:pPr algn="just"/>
            <a:r>
              <a:rPr lang="ru-RU" sz="2400" b="1" i="1" dirty="0">
                <a:solidFill>
                  <a:schemeClr val="accent1">
                    <a:lumMod val="50000"/>
                  </a:schemeClr>
                </a:solidFill>
                <a:latin typeface="Arial" panose="020B0604020202020204" pitchFamily="34" charset="0"/>
                <a:cs typeface="Arial" panose="020B0604020202020204" pitchFamily="34" charset="0"/>
              </a:rPr>
              <a:t>Задача.</a:t>
            </a:r>
            <a:r>
              <a:rPr lang="ru-RU" sz="2400" dirty="0">
                <a:latin typeface="Arial" panose="020B0604020202020204" pitchFamily="34" charset="0"/>
                <a:cs typeface="Arial" panose="020B0604020202020204" pitchFamily="34" charset="0"/>
              </a:rPr>
              <a:t> </a:t>
            </a:r>
            <a:r>
              <a:rPr lang="ru-RU" sz="2000" b="0" i="0" dirty="0">
                <a:solidFill>
                  <a:srgbClr val="333333"/>
                </a:solidFill>
                <a:effectLst/>
                <a:latin typeface="Arial" panose="020B0604020202020204" pitchFamily="34" charset="0"/>
                <a:cs typeface="Arial" panose="020B0604020202020204" pitchFamily="34" charset="0"/>
              </a:rPr>
              <a:t>Два комбайна, работая вместе, могут выполнить задание за 6 часов. Первый комбайн, работая один, может выполнить задание на 5 часов быстрее, чем второй комбайн. За сколько времени может выполнить задание первый комбайн, работая один?</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6037706"/>
      </p:ext>
    </p:extLst>
  </p:cSld>
  <p:clrMapOvr>
    <a:masterClrMapping/>
  </p:clrMapOvr>
  <p:transition spd="slow">
    <p:pu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
          <p:cNvSpPr/>
          <p:nvPr/>
        </p:nvSpPr>
        <p:spPr>
          <a:xfrm>
            <a:off x="3" y="-19050"/>
            <a:ext cx="9143998" cy="767942"/>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endParaRPr sz="1700">
              <a:solidFill>
                <a:prstClr val="black"/>
              </a:solidFill>
              <a:latin typeface="Arial" pitchFamily="34" charset="0"/>
              <a:cs typeface="Arial" pitchFamily="34" charset="0"/>
            </a:endParaRPr>
          </a:p>
        </p:txBody>
      </p:sp>
      <p:sp>
        <p:nvSpPr>
          <p:cNvPr id="17" name="object 4"/>
          <p:cNvSpPr txBox="1">
            <a:spLocks/>
          </p:cNvSpPr>
          <p:nvPr/>
        </p:nvSpPr>
        <p:spPr>
          <a:xfrm>
            <a:off x="0" y="51470"/>
            <a:ext cx="9144000" cy="457314"/>
          </a:xfrm>
          <a:prstGeom prst="rect">
            <a:avLst/>
          </a:prstGeom>
        </p:spPr>
        <p:txBody>
          <a:bodyPr vert="horz" wrap="square" lIns="0" tIns="26171" rIns="0" bIns="0" rtlCol="0">
            <a:spAutoFit/>
          </a:bodyPr>
          <a:lstStyle>
            <a:lvl1pPr>
              <a:defRPr sz="2650" b="1" i="0">
                <a:solidFill>
                  <a:srgbClr val="FEFEFE"/>
                </a:solidFill>
                <a:latin typeface="Arial"/>
                <a:ea typeface="+mj-ea"/>
                <a:cs typeface="Arial"/>
              </a:defRPr>
            </a:lvl1pPr>
          </a:lstStyle>
          <a:p>
            <a:pPr lvl="0" algn="ctr"/>
            <a:r>
              <a:rPr lang="ru-RU" sz="2800" dirty="0">
                <a:solidFill>
                  <a:schemeClr val="bg1"/>
                </a:solidFill>
                <a:latin typeface="Arial" pitchFamily="34" charset="0"/>
                <a:cs typeface="Arial" pitchFamily="34" charset="0"/>
              </a:rPr>
              <a:t>РЕШЕНИЕ ПРАКТИЧЕСКИХ ЗАДАЧ</a:t>
            </a:r>
            <a:endParaRPr lang="en-US" sz="2800" dirty="0">
              <a:solidFill>
                <a:schemeClr val="bg1"/>
              </a:solidFill>
              <a:latin typeface="Arial" pitchFamily="34" charset="0"/>
              <a:cs typeface="Arial" pitchFamily="34" charset="0"/>
            </a:endParaRPr>
          </a:p>
        </p:txBody>
      </p:sp>
      <p:cxnSp>
        <p:nvCxnSpPr>
          <p:cNvPr id="7" name="Прямая соединительная линия 6">
            <a:extLst>
              <a:ext uri="{FF2B5EF4-FFF2-40B4-BE49-F238E27FC236}">
                <a16:creationId xmlns:a16="http://schemas.microsoft.com/office/drawing/2014/main" xmlns="" id="{CDDDC9C4-B613-4875-A953-85B21669B3A3}"/>
              </a:ext>
            </a:extLst>
          </p:cNvPr>
          <p:cNvCxnSpPr/>
          <p:nvPr/>
        </p:nvCxnSpPr>
        <p:spPr>
          <a:xfrm flipH="1">
            <a:off x="228600" y="0"/>
            <a:ext cx="22920" cy="1524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xmlns="" id="{147A7D6A-C7BA-49D4-B70A-AF2EB5873187}"/>
                  </a:ext>
                </a:extLst>
              </p:cNvPr>
              <p:cNvSpPr txBox="1"/>
              <p:nvPr/>
            </p:nvSpPr>
            <p:spPr>
              <a:xfrm>
                <a:off x="228600" y="915566"/>
                <a:ext cx="8280921" cy="2746906"/>
              </a:xfrm>
              <a:prstGeom prst="rect">
                <a:avLst/>
              </a:prstGeom>
              <a:noFill/>
            </p:spPr>
            <p:txBody>
              <a:bodyPr wrap="square" lIns="0" tIns="0" rIns="0" bIns="0" rtlCol="0">
                <a:spAutoFit/>
              </a:bodyPr>
              <a:lstStyle/>
              <a:p>
                <a:pPr algn="just"/>
                <a:r>
                  <a:rPr lang="ru-RU" sz="2000" dirty="0">
                    <a:latin typeface="Arial" panose="020B0604020202020204" pitchFamily="34" charset="0"/>
                    <a:cs typeface="Arial" panose="020B0604020202020204" pitchFamily="34" charset="0"/>
                  </a:rPr>
                  <a:t>Пусть всю работу первый комбайн может выполнить за </a:t>
                </a:r>
                <a14:m>
                  <m:oMath xmlns:m="http://schemas.openxmlformats.org/officeDocument/2006/math">
                    <m:r>
                      <a:rPr lang="en-US" sz="2000" b="0" i="1" smtClean="0">
                        <a:latin typeface="Cambria Math" panose="02040503050406030204" pitchFamily="18" charset="0"/>
                        <a:cs typeface="Arial" panose="020B0604020202020204" pitchFamily="34" charset="0"/>
                      </a:rPr>
                      <m:t>𝑥</m:t>
                    </m:r>
                  </m:oMath>
                </a14:m>
                <a:r>
                  <a:rPr lang="en-US" sz="2000" dirty="0">
                    <a:latin typeface="Arial" panose="020B0604020202020204" pitchFamily="34" charset="0"/>
                    <a:cs typeface="Arial" panose="020B0604020202020204" pitchFamily="34" charset="0"/>
                  </a:rPr>
                  <a:t> </a:t>
                </a:r>
                <a:r>
                  <a:rPr lang="ru-RU" sz="2000" dirty="0">
                    <a:latin typeface="Arial" panose="020B0604020202020204" pitchFamily="34" charset="0"/>
                    <a:cs typeface="Arial" panose="020B0604020202020204" pitchFamily="34" charset="0"/>
                  </a:rPr>
                  <a:t>часов, </a:t>
                </a:r>
                <a:r>
                  <a:rPr lang="ru-RU" sz="2000" dirty="0" smtClean="0">
                    <a:latin typeface="Arial" panose="020B0604020202020204" pitchFamily="34" charset="0"/>
                    <a:cs typeface="Arial" panose="020B0604020202020204" pitchFamily="34" charset="0"/>
                  </a:rPr>
                  <a:t>                 с </a:t>
                </a:r>
                <a:r>
                  <a:rPr lang="ru-RU" sz="2000" dirty="0">
                    <a:latin typeface="Arial" panose="020B0604020202020204" pitchFamily="34" charset="0"/>
                    <a:cs typeface="Arial" panose="020B0604020202020204" pitchFamily="34" charset="0"/>
                  </a:rPr>
                  <a:t>производительностью </a:t>
                </a:r>
                <a14:m>
                  <m:oMath xmlns:m="http://schemas.openxmlformats.org/officeDocument/2006/math">
                    <m:f>
                      <m:fPr>
                        <m:ctrlPr>
                          <a:rPr lang="ru-RU" sz="2000" i="1" smtClean="0">
                            <a:latin typeface="Cambria Math" panose="02040503050406030204" pitchFamily="18" charset="0"/>
                            <a:cs typeface="Arial" panose="020B0604020202020204" pitchFamily="34" charset="0"/>
                          </a:rPr>
                        </m:ctrlPr>
                      </m:fPr>
                      <m:num>
                        <m:r>
                          <a:rPr lang="ru-RU" sz="2000" b="0" i="1" smtClean="0">
                            <a:latin typeface="Cambria Math" panose="02040503050406030204" pitchFamily="18" charset="0"/>
                            <a:cs typeface="Arial" panose="020B0604020202020204" pitchFamily="34" charset="0"/>
                          </a:rPr>
                          <m:t>1</m:t>
                        </m:r>
                      </m:num>
                      <m:den>
                        <m:r>
                          <a:rPr lang="en-US" sz="2000" b="0" i="1" smtClean="0">
                            <a:latin typeface="Cambria Math" panose="02040503050406030204" pitchFamily="18" charset="0"/>
                            <a:cs typeface="Arial" panose="020B0604020202020204" pitchFamily="34" charset="0"/>
                          </a:rPr>
                          <m:t>𝑥</m:t>
                        </m:r>
                      </m:den>
                    </m:f>
                    <m:r>
                      <a:rPr lang="ru-RU" sz="2000" b="0" i="1" smtClean="0">
                        <a:latin typeface="Cambria Math" panose="02040503050406030204" pitchFamily="18" charset="0"/>
                        <a:cs typeface="Arial" panose="020B0604020202020204" pitchFamily="34" charset="0"/>
                      </a:rPr>
                      <m:t>. </m:t>
                    </m:r>
                  </m:oMath>
                </a14:m>
                <a:r>
                  <a:rPr lang="ru-RU" sz="2000" dirty="0">
                    <a:latin typeface="Arial" panose="020B0604020202020204" pitchFamily="34" charset="0"/>
                    <a:cs typeface="Arial" panose="020B0604020202020204" pitchFamily="34" charset="0"/>
                  </a:rPr>
                  <a:t>Второй комбайн может выполнить всю работу за </a:t>
                </a:r>
                <a14:m>
                  <m:oMath xmlns:m="http://schemas.openxmlformats.org/officeDocument/2006/math">
                    <m:r>
                      <a:rPr lang="en-US" sz="2000" b="0" i="1" smtClean="0">
                        <a:latin typeface="Cambria Math" panose="02040503050406030204" pitchFamily="18" charset="0"/>
                        <a:cs typeface="Arial" panose="020B0604020202020204" pitchFamily="34" charset="0"/>
                      </a:rPr>
                      <m:t>𝑦</m:t>
                    </m:r>
                  </m:oMath>
                </a14:m>
                <a:r>
                  <a:rPr lang="ru-RU" sz="2000" dirty="0">
                    <a:latin typeface="Arial" panose="020B0604020202020204" pitchFamily="34" charset="0"/>
                    <a:cs typeface="Arial" panose="020B0604020202020204" pitchFamily="34" charset="0"/>
                  </a:rPr>
                  <a:t> часов, причем </a:t>
                </a:r>
                <a14:m>
                  <m:oMath xmlns:m="http://schemas.openxmlformats.org/officeDocument/2006/math">
                    <m:r>
                      <a:rPr lang="en-US" sz="2000" b="0" i="1" smtClean="0">
                        <a:latin typeface="Cambria Math" panose="02040503050406030204" pitchFamily="18" charset="0"/>
                        <a:cs typeface="Arial" panose="020B0604020202020204" pitchFamily="34" charset="0"/>
                      </a:rPr>
                      <m:t>𝑦</m:t>
                    </m:r>
                    <m:r>
                      <a:rPr lang="en-US" sz="2000" b="0" i="1" smtClean="0">
                        <a:latin typeface="Cambria Math" panose="02040503050406030204" pitchFamily="18" charset="0"/>
                        <a:cs typeface="Arial" panose="020B0604020202020204" pitchFamily="34" charset="0"/>
                      </a:rPr>
                      <m:t>=</m:t>
                    </m:r>
                    <m:r>
                      <a:rPr lang="en-US" sz="2000" b="0" i="1" smtClean="0">
                        <a:latin typeface="Cambria Math" panose="02040503050406030204" pitchFamily="18" charset="0"/>
                        <a:cs typeface="Arial" panose="020B0604020202020204" pitchFamily="34" charset="0"/>
                      </a:rPr>
                      <m:t>𝑥</m:t>
                    </m:r>
                    <m:r>
                      <a:rPr lang="en-US" sz="2000" b="0" i="1" smtClean="0">
                        <a:latin typeface="Cambria Math" panose="02040503050406030204" pitchFamily="18" charset="0"/>
                        <a:cs typeface="Arial" panose="020B0604020202020204" pitchFamily="34" charset="0"/>
                      </a:rPr>
                      <m:t>+5</m:t>
                    </m:r>
                    <m:r>
                      <a:rPr lang="ru-RU" sz="2000" b="0" i="0" smtClean="0">
                        <a:latin typeface="Cambria Math" panose="02040503050406030204" pitchFamily="18" charset="0"/>
                        <a:cs typeface="Arial" panose="020B0604020202020204" pitchFamily="34" charset="0"/>
                      </a:rPr>
                      <m:t>,</m:t>
                    </m:r>
                  </m:oMath>
                </a14:m>
                <a:r>
                  <a:rPr lang="ru-RU" sz="2000" dirty="0">
                    <a:latin typeface="Arial" panose="020B0604020202020204" pitchFamily="34" charset="0"/>
                    <a:cs typeface="Arial" panose="020B0604020202020204" pitchFamily="34" charset="0"/>
                  </a:rPr>
                  <a:t> с производительностью </a:t>
                </a:r>
                <a14:m>
                  <m:oMath xmlns:m="http://schemas.openxmlformats.org/officeDocument/2006/math">
                    <m:f>
                      <m:fPr>
                        <m:ctrlPr>
                          <a:rPr lang="ru-RU" sz="2000" i="1">
                            <a:latin typeface="Cambria Math" panose="02040503050406030204" pitchFamily="18" charset="0"/>
                            <a:cs typeface="Arial" panose="020B0604020202020204" pitchFamily="34" charset="0"/>
                          </a:rPr>
                        </m:ctrlPr>
                      </m:fPr>
                      <m:num>
                        <m:r>
                          <a:rPr lang="ru-RU" sz="2000" i="1">
                            <a:latin typeface="Cambria Math" panose="02040503050406030204" pitchFamily="18" charset="0"/>
                            <a:cs typeface="Arial" panose="020B0604020202020204" pitchFamily="34" charset="0"/>
                          </a:rPr>
                          <m:t>1</m:t>
                        </m:r>
                      </m:num>
                      <m:den>
                        <m:r>
                          <a:rPr lang="en-US" sz="2000" b="0" i="1" smtClean="0">
                            <a:latin typeface="Cambria Math" panose="02040503050406030204" pitchFamily="18" charset="0"/>
                            <a:cs typeface="Arial" panose="020B0604020202020204" pitchFamily="34" charset="0"/>
                          </a:rPr>
                          <m:t>𝑦</m:t>
                        </m:r>
                      </m:den>
                    </m:f>
                    <m:r>
                      <a:rPr lang="ru-RU" sz="2000" b="0" i="1" smtClean="0">
                        <a:latin typeface="Cambria Math" panose="02040503050406030204" pitchFamily="18" charset="0"/>
                        <a:cs typeface="Arial" panose="020B0604020202020204" pitchFamily="34" charset="0"/>
                      </a:rPr>
                      <m:t>.</m:t>
                    </m:r>
                  </m:oMath>
                </a14:m>
                <a:r>
                  <a:rPr lang="ru-RU" sz="2000" dirty="0">
                    <a:latin typeface="Arial" panose="020B0604020202020204" pitchFamily="34" charset="0"/>
                    <a:cs typeface="Arial" panose="020B0604020202020204" pitchFamily="34" charset="0"/>
                  </a:rPr>
                  <a:t> Оба комбайна, работая вместе, имеют производительность </a:t>
                </a:r>
                <a14:m>
                  <m:oMath xmlns:m="http://schemas.openxmlformats.org/officeDocument/2006/math">
                    <m:f>
                      <m:fPr>
                        <m:ctrlPr>
                          <a:rPr lang="ru-RU" sz="2000" i="1">
                            <a:latin typeface="Cambria Math" panose="02040503050406030204" pitchFamily="18" charset="0"/>
                            <a:cs typeface="Arial" panose="020B0604020202020204" pitchFamily="34" charset="0"/>
                          </a:rPr>
                        </m:ctrlPr>
                      </m:fPr>
                      <m:num>
                        <m:r>
                          <a:rPr lang="ru-RU" sz="2000" i="1">
                            <a:latin typeface="Cambria Math" panose="02040503050406030204" pitchFamily="18" charset="0"/>
                            <a:cs typeface="Arial" panose="020B0604020202020204" pitchFamily="34" charset="0"/>
                          </a:rPr>
                          <m:t>1</m:t>
                        </m:r>
                      </m:num>
                      <m:den>
                        <m:r>
                          <a:rPr lang="en-US" sz="2000" i="1">
                            <a:latin typeface="Cambria Math" panose="02040503050406030204" pitchFamily="18" charset="0"/>
                            <a:cs typeface="Arial" panose="020B0604020202020204" pitchFamily="34" charset="0"/>
                          </a:rPr>
                          <m:t>𝑥</m:t>
                        </m:r>
                      </m:den>
                    </m:f>
                    <m:r>
                      <a:rPr lang="ru-RU" sz="2000" b="0" i="1" smtClean="0">
                        <a:latin typeface="Cambria Math" panose="02040503050406030204" pitchFamily="18" charset="0"/>
                        <a:cs typeface="Arial" panose="020B0604020202020204" pitchFamily="34" charset="0"/>
                      </a:rPr>
                      <m:t>+</m:t>
                    </m:r>
                    <m:f>
                      <m:fPr>
                        <m:ctrlPr>
                          <a:rPr lang="ru-RU" sz="2000" i="1">
                            <a:latin typeface="Cambria Math" panose="02040503050406030204" pitchFamily="18" charset="0"/>
                            <a:cs typeface="Arial" panose="020B0604020202020204" pitchFamily="34" charset="0"/>
                          </a:rPr>
                        </m:ctrlPr>
                      </m:fPr>
                      <m:num>
                        <m:r>
                          <a:rPr lang="ru-RU" sz="2000" i="1">
                            <a:latin typeface="Cambria Math" panose="02040503050406030204" pitchFamily="18" charset="0"/>
                            <a:cs typeface="Arial" panose="020B0604020202020204" pitchFamily="34" charset="0"/>
                          </a:rPr>
                          <m:t>1</m:t>
                        </m:r>
                      </m:num>
                      <m:den>
                        <m:r>
                          <a:rPr lang="en-US" sz="2000" i="1">
                            <a:latin typeface="Cambria Math" panose="02040503050406030204" pitchFamily="18" charset="0"/>
                            <a:cs typeface="Arial" panose="020B0604020202020204" pitchFamily="34" charset="0"/>
                          </a:rPr>
                          <m:t>𝑦</m:t>
                        </m:r>
                      </m:den>
                    </m:f>
                  </m:oMath>
                </a14:m>
                <a:r>
                  <a:rPr lang="ru-RU" sz="2000" dirty="0">
                    <a:latin typeface="Arial" panose="020B0604020202020204" pitchFamily="34" charset="0"/>
                    <a:cs typeface="Arial" panose="020B0604020202020204" pitchFamily="34" charset="0"/>
                  </a:rPr>
                  <a:t>                        и выполняют всю </a:t>
                </a:r>
                <a:r>
                  <a:rPr lang="ru-RU" sz="2000" dirty="0" smtClean="0">
                    <a:latin typeface="Arial" panose="020B0604020202020204" pitchFamily="34" charset="0"/>
                    <a:cs typeface="Arial" panose="020B0604020202020204" pitchFamily="34" charset="0"/>
                  </a:rPr>
                  <a:t>работу </a:t>
                </a:r>
                <a:r>
                  <a:rPr lang="ru-RU" sz="2000" dirty="0">
                    <a:latin typeface="Arial" panose="020B0604020202020204" pitchFamily="34" charset="0"/>
                    <a:cs typeface="Arial" panose="020B0604020202020204" pitchFamily="34" charset="0"/>
                  </a:rPr>
                  <a:t>за 6 часов, т.е. </a:t>
                </a:r>
                <a14:m>
                  <m:oMath xmlns:m="http://schemas.openxmlformats.org/officeDocument/2006/math">
                    <m:f>
                      <m:fPr>
                        <m:ctrlPr>
                          <a:rPr lang="ru-RU" sz="2000" i="1">
                            <a:latin typeface="Cambria Math" panose="02040503050406030204" pitchFamily="18" charset="0"/>
                            <a:cs typeface="Arial" panose="020B0604020202020204" pitchFamily="34" charset="0"/>
                          </a:rPr>
                        </m:ctrlPr>
                      </m:fPr>
                      <m:num>
                        <m:r>
                          <a:rPr lang="en-US" sz="2000" b="0" i="1" smtClean="0">
                            <a:latin typeface="Cambria Math" panose="02040503050406030204" pitchFamily="18" charset="0"/>
                            <a:cs typeface="Arial" panose="020B0604020202020204" pitchFamily="34" charset="0"/>
                          </a:rPr>
                          <m:t>𝑥𝑦</m:t>
                        </m:r>
                      </m:num>
                      <m:den>
                        <m:r>
                          <a:rPr lang="en-US" sz="2000" i="1">
                            <a:latin typeface="Cambria Math" panose="02040503050406030204" pitchFamily="18" charset="0"/>
                            <a:cs typeface="Arial" panose="020B0604020202020204" pitchFamily="34" charset="0"/>
                          </a:rPr>
                          <m:t>𝑥</m:t>
                        </m:r>
                        <m:r>
                          <a:rPr lang="en-US" sz="2000" b="0" i="1" smtClean="0">
                            <a:latin typeface="Cambria Math" panose="02040503050406030204" pitchFamily="18" charset="0"/>
                            <a:cs typeface="Arial" panose="020B0604020202020204" pitchFamily="34" charset="0"/>
                          </a:rPr>
                          <m:t>+</m:t>
                        </m:r>
                        <m:r>
                          <a:rPr lang="en-US" sz="2000" b="0" i="1" smtClean="0">
                            <a:latin typeface="Cambria Math" panose="02040503050406030204" pitchFamily="18" charset="0"/>
                            <a:cs typeface="Arial" panose="020B0604020202020204" pitchFamily="34" charset="0"/>
                          </a:rPr>
                          <m:t>𝑦</m:t>
                        </m:r>
                      </m:den>
                    </m:f>
                    <m:r>
                      <a:rPr lang="en-US" sz="2000" b="0" i="1" smtClean="0">
                        <a:latin typeface="Cambria Math" panose="02040503050406030204" pitchFamily="18" charset="0"/>
                        <a:cs typeface="Arial" panose="020B0604020202020204" pitchFamily="34" charset="0"/>
                      </a:rPr>
                      <m:t>=6</m:t>
                    </m:r>
                    <m:r>
                      <a:rPr lang="en-US" sz="2000" b="0" i="0" smtClean="0">
                        <a:latin typeface="Cambria Math" panose="02040503050406030204" pitchFamily="18" charset="0"/>
                        <a:cs typeface="Arial" panose="020B0604020202020204" pitchFamily="34" charset="0"/>
                      </a:rPr>
                      <m:t>. </m:t>
                    </m:r>
                  </m:oMath>
                </a14:m>
                <a:r>
                  <a:rPr lang="ru-RU" sz="2000" dirty="0">
                    <a:latin typeface="Arial" panose="020B0604020202020204" pitchFamily="34" charset="0"/>
                    <a:cs typeface="Arial" panose="020B0604020202020204" pitchFamily="34" charset="0"/>
                  </a:rPr>
                  <a:t> Составим и решим пропорцию</a:t>
                </a:r>
              </a:p>
              <a:p>
                <a:pPr algn="just"/>
                <a:endParaRPr lang="ru-RU" sz="2000" dirty="0">
                  <a:latin typeface="Arial" panose="020B0604020202020204" pitchFamily="34" charset="0"/>
                  <a:cs typeface="Arial" panose="020B0604020202020204" pitchFamily="34" charset="0"/>
                </a:endParaRPr>
              </a:p>
            </p:txBody>
          </p:sp>
        </mc:Choice>
        <mc:Fallback>
          <p:sp>
            <p:nvSpPr>
              <p:cNvPr id="5" name="TextBox 4">
                <a:extLst>
                  <a:ext uri="{FF2B5EF4-FFF2-40B4-BE49-F238E27FC236}">
                    <a16:creationId xmlns:a16="http://schemas.microsoft.com/office/drawing/2014/main" xmlns:a14="http://schemas.microsoft.com/office/drawing/2010/main" xmlns="" id="{147A7D6A-C7BA-49D4-B70A-AF2EB5873187}"/>
                  </a:ext>
                </a:extLst>
              </p:cNvPr>
              <p:cNvSpPr txBox="1">
                <a:spLocks noRot="1" noChangeAspect="1" noMove="1" noResize="1" noEditPoints="1" noAdjustHandles="1" noChangeArrowheads="1" noChangeShapeType="1" noTextEdit="1"/>
              </p:cNvSpPr>
              <p:nvPr/>
            </p:nvSpPr>
            <p:spPr>
              <a:xfrm>
                <a:off x="228600" y="915566"/>
                <a:ext cx="8280921" cy="2746906"/>
              </a:xfrm>
              <a:prstGeom prst="rect">
                <a:avLst/>
              </a:prstGeom>
              <a:blipFill rotWithShape="0">
                <a:blip r:embed="rId3"/>
                <a:stretch>
                  <a:fillRect l="-1915" t="-2661" r="-1841"/>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xmlns="" id="{2B7807CB-E2A4-43CF-815D-C71155BEACA7}"/>
                  </a:ext>
                </a:extLst>
              </p:cNvPr>
              <p:cNvSpPr txBox="1"/>
              <p:nvPr/>
            </p:nvSpPr>
            <p:spPr>
              <a:xfrm>
                <a:off x="2483768" y="3435846"/>
                <a:ext cx="3240360" cy="127143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d>
                        <m:dPr>
                          <m:begChr m:val="{"/>
                          <m:endChr m:val=""/>
                          <m:ctrlPr>
                            <a:rPr lang="ru-RU" sz="2400" i="1" smtClean="0">
                              <a:latin typeface="Cambria Math" panose="02040503050406030204" pitchFamily="18" charset="0"/>
                              <a:cs typeface="Arial" panose="020B0604020202020204" pitchFamily="34" charset="0"/>
                            </a:rPr>
                          </m:ctrlPr>
                        </m:dPr>
                        <m:e>
                          <m:eqArr>
                            <m:eqArrPr>
                              <m:ctrlPr>
                                <a:rPr lang="ru-RU" sz="2400" i="1" smtClean="0">
                                  <a:latin typeface="Cambria Math" panose="02040503050406030204" pitchFamily="18" charset="0"/>
                                  <a:cs typeface="Arial" panose="020B0604020202020204" pitchFamily="34" charset="0"/>
                                </a:rPr>
                              </m:ctrlPr>
                            </m:eqArrPr>
                            <m:e>
                              <m:r>
                                <a:rPr lang="en-US" sz="2400" b="0" i="1" smtClean="0">
                                  <a:latin typeface="Cambria Math" panose="02040503050406030204" pitchFamily="18" charset="0"/>
                                  <a:cs typeface="Arial" panose="020B0604020202020204" pitchFamily="34" charset="0"/>
                                </a:rPr>
                                <m:t>𝑦</m:t>
                              </m:r>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𝑥</m:t>
                              </m:r>
                              <m:r>
                                <a:rPr lang="en-US" sz="2400" b="0" i="1" smtClean="0">
                                  <a:latin typeface="Cambria Math" panose="02040503050406030204" pitchFamily="18" charset="0"/>
                                  <a:cs typeface="Arial" panose="020B0604020202020204" pitchFamily="34" charset="0"/>
                                </a:rPr>
                                <m:t>+5</m:t>
                              </m:r>
                            </m:e>
                            <m:e>
                              <m:f>
                                <m:fPr>
                                  <m:ctrlPr>
                                    <a:rPr lang="ru-RU" sz="2400" i="1">
                                      <a:latin typeface="Cambria Math" panose="02040503050406030204" pitchFamily="18" charset="0"/>
                                      <a:cs typeface="Arial" panose="020B0604020202020204" pitchFamily="34" charset="0"/>
                                    </a:rPr>
                                  </m:ctrlPr>
                                </m:fPr>
                                <m:num>
                                  <m:r>
                                    <a:rPr lang="en-US" sz="2400" i="1">
                                      <a:latin typeface="Cambria Math" panose="02040503050406030204" pitchFamily="18" charset="0"/>
                                      <a:cs typeface="Arial" panose="020B0604020202020204" pitchFamily="34" charset="0"/>
                                    </a:rPr>
                                    <m:t>𝑥𝑦</m:t>
                                  </m:r>
                                </m:num>
                                <m:den>
                                  <m:r>
                                    <a:rPr lang="en-US" sz="2400" i="1">
                                      <a:latin typeface="Cambria Math" panose="02040503050406030204" pitchFamily="18" charset="0"/>
                                      <a:cs typeface="Arial" panose="020B0604020202020204" pitchFamily="34" charset="0"/>
                                    </a:rPr>
                                    <m:t>𝑥</m:t>
                                  </m:r>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𝑦</m:t>
                                  </m:r>
                                </m:den>
                              </m:f>
                              <m:r>
                                <a:rPr lang="en-US" sz="2400" i="1">
                                  <a:latin typeface="Cambria Math" panose="02040503050406030204" pitchFamily="18" charset="0"/>
                                  <a:cs typeface="Arial" panose="020B0604020202020204" pitchFamily="34" charset="0"/>
                                </a:rPr>
                                <m:t>=6</m:t>
                              </m:r>
                            </m:e>
                          </m:eqArr>
                        </m:e>
                      </m:d>
                    </m:oMath>
                  </m:oMathPara>
                </a14:m>
                <a:endParaRPr lang="ru-RU" sz="2400" dirty="0"/>
              </a:p>
            </p:txBody>
          </p:sp>
        </mc:Choice>
        <mc:Fallback xmlns="">
          <p:sp>
            <p:nvSpPr>
              <p:cNvPr id="19" name="TextBox 18">
                <a:extLst>
                  <a:ext uri="{FF2B5EF4-FFF2-40B4-BE49-F238E27FC236}">
                    <a16:creationId xmlns:a16="http://schemas.microsoft.com/office/drawing/2014/main" id="{2B7807CB-E2A4-43CF-815D-C71155BEACA7}"/>
                  </a:ext>
                </a:extLst>
              </p:cNvPr>
              <p:cNvSpPr txBox="1">
                <a:spLocks noRot="1" noChangeAspect="1" noMove="1" noResize="1" noEditPoints="1" noAdjustHandles="1" noChangeArrowheads="1" noChangeShapeType="1" noTextEdit="1"/>
              </p:cNvSpPr>
              <p:nvPr/>
            </p:nvSpPr>
            <p:spPr>
              <a:xfrm>
                <a:off x="2483768" y="3435846"/>
                <a:ext cx="3240360" cy="1271438"/>
              </a:xfrm>
              <a:prstGeom prst="rect">
                <a:avLst/>
              </a:prstGeom>
              <a:blipFill>
                <a:blip r:embed="rId4"/>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705499611"/>
      </p:ext>
    </p:extLst>
  </p:cSld>
  <p:clrMapOvr>
    <a:masterClrMapping/>
  </p:clrMapOvr>
  <p:transition spd="slow">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
          <p:cNvSpPr/>
          <p:nvPr/>
        </p:nvSpPr>
        <p:spPr>
          <a:xfrm>
            <a:off x="3" y="-19050"/>
            <a:ext cx="9143998" cy="767942"/>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endParaRPr sz="1700">
              <a:solidFill>
                <a:prstClr val="black"/>
              </a:solidFill>
              <a:latin typeface="Arial" pitchFamily="34" charset="0"/>
              <a:cs typeface="Arial" pitchFamily="34" charset="0"/>
            </a:endParaRPr>
          </a:p>
        </p:txBody>
      </p:sp>
      <p:sp>
        <p:nvSpPr>
          <p:cNvPr id="17" name="object 4"/>
          <p:cNvSpPr txBox="1">
            <a:spLocks/>
          </p:cNvSpPr>
          <p:nvPr/>
        </p:nvSpPr>
        <p:spPr>
          <a:xfrm>
            <a:off x="0" y="51470"/>
            <a:ext cx="9144000" cy="457314"/>
          </a:xfrm>
          <a:prstGeom prst="rect">
            <a:avLst/>
          </a:prstGeom>
        </p:spPr>
        <p:txBody>
          <a:bodyPr vert="horz" wrap="square" lIns="0" tIns="26171" rIns="0" bIns="0" rtlCol="0">
            <a:spAutoFit/>
          </a:bodyPr>
          <a:lstStyle>
            <a:lvl1pPr>
              <a:defRPr sz="2650" b="1" i="0">
                <a:solidFill>
                  <a:srgbClr val="FEFEFE"/>
                </a:solidFill>
                <a:latin typeface="Arial"/>
                <a:ea typeface="+mj-ea"/>
                <a:cs typeface="Arial"/>
              </a:defRPr>
            </a:lvl1pPr>
          </a:lstStyle>
          <a:p>
            <a:pPr lvl="0" algn="ctr"/>
            <a:r>
              <a:rPr lang="ru-RU" sz="2800" dirty="0">
                <a:solidFill>
                  <a:schemeClr val="bg1"/>
                </a:solidFill>
                <a:latin typeface="Arial" pitchFamily="34" charset="0"/>
                <a:cs typeface="Arial" pitchFamily="34" charset="0"/>
              </a:rPr>
              <a:t>РЕШЕНИЕ ПРАКТИЧЕСКИХ ЗАДАЧ</a:t>
            </a:r>
            <a:endParaRPr lang="en-US" sz="2800" dirty="0">
              <a:solidFill>
                <a:schemeClr val="bg1"/>
              </a:solidFill>
              <a:latin typeface="Arial" pitchFamily="34" charset="0"/>
              <a:cs typeface="Arial" pitchFamily="34" charset="0"/>
            </a:endParaRPr>
          </a:p>
        </p:txBody>
      </p:sp>
      <p:cxnSp>
        <p:nvCxnSpPr>
          <p:cNvPr id="7" name="Прямая соединительная линия 6">
            <a:extLst>
              <a:ext uri="{FF2B5EF4-FFF2-40B4-BE49-F238E27FC236}">
                <a16:creationId xmlns:a16="http://schemas.microsoft.com/office/drawing/2014/main" xmlns="" id="{CDDDC9C4-B613-4875-A953-85B21669B3A3}"/>
              </a:ext>
            </a:extLst>
          </p:cNvPr>
          <p:cNvCxnSpPr/>
          <p:nvPr/>
        </p:nvCxnSpPr>
        <p:spPr>
          <a:xfrm flipH="1">
            <a:off x="228600" y="0"/>
            <a:ext cx="22920" cy="1524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9" name="TextBox 18">
                <a:extLst>
                  <a:ext uri="{FF2B5EF4-FFF2-40B4-BE49-F238E27FC236}">
                    <a16:creationId xmlns:a16="http://schemas.microsoft.com/office/drawing/2014/main" xmlns="" id="{2B7807CB-E2A4-43CF-815D-C71155BEACA7}"/>
                  </a:ext>
                </a:extLst>
              </p:cNvPr>
              <p:cNvSpPr txBox="1"/>
              <p:nvPr/>
            </p:nvSpPr>
            <p:spPr>
              <a:xfrm>
                <a:off x="179512" y="1131590"/>
                <a:ext cx="3240360" cy="127143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d>
                        <m:dPr>
                          <m:begChr m:val="{"/>
                          <m:endChr m:val=""/>
                          <m:ctrlPr>
                            <a:rPr lang="ru-RU" sz="2400" i="1">
                              <a:latin typeface="Cambria Math" panose="02040503050406030204" pitchFamily="18" charset="0"/>
                              <a:cs typeface="Arial" panose="020B0604020202020204" pitchFamily="34" charset="0"/>
                            </a:rPr>
                          </m:ctrlPr>
                        </m:dPr>
                        <m:e>
                          <m:eqArr>
                            <m:eqArrPr>
                              <m:ctrlPr>
                                <a:rPr lang="ru-RU" sz="2400" i="1">
                                  <a:latin typeface="Cambria Math" panose="02040503050406030204" pitchFamily="18" charset="0"/>
                                  <a:cs typeface="Arial" panose="020B0604020202020204" pitchFamily="34" charset="0"/>
                                </a:rPr>
                              </m:ctrlPr>
                            </m:eqArrPr>
                            <m:e>
                              <m:r>
                                <a:rPr lang="en-US" sz="2400" i="1">
                                  <a:latin typeface="Cambria Math" panose="02040503050406030204" pitchFamily="18" charset="0"/>
                                  <a:cs typeface="Arial" panose="020B0604020202020204" pitchFamily="34" charset="0"/>
                                </a:rPr>
                                <m:t>𝑦</m:t>
                              </m:r>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𝑥</m:t>
                              </m:r>
                              <m:r>
                                <a:rPr lang="en-US" sz="2400" i="1">
                                  <a:latin typeface="Cambria Math" panose="02040503050406030204" pitchFamily="18" charset="0"/>
                                  <a:cs typeface="Arial" panose="020B0604020202020204" pitchFamily="34" charset="0"/>
                                </a:rPr>
                                <m:t>+5</m:t>
                              </m:r>
                            </m:e>
                            <m:e>
                              <m:f>
                                <m:fPr>
                                  <m:ctrlPr>
                                    <a:rPr lang="ru-RU" sz="2400" i="1">
                                      <a:latin typeface="Cambria Math" panose="02040503050406030204" pitchFamily="18" charset="0"/>
                                      <a:cs typeface="Arial" panose="020B0604020202020204" pitchFamily="34" charset="0"/>
                                    </a:rPr>
                                  </m:ctrlPr>
                                </m:fPr>
                                <m:num>
                                  <m:r>
                                    <a:rPr lang="en-US" sz="2400" i="1">
                                      <a:latin typeface="Cambria Math" panose="02040503050406030204" pitchFamily="18" charset="0"/>
                                      <a:cs typeface="Arial" panose="020B0604020202020204" pitchFamily="34" charset="0"/>
                                    </a:rPr>
                                    <m:t>𝑥𝑦</m:t>
                                  </m:r>
                                </m:num>
                                <m:den>
                                  <m:r>
                                    <a:rPr lang="en-US" sz="2400" i="1">
                                      <a:latin typeface="Cambria Math" panose="02040503050406030204" pitchFamily="18" charset="0"/>
                                      <a:cs typeface="Arial" panose="020B0604020202020204" pitchFamily="34" charset="0"/>
                                    </a:rPr>
                                    <m:t>𝑥</m:t>
                                  </m:r>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𝑦</m:t>
                                  </m:r>
                                </m:den>
                              </m:f>
                              <m:r>
                                <a:rPr lang="en-US" sz="2400" i="1">
                                  <a:latin typeface="Cambria Math" panose="02040503050406030204" pitchFamily="18" charset="0"/>
                                  <a:cs typeface="Arial" panose="020B0604020202020204" pitchFamily="34" charset="0"/>
                                </a:rPr>
                                <m:t>=6</m:t>
                              </m:r>
                            </m:e>
                          </m:eqArr>
                        </m:e>
                      </m:d>
                    </m:oMath>
                  </m:oMathPara>
                </a14:m>
                <a:endParaRPr lang="ru-RU" sz="2400" dirty="0"/>
              </a:p>
            </p:txBody>
          </p:sp>
        </mc:Choice>
        <mc:Fallback>
          <p:sp>
            <p:nvSpPr>
              <p:cNvPr id="19" name="TextBox 18">
                <a:extLst>
                  <a:ext uri="{FF2B5EF4-FFF2-40B4-BE49-F238E27FC236}">
                    <a16:creationId xmlns:a16="http://schemas.microsoft.com/office/drawing/2014/main" xmlns:a14="http://schemas.microsoft.com/office/drawing/2010/main" xmlns="" id="{2B7807CB-E2A4-43CF-815D-C71155BEACA7}"/>
                  </a:ext>
                </a:extLst>
              </p:cNvPr>
              <p:cNvSpPr txBox="1">
                <a:spLocks noRot="1" noChangeAspect="1" noMove="1" noResize="1" noEditPoints="1" noAdjustHandles="1" noChangeArrowheads="1" noChangeShapeType="1" noTextEdit="1"/>
              </p:cNvSpPr>
              <p:nvPr/>
            </p:nvSpPr>
            <p:spPr>
              <a:xfrm>
                <a:off x="179512" y="1131590"/>
                <a:ext cx="3240360" cy="1271438"/>
              </a:xfrm>
              <a:prstGeom prst="rect">
                <a:avLst/>
              </a:prstGeom>
              <a:blipFill rotWithShape="0">
                <a:blip r:embed="rId3"/>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xmlns="" id="{75A7F394-10CC-440F-B540-863BFC591E4C}"/>
                  </a:ext>
                </a:extLst>
              </p:cNvPr>
              <p:cNvSpPr txBox="1"/>
              <p:nvPr/>
            </p:nvSpPr>
            <p:spPr>
              <a:xfrm>
                <a:off x="2843808" y="1203598"/>
                <a:ext cx="3240360" cy="91614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d>
                        <m:dPr>
                          <m:begChr m:val="{"/>
                          <m:endChr m:val=""/>
                          <m:ctrlPr>
                            <a:rPr lang="ru-RU" sz="2400" i="1" smtClean="0">
                              <a:latin typeface="Cambria Math" panose="02040503050406030204" pitchFamily="18" charset="0"/>
                              <a:cs typeface="Arial" panose="020B0604020202020204" pitchFamily="34" charset="0"/>
                            </a:rPr>
                          </m:ctrlPr>
                        </m:dPr>
                        <m:e>
                          <m:eqArr>
                            <m:eqArrPr>
                              <m:ctrlPr>
                                <a:rPr lang="ru-RU" sz="2400" i="1">
                                  <a:latin typeface="Cambria Math" panose="02040503050406030204" pitchFamily="18" charset="0"/>
                                  <a:cs typeface="Arial" panose="020B0604020202020204" pitchFamily="34" charset="0"/>
                                </a:rPr>
                              </m:ctrlPr>
                            </m:eqArrPr>
                            <m:e>
                              <m:r>
                                <a:rPr lang="en-US" sz="2400" i="1">
                                  <a:latin typeface="Cambria Math" panose="02040503050406030204" pitchFamily="18" charset="0"/>
                                  <a:cs typeface="Arial" panose="020B0604020202020204" pitchFamily="34" charset="0"/>
                                </a:rPr>
                                <m:t>𝑦</m:t>
                              </m:r>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𝑥</m:t>
                              </m:r>
                              <m:r>
                                <a:rPr lang="en-US" sz="2400" i="1">
                                  <a:latin typeface="Cambria Math" panose="02040503050406030204" pitchFamily="18" charset="0"/>
                                  <a:cs typeface="Arial" panose="020B0604020202020204" pitchFamily="34" charset="0"/>
                                </a:rPr>
                                <m:t>+5</m:t>
                              </m:r>
                            </m:e>
                            <m:e>
                              <m:r>
                                <a:rPr lang="en-US" sz="2400" b="0" i="1" smtClean="0">
                                  <a:latin typeface="Cambria Math" panose="02040503050406030204" pitchFamily="18" charset="0"/>
                                  <a:cs typeface="Arial" panose="020B0604020202020204" pitchFamily="34" charset="0"/>
                                </a:rPr>
                                <m:t>𝑥𝑦</m:t>
                              </m:r>
                              <m:r>
                                <a:rPr lang="en-US" sz="2400" i="1">
                                  <a:latin typeface="Cambria Math" panose="02040503050406030204" pitchFamily="18" charset="0"/>
                                  <a:cs typeface="Arial" panose="020B0604020202020204" pitchFamily="34" charset="0"/>
                                </a:rPr>
                                <m:t>=6</m:t>
                              </m:r>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𝑥</m:t>
                              </m:r>
                              <m:r>
                                <a:rPr lang="en-US" sz="2400" b="0" i="1" smtClean="0">
                                  <a:latin typeface="Cambria Math" panose="02040503050406030204" pitchFamily="18" charset="0"/>
                                  <a:cs typeface="Arial" panose="020B0604020202020204" pitchFamily="34" charset="0"/>
                                </a:rPr>
                                <m:t>+</m:t>
                              </m:r>
                              <m:r>
                                <a:rPr lang="en-US" sz="2400" b="0" i="1" smtClean="0">
                                  <a:latin typeface="Cambria Math" panose="02040503050406030204" pitchFamily="18" charset="0"/>
                                  <a:cs typeface="Arial" panose="020B0604020202020204" pitchFamily="34" charset="0"/>
                                </a:rPr>
                                <m:t>𝑦</m:t>
                              </m:r>
                              <m:r>
                                <a:rPr lang="en-US" sz="2400" b="0" i="1" smtClean="0">
                                  <a:latin typeface="Cambria Math" panose="02040503050406030204" pitchFamily="18" charset="0"/>
                                  <a:cs typeface="Arial" panose="020B0604020202020204" pitchFamily="34" charset="0"/>
                                </a:rPr>
                                <m:t>)</m:t>
                              </m:r>
                            </m:e>
                          </m:eqArr>
                        </m:e>
                      </m:d>
                    </m:oMath>
                  </m:oMathPara>
                </a14:m>
                <a:endParaRPr lang="ru-RU" sz="2400" dirty="0"/>
              </a:p>
            </p:txBody>
          </p:sp>
        </mc:Choice>
        <mc:Fallback>
          <p:sp>
            <p:nvSpPr>
              <p:cNvPr id="8" name="TextBox 7">
                <a:extLst>
                  <a:ext uri="{FF2B5EF4-FFF2-40B4-BE49-F238E27FC236}">
                    <a16:creationId xmlns:a16="http://schemas.microsoft.com/office/drawing/2014/main" xmlns:a14="http://schemas.microsoft.com/office/drawing/2010/main" xmlns="" id="{75A7F394-10CC-440F-B540-863BFC591E4C}"/>
                  </a:ext>
                </a:extLst>
              </p:cNvPr>
              <p:cNvSpPr txBox="1">
                <a:spLocks noRot="1" noChangeAspect="1" noMove="1" noResize="1" noEditPoints="1" noAdjustHandles="1" noChangeArrowheads="1" noChangeShapeType="1" noTextEdit="1"/>
              </p:cNvSpPr>
              <p:nvPr/>
            </p:nvSpPr>
            <p:spPr>
              <a:xfrm>
                <a:off x="2843808" y="1203598"/>
                <a:ext cx="3240360" cy="916148"/>
              </a:xfrm>
              <a:prstGeom prst="rect">
                <a:avLst/>
              </a:prstGeom>
              <a:blipFill rotWithShape="0">
                <a:blip r:embed="rId4"/>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xmlns="" id="{F1B1F40F-7070-4A97-A735-629C4224133F}"/>
                  </a:ext>
                </a:extLst>
              </p:cNvPr>
              <p:cNvSpPr txBox="1"/>
              <p:nvPr/>
            </p:nvSpPr>
            <p:spPr>
              <a:xfrm>
                <a:off x="5652120" y="1203598"/>
                <a:ext cx="3240360" cy="91614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d>
                        <m:dPr>
                          <m:begChr m:val="{"/>
                          <m:endChr m:val=""/>
                          <m:ctrlPr>
                            <a:rPr lang="ru-RU" sz="2400" i="1" smtClean="0">
                              <a:latin typeface="Cambria Math" panose="02040503050406030204" pitchFamily="18" charset="0"/>
                              <a:cs typeface="Arial" panose="020B0604020202020204" pitchFamily="34" charset="0"/>
                            </a:rPr>
                          </m:ctrlPr>
                        </m:dPr>
                        <m:e>
                          <m:eqArr>
                            <m:eqArrPr>
                              <m:ctrlPr>
                                <a:rPr lang="ru-RU" sz="2400" i="1">
                                  <a:latin typeface="Cambria Math" panose="02040503050406030204" pitchFamily="18" charset="0"/>
                                  <a:cs typeface="Arial" panose="020B0604020202020204" pitchFamily="34" charset="0"/>
                                </a:rPr>
                              </m:ctrlPr>
                            </m:eqArrPr>
                            <m:e>
                              <m:r>
                                <a:rPr lang="en-US" sz="2400" i="1">
                                  <a:latin typeface="Cambria Math" panose="02040503050406030204" pitchFamily="18" charset="0"/>
                                  <a:cs typeface="Arial" panose="020B0604020202020204" pitchFamily="34" charset="0"/>
                                </a:rPr>
                                <m:t>𝑦</m:t>
                              </m:r>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𝑥</m:t>
                              </m:r>
                              <m:r>
                                <a:rPr lang="en-US" sz="2400" i="1">
                                  <a:latin typeface="Cambria Math" panose="02040503050406030204" pitchFamily="18" charset="0"/>
                                  <a:cs typeface="Arial" panose="020B0604020202020204" pitchFamily="34" charset="0"/>
                                </a:rPr>
                                <m:t>+5</m:t>
                              </m:r>
                            </m:e>
                            <m:e>
                              <m:sSup>
                                <m:sSupPr>
                                  <m:ctrlPr>
                                    <a:rPr lang="en-US" sz="2400" i="1" smtClean="0">
                                      <a:latin typeface="Cambria Math" panose="02040503050406030204" pitchFamily="18" charset="0"/>
                                      <a:cs typeface="Arial" panose="020B0604020202020204" pitchFamily="34" charset="0"/>
                                    </a:rPr>
                                  </m:ctrlPr>
                                </m:sSupPr>
                                <m:e>
                                  <m:r>
                                    <a:rPr lang="en-US" sz="2400" b="0" i="1" smtClean="0">
                                      <a:latin typeface="Cambria Math" panose="02040503050406030204" pitchFamily="18" charset="0"/>
                                      <a:cs typeface="Arial" panose="020B0604020202020204" pitchFamily="34" charset="0"/>
                                    </a:rPr>
                                    <m:t>𝑦</m:t>
                                  </m:r>
                                </m:e>
                                <m:sup>
                                  <m:r>
                                    <a:rPr lang="en-US" sz="2400" b="0" i="1" smtClean="0">
                                      <a:latin typeface="Cambria Math" panose="02040503050406030204" pitchFamily="18" charset="0"/>
                                      <a:cs typeface="Arial" panose="020B0604020202020204" pitchFamily="34" charset="0"/>
                                    </a:rPr>
                                    <m:t>2</m:t>
                                  </m:r>
                                </m:sup>
                              </m:sSup>
                              <m:r>
                                <a:rPr lang="en-US" sz="2400" b="0" i="1" smtClean="0">
                                  <a:latin typeface="Cambria Math" panose="02040503050406030204" pitchFamily="18" charset="0"/>
                                  <a:cs typeface="Arial" panose="020B0604020202020204" pitchFamily="34" charset="0"/>
                                </a:rPr>
                                <m:t>−7</m:t>
                              </m:r>
                              <m:r>
                                <a:rPr lang="en-US" sz="2400" b="0" i="1" smtClean="0">
                                  <a:latin typeface="Cambria Math" panose="02040503050406030204" pitchFamily="18" charset="0"/>
                                  <a:cs typeface="Arial" panose="020B0604020202020204" pitchFamily="34" charset="0"/>
                                </a:rPr>
                                <m:t>𝑥</m:t>
                              </m:r>
                              <m:r>
                                <a:rPr lang="en-US" sz="2400" b="0" i="1" smtClean="0">
                                  <a:latin typeface="Cambria Math" panose="02040503050406030204" pitchFamily="18" charset="0"/>
                                  <a:cs typeface="Arial" panose="020B0604020202020204" pitchFamily="34" charset="0"/>
                                </a:rPr>
                                <m:t>−30=0</m:t>
                              </m:r>
                            </m:e>
                          </m:eqArr>
                        </m:e>
                      </m:d>
                    </m:oMath>
                  </m:oMathPara>
                </a14:m>
                <a:endParaRPr lang="ru-RU" sz="2400" dirty="0"/>
              </a:p>
            </p:txBody>
          </p:sp>
        </mc:Choice>
        <mc:Fallback>
          <p:sp>
            <p:nvSpPr>
              <p:cNvPr id="9" name="TextBox 8">
                <a:extLst>
                  <a:ext uri="{FF2B5EF4-FFF2-40B4-BE49-F238E27FC236}">
                    <a16:creationId xmlns:a16="http://schemas.microsoft.com/office/drawing/2014/main" xmlns:a14="http://schemas.microsoft.com/office/drawing/2010/main" xmlns="" id="{F1B1F40F-7070-4A97-A735-629C4224133F}"/>
                  </a:ext>
                </a:extLst>
              </p:cNvPr>
              <p:cNvSpPr txBox="1">
                <a:spLocks noRot="1" noChangeAspect="1" noMove="1" noResize="1" noEditPoints="1" noAdjustHandles="1" noChangeArrowheads="1" noChangeShapeType="1" noTextEdit="1"/>
              </p:cNvSpPr>
              <p:nvPr/>
            </p:nvSpPr>
            <p:spPr>
              <a:xfrm>
                <a:off x="5652120" y="1203598"/>
                <a:ext cx="3240360" cy="916148"/>
              </a:xfrm>
              <a:prstGeom prst="rect">
                <a:avLst/>
              </a:prstGeom>
              <a:blipFill rotWithShape="0">
                <a:blip r:embed="rId5"/>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xmlns="" id="{9B1FA9FC-E2CD-4D59-A6AB-CCE635A41D23}"/>
                  </a:ext>
                </a:extLst>
              </p:cNvPr>
              <p:cNvSpPr txBox="1"/>
              <p:nvPr/>
            </p:nvSpPr>
            <p:spPr>
              <a:xfrm>
                <a:off x="209168" y="2641710"/>
                <a:ext cx="3240360" cy="91614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d>
                        <m:dPr>
                          <m:begChr m:val="{"/>
                          <m:endChr m:val=""/>
                          <m:ctrlPr>
                            <a:rPr lang="ru-RU" sz="2400" i="1" smtClean="0">
                              <a:latin typeface="Cambria Math" panose="02040503050406030204" pitchFamily="18" charset="0"/>
                              <a:cs typeface="Arial" panose="020B0604020202020204" pitchFamily="34" charset="0"/>
                            </a:rPr>
                          </m:ctrlPr>
                        </m:dPr>
                        <m:e>
                          <m:eqArr>
                            <m:eqArrPr>
                              <m:ctrlPr>
                                <a:rPr lang="ru-RU" sz="2400" i="1" smtClean="0">
                                  <a:latin typeface="Cambria Math" panose="02040503050406030204" pitchFamily="18" charset="0"/>
                                  <a:cs typeface="Arial" panose="020B0604020202020204" pitchFamily="34" charset="0"/>
                                </a:rPr>
                              </m:ctrlPr>
                            </m:eqArrPr>
                            <m:e>
                              <m:r>
                                <a:rPr lang="en-US" sz="2400" i="1">
                                  <a:latin typeface="Cambria Math" panose="02040503050406030204" pitchFamily="18" charset="0"/>
                                  <a:cs typeface="Arial" panose="020B0604020202020204" pitchFamily="34" charset="0"/>
                                </a:rPr>
                                <m:t>𝑦</m:t>
                              </m:r>
                              <m:r>
                                <a:rPr lang="en-US" sz="2400" i="1">
                                  <a:latin typeface="Cambria Math" panose="02040503050406030204" pitchFamily="18" charset="0"/>
                                  <a:cs typeface="Arial" panose="020B0604020202020204" pitchFamily="34" charset="0"/>
                                </a:rPr>
                                <m:t>=</m:t>
                              </m:r>
                              <m:r>
                                <a:rPr lang="en-US" sz="2400" i="1">
                                  <a:latin typeface="Cambria Math" panose="02040503050406030204" pitchFamily="18" charset="0"/>
                                  <a:cs typeface="Arial" panose="020B0604020202020204" pitchFamily="34" charset="0"/>
                                </a:rPr>
                                <m:t>𝑥</m:t>
                              </m:r>
                              <m:r>
                                <a:rPr lang="en-US" sz="2400" i="1">
                                  <a:latin typeface="Cambria Math" panose="02040503050406030204" pitchFamily="18" charset="0"/>
                                  <a:cs typeface="Arial" panose="020B0604020202020204" pitchFamily="34" charset="0"/>
                                </a:rPr>
                                <m:t>+5</m:t>
                              </m:r>
                            </m:e>
                            <m:e>
                              <m:sSub>
                                <m:sSubPr>
                                  <m:ctrlPr>
                                    <a:rPr lang="en-US" sz="2400" i="1" smtClean="0">
                                      <a:latin typeface="Cambria Math" panose="02040503050406030204" pitchFamily="18" charset="0"/>
                                      <a:cs typeface="Arial" panose="020B0604020202020204" pitchFamily="34" charset="0"/>
                                    </a:rPr>
                                  </m:ctrlPr>
                                </m:sSubPr>
                                <m:e>
                                  <m:r>
                                    <a:rPr lang="en-US" sz="2400" b="0" i="1" smtClean="0">
                                      <a:latin typeface="Cambria Math" panose="02040503050406030204" pitchFamily="18" charset="0"/>
                                      <a:cs typeface="Arial" panose="020B0604020202020204" pitchFamily="34" charset="0"/>
                                    </a:rPr>
                                    <m:t>𝑥</m:t>
                                  </m:r>
                                </m:e>
                                <m:sub>
                                  <m:r>
                                    <a:rPr lang="en-US" sz="2400" b="0" i="1" smtClean="0">
                                      <a:latin typeface="Cambria Math" panose="02040503050406030204" pitchFamily="18" charset="0"/>
                                      <a:cs typeface="Arial" panose="020B0604020202020204" pitchFamily="34" charset="0"/>
                                    </a:rPr>
                                    <m:t>1</m:t>
                                  </m:r>
                                </m:sub>
                              </m:sSub>
                              <m:r>
                                <a:rPr lang="en-US" sz="2400" b="0" i="1" smtClean="0">
                                  <a:latin typeface="Cambria Math" panose="02040503050406030204" pitchFamily="18" charset="0"/>
                                  <a:cs typeface="Arial" panose="020B0604020202020204" pitchFamily="34" charset="0"/>
                                </a:rPr>
                                <m:t>=10</m:t>
                              </m:r>
                            </m:e>
                          </m:eqArr>
                        </m:e>
                      </m:d>
                    </m:oMath>
                  </m:oMathPara>
                </a14:m>
                <a:endParaRPr lang="ru-RU" sz="2400" dirty="0"/>
              </a:p>
            </p:txBody>
          </p:sp>
        </mc:Choice>
        <mc:Fallback xmlns="">
          <p:sp>
            <p:nvSpPr>
              <p:cNvPr id="10" name="TextBox 9">
                <a:extLst>
                  <a:ext uri="{FF2B5EF4-FFF2-40B4-BE49-F238E27FC236}">
                    <a16:creationId xmlns:a16="http://schemas.microsoft.com/office/drawing/2014/main" id="{9B1FA9FC-E2CD-4D59-A6AB-CCE635A41D23}"/>
                  </a:ext>
                </a:extLst>
              </p:cNvPr>
              <p:cNvSpPr txBox="1">
                <a:spLocks noRot="1" noChangeAspect="1" noMove="1" noResize="1" noEditPoints="1" noAdjustHandles="1" noChangeArrowheads="1" noChangeShapeType="1" noTextEdit="1"/>
              </p:cNvSpPr>
              <p:nvPr/>
            </p:nvSpPr>
            <p:spPr>
              <a:xfrm>
                <a:off x="209168" y="2641710"/>
                <a:ext cx="3240360" cy="916148"/>
              </a:xfrm>
              <a:prstGeom prst="rect">
                <a:avLst/>
              </a:prstGeom>
              <a:blipFill>
                <a:blip r:embed="rId6"/>
                <a:stretch>
                  <a:fillRect/>
                </a:stretch>
              </a:blipFill>
            </p:spPr>
            <p:txBody>
              <a:bodyPr/>
              <a:lstStyle/>
              <a:p>
                <a:r>
                  <a:rPr lang="ru-RU">
                    <a:noFill/>
                  </a:rPr>
                  <a:t> </a:t>
                </a:r>
              </a:p>
            </p:txBody>
          </p:sp>
        </mc:Fallback>
      </mc:AlternateContent>
      <p:sp>
        <p:nvSpPr>
          <p:cNvPr id="11" name="TextBox 10">
            <a:extLst>
              <a:ext uri="{FF2B5EF4-FFF2-40B4-BE49-F238E27FC236}">
                <a16:creationId xmlns:a16="http://schemas.microsoft.com/office/drawing/2014/main" xmlns="" id="{3A9AC9D9-6140-4B0A-8E4F-28BC86555D42}"/>
              </a:ext>
            </a:extLst>
          </p:cNvPr>
          <p:cNvSpPr txBox="1"/>
          <p:nvPr/>
        </p:nvSpPr>
        <p:spPr>
          <a:xfrm>
            <a:off x="4427984" y="3906273"/>
            <a:ext cx="3240360" cy="461665"/>
          </a:xfrm>
          <a:prstGeom prst="rect">
            <a:avLst/>
          </a:prstGeom>
          <a:noFill/>
        </p:spPr>
        <p:txBody>
          <a:bodyPr wrap="square">
            <a:spAutoFit/>
          </a:bodyPr>
          <a:lstStyle/>
          <a:p>
            <a:r>
              <a:rPr lang="uz-Cyrl-UZ" sz="2400" b="1" dirty="0">
                <a:solidFill>
                  <a:srgbClr val="92D050"/>
                </a:solidFill>
                <a:latin typeface="Arial" panose="020B0604020202020204" pitchFamily="34" charset="0"/>
                <a:cs typeface="Arial" panose="020B0604020202020204" pitchFamily="34" charset="0"/>
              </a:rPr>
              <a:t>Ответ</a:t>
            </a:r>
            <a:r>
              <a:rPr lang="ru-RU" sz="2400" b="1" dirty="0">
                <a:solidFill>
                  <a:srgbClr val="92D050"/>
                </a:solidFill>
                <a:latin typeface="Arial" panose="020B0604020202020204" pitchFamily="34" charset="0"/>
                <a:cs typeface="Arial" panose="020B0604020202020204" pitchFamily="34" charset="0"/>
              </a:rPr>
              <a:t>: 10 часов</a:t>
            </a:r>
          </a:p>
        </p:txBody>
      </p:sp>
    </p:spTree>
    <p:extLst>
      <p:ext uri="{BB962C8B-B14F-4D97-AF65-F5344CB8AC3E}">
        <p14:creationId xmlns:p14="http://schemas.microsoft.com/office/powerpoint/2010/main" val="1349105871"/>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
          <p:cNvSpPr/>
          <p:nvPr/>
        </p:nvSpPr>
        <p:spPr>
          <a:xfrm>
            <a:off x="3" y="-19050"/>
            <a:ext cx="9143998" cy="767942"/>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endParaRPr sz="1700">
              <a:solidFill>
                <a:prstClr val="black"/>
              </a:solidFill>
              <a:latin typeface="Arial" pitchFamily="34" charset="0"/>
              <a:cs typeface="Arial" pitchFamily="34" charset="0"/>
            </a:endParaRPr>
          </a:p>
        </p:txBody>
      </p:sp>
      <p:sp>
        <p:nvSpPr>
          <p:cNvPr id="17" name="object 4"/>
          <p:cNvSpPr txBox="1">
            <a:spLocks/>
          </p:cNvSpPr>
          <p:nvPr/>
        </p:nvSpPr>
        <p:spPr>
          <a:xfrm>
            <a:off x="0" y="51470"/>
            <a:ext cx="9144000" cy="457314"/>
          </a:xfrm>
          <a:prstGeom prst="rect">
            <a:avLst/>
          </a:prstGeom>
        </p:spPr>
        <p:txBody>
          <a:bodyPr vert="horz" wrap="square" lIns="0" tIns="26171" rIns="0" bIns="0" rtlCol="0">
            <a:spAutoFit/>
          </a:bodyPr>
          <a:lstStyle>
            <a:lvl1pPr>
              <a:defRPr sz="2650" b="1" i="0">
                <a:solidFill>
                  <a:srgbClr val="FEFEFE"/>
                </a:solidFill>
                <a:latin typeface="Arial"/>
                <a:ea typeface="+mj-ea"/>
                <a:cs typeface="Arial"/>
              </a:defRPr>
            </a:lvl1pPr>
          </a:lstStyle>
          <a:p>
            <a:pPr lvl="0" algn="ctr"/>
            <a:r>
              <a:rPr lang="ru-RU" sz="2800" dirty="0">
                <a:solidFill>
                  <a:schemeClr val="bg1"/>
                </a:solidFill>
                <a:latin typeface="Arial" pitchFamily="34" charset="0"/>
                <a:cs typeface="Arial" pitchFamily="34" charset="0"/>
              </a:rPr>
              <a:t>РЕШЕНИЕ ПРАКТИЧЕСКИХ ЗАДАЧ</a:t>
            </a:r>
            <a:endParaRPr lang="en-US" sz="2800" dirty="0">
              <a:solidFill>
                <a:schemeClr val="bg1"/>
              </a:solidFill>
              <a:latin typeface="Arial" pitchFamily="34" charset="0"/>
              <a:cs typeface="Arial" pitchFamily="34" charset="0"/>
            </a:endParaRPr>
          </a:p>
        </p:txBody>
      </p:sp>
      <p:cxnSp>
        <p:nvCxnSpPr>
          <p:cNvPr id="7" name="Прямая соединительная линия 6">
            <a:extLst>
              <a:ext uri="{FF2B5EF4-FFF2-40B4-BE49-F238E27FC236}">
                <a16:creationId xmlns:a16="http://schemas.microsoft.com/office/drawing/2014/main" xmlns="" id="{CDDDC9C4-B613-4875-A953-85B21669B3A3}"/>
              </a:ext>
            </a:extLst>
          </p:cNvPr>
          <p:cNvCxnSpPr/>
          <p:nvPr/>
        </p:nvCxnSpPr>
        <p:spPr>
          <a:xfrm flipH="1">
            <a:off x="228600" y="0"/>
            <a:ext cx="22920" cy="1524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xmlns="" id="{147A7D6A-C7BA-49D4-B70A-AF2EB5873187}"/>
              </a:ext>
            </a:extLst>
          </p:cNvPr>
          <p:cNvSpPr txBox="1"/>
          <p:nvPr/>
        </p:nvSpPr>
        <p:spPr>
          <a:xfrm>
            <a:off x="431539" y="1201439"/>
            <a:ext cx="8280921" cy="1846659"/>
          </a:xfrm>
          <a:prstGeom prst="rect">
            <a:avLst/>
          </a:prstGeom>
          <a:noFill/>
        </p:spPr>
        <p:txBody>
          <a:bodyPr wrap="square" lIns="0" tIns="0" rIns="0" bIns="0" rtlCol="0">
            <a:spAutoFit/>
          </a:bodyPr>
          <a:lstStyle/>
          <a:p>
            <a:pPr algn="just"/>
            <a:r>
              <a:rPr lang="ru-RU" sz="2400" b="1" i="1" dirty="0">
                <a:solidFill>
                  <a:schemeClr val="accent1">
                    <a:lumMod val="50000"/>
                  </a:schemeClr>
                </a:solidFill>
                <a:latin typeface="Arial" panose="020B0604020202020204" pitchFamily="34" charset="0"/>
                <a:cs typeface="Arial" panose="020B0604020202020204" pitchFamily="34" charset="0"/>
              </a:rPr>
              <a:t>Задача.</a:t>
            </a:r>
            <a:r>
              <a:rPr lang="ru-RU" sz="2400" dirty="0">
                <a:latin typeface="Arial" panose="020B0604020202020204" pitchFamily="34" charset="0"/>
                <a:cs typeface="Arial" panose="020B0604020202020204" pitchFamily="34" charset="0"/>
              </a:rPr>
              <a:t> </a:t>
            </a:r>
            <a:r>
              <a:rPr lang="ru-RU" sz="2400" b="0" i="0" dirty="0">
                <a:solidFill>
                  <a:srgbClr val="333333"/>
                </a:solidFill>
                <a:effectLst/>
                <a:latin typeface="Arial" panose="020B0604020202020204" pitchFamily="34" charset="0"/>
                <a:cs typeface="Arial" panose="020B0604020202020204" pitchFamily="34" charset="0"/>
              </a:rPr>
              <a:t>Две бригады, работая вместе, могут выполнить работу за 8 часов. Первая бригада, работая одна, могла бы выполнить эту работу на 12 часов быстрее, чем вторая бригада. За сколько часов могла бы выполнить всю работу первая бригада, если бы она работала одна?</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0213123"/>
      </p:ext>
    </p:extLst>
  </p:cSld>
  <p:clrMapOvr>
    <a:masterClrMapping/>
  </p:clrMapOvr>
  <p:transition spd="slow">
    <p:push/>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6a77b0a1e2373466bbf4405a4af1fe85226b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12126</TotalTime>
  <Words>380</Words>
  <Application>Microsoft Office PowerPoint</Application>
  <PresentationFormat>Экран (16:9)</PresentationFormat>
  <Paragraphs>62</Paragraphs>
  <Slides>12</Slides>
  <Notes>10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Cambria Math</vt:lpstr>
      <vt:lpstr>Verdana</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Презентация.cdr</dc:title>
  <dc:creator>Komlov Mirodil</dc:creator>
  <cp:lastModifiedBy>Закирова Ф.М</cp:lastModifiedBy>
  <cp:revision>1129</cp:revision>
  <dcterms:created xsi:type="dcterms:W3CDTF">2020-04-09T07:32:19Z</dcterms:created>
  <dcterms:modified xsi:type="dcterms:W3CDTF">2020-12-14T05:26:09Z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2020-04-09T00:00:00Z</vt:filetime>
  </property>
  <property fmtid="{D5CDD505-2E9C-101B-9397-08002B2CF9AE}" pid="3" name="Creator">
    <vt:lpwstr>CorelDRAW 2019</vt:lpwstr>
  </property>
  <property fmtid="{D5CDD505-2E9C-101B-9397-08002B2CF9AE}" pid="4" name="LastSaved">
    <vt:filetime>2020-04-09T00:00:00Z</vt:filetime>
  </property>
</Properties>
</file>