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1381" r:id="rId2"/>
    <p:sldId id="1640" r:id="rId3"/>
    <p:sldId id="1642" r:id="rId4"/>
    <p:sldId id="1644" r:id="rId5"/>
    <p:sldId id="1645" r:id="rId6"/>
    <p:sldId id="1646" r:id="rId7"/>
    <p:sldId id="1647" r:id="rId8"/>
    <p:sldId id="1649" r:id="rId9"/>
    <p:sldId id="1650" r:id="rId10"/>
    <p:sldId id="1648" r:id="rId11"/>
    <p:sldId id="1651" r:id="rId12"/>
    <p:sldId id="1652" r:id="rId13"/>
    <p:sldId id="1653" r:id="rId14"/>
    <p:sldId id="1654" r:id="rId15"/>
    <p:sldId id="1655" r:id="rId16"/>
    <p:sldId id="1639" r:id="rId17"/>
  </p:sldIdLst>
  <p:sldSz cx="9144000" cy="5143500" type="screen16x9"/>
  <p:notesSz cx="5765800" cy="3244850"/>
  <p:custDataLst>
    <p:tags r:id="rId19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144" d="100"/>
          <a:sy n="144" d="100"/>
        </p:scale>
        <p:origin x="738" y="120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70.png"/><Relationship Id="rId7" Type="http://schemas.openxmlformats.org/officeDocument/2006/relationships/image" Target="../media/image68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75.png"/><Relationship Id="rId7" Type="http://schemas.openxmlformats.org/officeDocument/2006/relationships/image" Target="../media/image68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3" Type="http://schemas.openxmlformats.org/officeDocument/2006/relationships/image" Target="../media/image76.png"/><Relationship Id="rId7" Type="http://schemas.openxmlformats.org/officeDocument/2006/relationships/image" Target="../media/image68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5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3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8.png"/><Relationship Id="rId4" Type="http://schemas.openxmlformats.org/officeDocument/2006/relationships/image" Target="../media/image14.png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5" Type="http://schemas.openxmlformats.org/officeDocument/2006/relationships/image" Target="../media/image4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29.png"/><Relationship Id="rId14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3.png"/><Relationship Id="rId4" Type="http://schemas.openxmlformats.org/officeDocument/2006/relationships/image" Target="../media/image4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7.png"/><Relationship Id="rId7" Type="http://schemas.openxmlformats.org/officeDocument/2006/relationships/image" Target="../media/image52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48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-12537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35973" y="2327787"/>
            <a:ext cx="5184576" cy="2112675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ОПРЕДЕЛЕНИЕ СИНУСА, КОСИНУСА, ТАНГЕНСА 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             </a:t>
            </a:r>
            <a:r>
              <a:rPr lang="ru-RU" sz="2800" b="1" dirty="0" smtClean="0">
                <a:solidFill>
                  <a:srgbClr val="002060"/>
                </a:solidFill>
                <a:latin typeface="Arial"/>
                <a:cs typeface="Arial"/>
              </a:rPr>
              <a:t>И </a:t>
            </a: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КОТАНГЕНСА УГЛА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7" y="1851671"/>
            <a:ext cx="545553" cy="115212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876255" y="361576"/>
            <a:ext cx="178050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876257" y="361576"/>
            <a:ext cx="1780506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923795" y="463569"/>
            <a:ext cx="1780507" cy="579408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600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3600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9662"/>
            <a:ext cx="2923525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8" y="3147814"/>
            <a:ext cx="545553" cy="12961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2"/>
          <p:cNvSpPr/>
          <p:nvPr/>
        </p:nvSpPr>
        <p:spPr>
          <a:xfrm>
            <a:off x="3" y="-19050"/>
            <a:ext cx="9143998" cy="10345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0" name="object 4"/>
          <p:cNvSpPr txBox="1">
            <a:spLocks/>
          </p:cNvSpPr>
          <p:nvPr/>
        </p:nvSpPr>
        <p:spPr>
          <a:xfrm>
            <a:off x="0" y="127308"/>
            <a:ext cx="9144000" cy="888201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ТАБЛИЦА ЧАСТО ВСТРЕЧАЮЩИХСЯ ЗНАЧЕНИЙ СИНУСА, КОСИНУСА, ТАНГЕНСА И КОТАНГЕНСА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Таблица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888801"/>
                  </p:ext>
                </p:extLst>
              </p:nvPr>
            </p:nvGraphicFramePr>
            <p:xfrm>
              <a:off x="107504" y="1131589"/>
              <a:ext cx="8928991" cy="396044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16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9167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9167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9167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9167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992649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992649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992649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992649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30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45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60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90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(180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(360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Таблица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888801"/>
                  </p:ext>
                </p:extLst>
              </p:nvPr>
            </p:nvGraphicFramePr>
            <p:xfrm>
              <a:off x="107504" y="1131589"/>
              <a:ext cx="8928991" cy="396044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16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9167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9167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9167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99167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992649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992649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992649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992649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613" t="-541" r="-801840" b="-2535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100613" t="-541" r="-701840" b="-2535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201852" t="-541" r="-606173" b="-2535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300000" t="-541" r="-502454" b="-2535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400000" t="-541" r="-402454" b="-2535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500000" t="-541" r="-302454" b="-2535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600000" t="-541" r="-202454" b="-2535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700000" t="-541" r="-102454" b="-2535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800000" t="-541" r="-2454" b="-2535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613" t="-163158" r="-801840" b="-3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201852" t="-163158" r="-606173" b="-3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300000" t="-163158" r="-502454" b="-3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400000" t="-163158" r="-402454" b="-3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-1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613" t="-263158" r="-801840" b="-2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201852" t="-263158" r="-606173" b="-2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300000" t="-263158" r="-502454" b="-2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400000" t="-263158" r="-402454" b="-2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-1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613" t="-363158" r="-801840" b="-1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201852" t="-363158" r="-606173" b="-1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400000" t="-363158" r="-402454" b="-111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613" t="-425806" r="-801840" b="-2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201852" t="-425806" r="-606173" b="-2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2"/>
                          <a:stretch>
                            <a:fillRect l="-400000" t="-425806" r="-402454" b="-2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7266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ЗАДАНИЙ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48892"/>
            <a:ext cx="3781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en-US" sz="2800" b="1" i="1" dirty="0">
                <a:solidFill>
                  <a:srgbClr val="00B050"/>
                </a:solidFill>
              </a:rPr>
              <a:t>5.</a:t>
            </a:r>
            <a:r>
              <a:rPr lang="ru-RU" sz="2800" b="1" i="1" dirty="0">
                <a:solidFill>
                  <a:srgbClr val="00B050"/>
                </a:solidFill>
              </a:rPr>
              <a:t> Вычислите</a:t>
            </a:r>
            <a:r>
              <a:rPr lang="en-US" sz="2800" b="1" i="1" dirty="0">
                <a:solidFill>
                  <a:srgbClr val="00B050"/>
                </a:solidFill>
              </a:rPr>
              <a:t>. 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Решение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94465" y="1272112"/>
                <a:ext cx="3895041" cy="6872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4</m:t>
                    </m:r>
                    <m:r>
                      <a:rPr lang="en-US" i="1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n-US" i="1">
                        <a:latin typeface="Cambria Math"/>
                      </a:rPr>
                      <m:t>𝑐𝑜𝑠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𝑡𝑔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65" y="1272112"/>
                <a:ext cx="3895041" cy="6872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69160205"/>
                  </p:ext>
                </p:extLst>
              </p:nvPr>
            </p:nvGraphicFramePr>
            <p:xfrm>
              <a:off x="5292080" y="915566"/>
              <a:ext cx="3606676" cy="404652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30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45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69160205"/>
                  </p:ext>
                </p:extLst>
              </p:nvPr>
            </p:nvGraphicFramePr>
            <p:xfrm>
              <a:off x="5292080" y="915566"/>
              <a:ext cx="3606676" cy="403001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541" r="-302703" b="-26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100676" t="-541" r="-202703" b="-26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541" r="-102703" b="-26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300676" t="-541" r="-2703" b="-2686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163158" r="-302703" b="-3359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163158" r="-102703" b="-3359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300676" t="-163158" r="-2703" b="-3359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263158" r="-302703" b="-2359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263158" r="-102703" b="-2359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300676" t="-263158" r="-2703" b="-2359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363158" r="-302703" b="-1359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363158" r="-102703" b="-1359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2473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391111" r="-302703" b="-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391111" r="-102703" b="-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53548" y="2554790"/>
                <a:ext cx="2961132" cy="5807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4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∙     </m:t>
                    </m:r>
                  </m:oMath>
                </a14:m>
                <a:r>
                  <a:rPr lang="en-US" dirty="0"/>
                  <a:t>+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n-US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    −  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48" y="2554790"/>
                <a:ext cx="2961132" cy="580736"/>
              </a:xfrm>
              <a:prstGeom prst="rect">
                <a:avLst/>
              </a:prstGeom>
              <a:blipFill rotWithShape="1">
                <a:blip r:embed="rId5"/>
                <a:stretch>
                  <a:fillRect t="-3158" b="-3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929175" y="2340602"/>
                <a:ext cx="625620" cy="866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40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ru-RU" sz="240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9175" y="2340602"/>
                <a:ext cx="625620" cy="8669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76076" y="2243617"/>
                <a:ext cx="465191" cy="10199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280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6" y="2243617"/>
                <a:ext cx="465191" cy="101995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915816" y="2554790"/>
                <a:ext cx="2297424" cy="6146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=2+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0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sz="240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−1=2,5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2554790"/>
                <a:ext cx="2297424" cy="614655"/>
              </a:xfrm>
              <a:prstGeom prst="rect">
                <a:avLst/>
              </a:prstGeom>
              <a:blipFill rotWithShape="1">
                <a:blip r:embed="rId8"/>
                <a:stretch>
                  <a:fillRect l="-5570" t="-6931" b="-188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641474" y="2554790"/>
                <a:ext cx="473206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474" y="2554790"/>
                <a:ext cx="473206" cy="53860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698304" y="3939902"/>
                <a:ext cx="1915396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Ответ</m:t>
                      </m:r>
                      <m:r>
                        <a:rPr lang="en-US" b="0" i="1" smtClean="0">
                          <a:latin typeface="Cambria Math"/>
                        </a:rPr>
                        <m:t>:2,5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304" y="3939902"/>
                <a:ext cx="1915396" cy="53860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518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3" grpId="0"/>
      <p:bldP spid="14" grpId="0"/>
      <p:bldP spid="16" grpId="0"/>
      <p:bldP spid="17" grpId="0"/>
      <p:bldP spid="18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ЗАДАНИЙ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48892"/>
            <a:ext cx="2900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00B050"/>
                </a:solidFill>
              </a:rPr>
              <a:t>234</a:t>
            </a:r>
            <a:r>
              <a:rPr lang="en-US" sz="2800" b="1" i="1" dirty="0" smtClean="0">
                <a:solidFill>
                  <a:srgbClr val="00B050"/>
                </a:solidFill>
              </a:rPr>
              <a:t>.</a:t>
            </a:r>
            <a:r>
              <a:rPr lang="ru-RU" sz="2800" b="1" i="1" dirty="0" smtClean="0">
                <a:solidFill>
                  <a:srgbClr val="00B050"/>
                </a:solidFill>
              </a:rPr>
              <a:t> </a:t>
            </a:r>
            <a:r>
              <a:rPr lang="ru-RU" sz="2800" b="1" i="1" dirty="0">
                <a:solidFill>
                  <a:srgbClr val="00B050"/>
                </a:solidFill>
              </a:rPr>
              <a:t>Вычислите</a:t>
            </a:r>
            <a:r>
              <a:rPr lang="en-US" sz="2800" b="1" i="1" dirty="0">
                <a:solidFill>
                  <a:srgbClr val="00B050"/>
                </a:solidFill>
              </a:rPr>
              <a:t>. 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Решение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94465" y="1272112"/>
                <a:ext cx="2381870" cy="7262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𝑠𝑖𝑛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ru-RU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65" y="1272112"/>
                <a:ext cx="2381870" cy="7262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166381"/>
                  </p:ext>
                </p:extLst>
              </p:nvPr>
            </p:nvGraphicFramePr>
            <p:xfrm>
              <a:off x="5292080" y="843558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30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166381"/>
                  </p:ext>
                </p:extLst>
              </p:nvPr>
            </p:nvGraphicFramePr>
            <p:xfrm>
              <a:off x="5292080" y="843558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541" r="-3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100676" t="-541" r="-2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541" r="-1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300676" t="-541" r="-2703" b="-2821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163158" r="-302703" b="-3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163158" r="-102703" b="-3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263158" r="-302703" b="-2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263158" r="-102703" b="-2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300000" r="-302703" b="-1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300000" r="-102703" b="-1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400000" r="-302703" b="-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400000" r="-102703" b="-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53548" y="2554790"/>
                <a:ext cx="2169376" cy="9278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ru-RU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48" y="2554790"/>
                <a:ext cx="2169376" cy="9278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123728" y="2626829"/>
                <a:ext cx="704039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2626829"/>
                <a:ext cx="704039" cy="7838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698304" y="3939902"/>
                <a:ext cx="136608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Ответ</m:t>
                      </m:r>
                      <m:r>
                        <a:rPr lang="en-US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304" y="3939902"/>
                <a:ext cx="1366080" cy="53860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878804" y="3817304"/>
                <a:ext cx="704039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8804" y="3817304"/>
                <a:ext cx="704039" cy="7838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35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3" grpId="0"/>
      <p:bldP spid="17" grpId="0"/>
      <p:bldP spid="2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ЗАДАНИЙ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48892"/>
            <a:ext cx="2900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00B050"/>
                </a:solidFill>
              </a:rPr>
              <a:t>234</a:t>
            </a:r>
            <a:r>
              <a:rPr lang="en-US" sz="2800" b="1" i="1" dirty="0" smtClean="0">
                <a:solidFill>
                  <a:srgbClr val="00B050"/>
                </a:solidFill>
              </a:rPr>
              <a:t>.</a:t>
            </a:r>
            <a:r>
              <a:rPr lang="ru-RU" sz="2800" b="1" i="1" dirty="0" smtClean="0">
                <a:solidFill>
                  <a:srgbClr val="00B050"/>
                </a:solidFill>
              </a:rPr>
              <a:t> </a:t>
            </a:r>
            <a:r>
              <a:rPr lang="ru-RU" sz="2800" b="1" i="1" dirty="0">
                <a:solidFill>
                  <a:srgbClr val="00B050"/>
                </a:solidFill>
              </a:rPr>
              <a:t>Вычислите</a:t>
            </a:r>
            <a:r>
              <a:rPr lang="en-US" sz="2800" b="1" i="1" dirty="0">
                <a:solidFill>
                  <a:srgbClr val="00B050"/>
                </a:solidFill>
              </a:rPr>
              <a:t>. 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Решение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94465" y="1272112"/>
                <a:ext cx="221426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𝑠𝑖𝑛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ru-R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65" y="1272112"/>
                <a:ext cx="2214261" cy="5386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166381"/>
                  </p:ext>
                </p:extLst>
              </p:nvPr>
            </p:nvGraphicFramePr>
            <p:xfrm>
              <a:off x="5292080" y="843558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(180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166381"/>
                  </p:ext>
                </p:extLst>
              </p:nvPr>
            </p:nvGraphicFramePr>
            <p:xfrm>
              <a:off x="5292080" y="843558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541" r="-3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100676" t="-541" r="-2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541" r="-1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300676" t="-541" r="-2703" b="-2821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163158" r="-302703" b="-3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263158" r="-302703" b="-2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300000" r="-302703" b="-1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400000" r="-302703" b="-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53548" y="2554790"/>
                <a:ext cx="216937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0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ru-RU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48" y="2554790"/>
                <a:ext cx="2169375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123728" y="2593261"/>
                <a:ext cx="6527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2593261"/>
                <a:ext cx="652743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698304" y="3939902"/>
                <a:ext cx="136608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Ответ</m:t>
                      </m:r>
                      <m:r>
                        <a:rPr lang="en-US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304" y="3939902"/>
                <a:ext cx="1366080" cy="53860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919257" y="3982478"/>
                <a:ext cx="6527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257" y="3982478"/>
                <a:ext cx="652743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17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3" grpId="0"/>
      <p:bldP spid="17" grpId="0"/>
      <p:bldP spid="2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ЗАДАНИЙ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48892"/>
            <a:ext cx="2900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00B050"/>
                </a:solidFill>
              </a:rPr>
              <a:t>23</a:t>
            </a:r>
            <a:r>
              <a:rPr lang="en-US" sz="2800" b="1" i="1" dirty="0">
                <a:solidFill>
                  <a:srgbClr val="00B050"/>
                </a:solidFill>
              </a:rPr>
              <a:t>5</a:t>
            </a:r>
            <a:r>
              <a:rPr lang="en-US" sz="2800" b="1" i="1" dirty="0" smtClean="0">
                <a:solidFill>
                  <a:srgbClr val="00B050"/>
                </a:solidFill>
              </a:rPr>
              <a:t>.</a:t>
            </a:r>
            <a:r>
              <a:rPr lang="ru-RU" sz="2800" b="1" i="1" dirty="0" smtClean="0">
                <a:solidFill>
                  <a:srgbClr val="00B050"/>
                </a:solidFill>
              </a:rPr>
              <a:t> </a:t>
            </a:r>
            <a:r>
              <a:rPr lang="ru-RU" sz="2800" b="1" i="1" dirty="0">
                <a:solidFill>
                  <a:srgbClr val="00B050"/>
                </a:solidFill>
              </a:rPr>
              <a:t>Вычислите</a:t>
            </a:r>
            <a:r>
              <a:rPr lang="en-US" sz="2800" b="1" i="1" dirty="0">
                <a:solidFill>
                  <a:srgbClr val="00B050"/>
                </a:solidFill>
              </a:rPr>
              <a:t>. 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Решение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94465" y="1272112"/>
                <a:ext cx="208602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65" y="1272112"/>
                <a:ext cx="2086020" cy="5386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166381"/>
                  </p:ext>
                </p:extLst>
              </p:nvPr>
            </p:nvGraphicFramePr>
            <p:xfrm>
              <a:off x="5292080" y="843558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(180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166381"/>
                  </p:ext>
                </p:extLst>
              </p:nvPr>
            </p:nvGraphicFramePr>
            <p:xfrm>
              <a:off x="5292080" y="843558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541" r="-3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100676" t="-541" r="-2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541" r="-1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300676" t="-541" r="-2703" b="-2821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163158" r="-302703" b="-3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263158" r="-302703" b="-2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300000" r="-302703" b="-1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400000" r="-302703" b="-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53548" y="2554790"/>
                <a:ext cx="216937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0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ru-RU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48" y="2554790"/>
                <a:ext cx="2169375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123728" y="2593261"/>
                <a:ext cx="6527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2593261"/>
                <a:ext cx="652743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698304" y="3939902"/>
                <a:ext cx="136608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Ответ</m:t>
                      </m:r>
                      <m:r>
                        <a:rPr lang="en-US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304" y="3939902"/>
                <a:ext cx="1366080" cy="53860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919257" y="3982478"/>
                <a:ext cx="6527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257" y="3982478"/>
                <a:ext cx="652743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287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3" grpId="0"/>
      <p:bldP spid="17" grpId="0"/>
      <p:bldP spid="2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ЗАДАНИЙ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48892"/>
            <a:ext cx="2900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00B050"/>
                </a:solidFill>
              </a:rPr>
              <a:t>23</a:t>
            </a:r>
            <a:r>
              <a:rPr lang="en-US" sz="2800" b="1" i="1" dirty="0">
                <a:solidFill>
                  <a:srgbClr val="00B050"/>
                </a:solidFill>
              </a:rPr>
              <a:t>5</a:t>
            </a:r>
            <a:r>
              <a:rPr lang="en-US" sz="2800" b="1" i="1" dirty="0" smtClean="0">
                <a:solidFill>
                  <a:srgbClr val="00B050"/>
                </a:solidFill>
              </a:rPr>
              <a:t>.</a:t>
            </a:r>
            <a:r>
              <a:rPr lang="ru-RU" sz="2800" b="1" i="1" dirty="0" smtClean="0">
                <a:solidFill>
                  <a:srgbClr val="00B050"/>
                </a:solidFill>
              </a:rPr>
              <a:t> </a:t>
            </a:r>
            <a:r>
              <a:rPr lang="ru-RU" sz="2800" b="1" i="1" dirty="0">
                <a:solidFill>
                  <a:srgbClr val="00B050"/>
                </a:solidFill>
              </a:rPr>
              <a:t>Вычислите</a:t>
            </a:r>
            <a:r>
              <a:rPr lang="en-US" sz="2800" b="1" i="1" dirty="0">
                <a:solidFill>
                  <a:srgbClr val="00B050"/>
                </a:solidFill>
              </a:rPr>
              <a:t>. 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Решение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96" y="1989714"/>
                <a:ext cx="178286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94465" y="1272112"/>
                <a:ext cx="204754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65" y="1272112"/>
                <a:ext cx="2047548" cy="5386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166381"/>
                  </p:ext>
                </p:extLst>
              </p:nvPr>
            </p:nvGraphicFramePr>
            <p:xfrm>
              <a:off x="5292080" y="843558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en-US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(180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Таблица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166381"/>
                  </p:ext>
                </p:extLst>
              </p:nvPr>
            </p:nvGraphicFramePr>
            <p:xfrm>
              <a:off x="5292080" y="843558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541" r="-3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100676" t="-541" r="-2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200676" t="-541" r="-1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300676" t="-541" r="-2703" b="-2821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163158" r="-302703" b="-3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263158" r="-302703" b="-2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300000" r="-302703" b="-1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4"/>
                          <a:stretch>
                            <a:fillRect l="-676" t="-400000" r="-302703" b="-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53548" y="2554790"/>
                <a:ext cx="1583382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0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0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48" y="2554790"/>
                <a:ext cx="1583382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580569" y="2593261"/>
                <a:ext cx="42351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0569" y="2593261"/>
                <a:ext cx="42351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698304" y="3939902"/>
                <a:ext cx="136608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Ответ</m:t>
                      </m:r>
                      <m:r>
                        <a:rPr lang="en-US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304" y="3939902"/>
                <a:ext cx="1366080" cy="53860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919257" y="3982478"/>
                <a:ext cx="42351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257" y="3982478"/>
                <a:ext cx="423514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203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3" grpId="0"/>
      <p:bldP spid="17" grpId="0"/>
      <p:bldP spid="2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212" y="2571750"/>
            <a:ext cx="340417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36300" y="172260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302145" y="1419622"/>
            <a:ext cx="8784976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pPr algn="ctr"/>
            <a:r>
              <a:rPr lang="ru-RU" sz="3200" b="1" dirty="0"/>
              <a:t>Стр.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108</a:t>
            </a:r>
            <a:endParaRPr lang="en-US" sz="3200" b="1" dirty="0"/>
          </a:p>
          <a:p>
            <a:pPr algn="ctr"/>
            <a:r>
              <a:rPr lang="ru-RU" sz="3200" b="1" dirty="0">
                <a:solidFill>
                  <a:srgbClr val="7030A0"/>
                </a:solidFill>
              </a:rPr>
              <a:t>№ </a:t>
            </a:r>
            <a:r>
              <a:rPr lang="en-US" sz="3200" b="1" dirty="0">
                <a:solidFill>
                  <a:srgbClr val="7030A0"/>
                </a:solidFill>
              </a:rPr>
              <a:t>232</a:t>
            </a:r>
            <a:r>
              <a:rPr lang="en-US" sz="3200" b="1">
                <a:solidFill>
                  <a:srgbClr val="7030A0"/>
                </a:solidFill>
              </a:rPr>
              <a:t>, </a:t>
            </a:r>
            <a:r>
              <a:rPr lang="en-US" sz="3200" b="1" smtClean="0">
                <a:solidFill>
                  <a:srgbClr val="7030A0"/>
                </a:solidFill>
              </a:rPr>
              <a:t>235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70187" y="915566"/>
            <a:ext cx="864096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222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Найдите координаты точки единичной окружности, полученной поворотом точки </a:t>
            </a:r>
            <a:r>
              <a:rPr lang="en-US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P(1;0)</a:t>
            </a:r>
            <a:r>
              <a:rPr lang="ru-RU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угол: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076056" y="3533120"/>
            <a:ext cx="3672408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6768244" y="2061601"/>
            <a:ext cx="0" cy="285960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6820408" y="185178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8409910" y="307145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429690" y="3478143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2800" i="1" dirty="0"/>
          </a:p>
        </p:txBody>
      </p:sp>
      <p:sp>
        <p:nvSpPr>
          <p:cNvPr id="20" name="Кольцо 19"/>
          <p:cNvSpPr/>
          <p:nvPr/>
        </p:nvSpPr>
        <p:spPr>
          <a:xfrm>
            <a:off x="5801755" y="2791438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835634" y="3628566"/>
            <a:ext cx="8531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P(1;0)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644393" y="346640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70187" y="2499050"/>
                <a:ext cx="178619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87" y="2499050"/>
                <a:ext cx="178619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7167" t="-13953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Овал 25"/>
          <p:cNvSpPr/>
          <p:nvPr/>
        </p:nvSpPr>
        <p:spPr>
          <a:xfrm>
            <a:off x="5756218" y="346640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85095" y="3302287"/>
                <a:ext cx="1476366" cy="6638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4)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095" y="3302287"/>
                <a:ext cx="1476366" cy="663836"/>
              </a:xfrm>
              <a:prstGeom prst="rect">
                <a:avLst/>
              </a:prstGeom>
              <a:blipFill rotWithShape="1">
                <a:blip r:embed="rId5"/>
                <a:stretch>
                  <a:fillRect l="-8264" t="-2752" b="-100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2771800" y="2478414"/>
                <a:ext cx="2061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5)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270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2478414"/>
                <a:ext cx="2061077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6213" t="-14118" b="-30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748955" y="3336179"/>
                <a:ext cx="171726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6)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=2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8955" y="3336179"/>
                <a:ext cx="1717265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7447" t="-13953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Овал 32"/>
          <p:cNvSpPr/>
          <p:nvPr/>
        </p:nvSpPr>
        <p:spPr>
          <a:xfrm>
            <a:off x="6699045" y="2759667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6699648" y="4195836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014360" y="3634281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P(-1;0)</a:t>
            </a:r>
            <a:endParaRPr lang="ru-RU" sz="20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870394" y="2314384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P(0;1)</a:t>
            </a:r>
            <a:endParaRPr lang="ru-RU" sz="2000" b="1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870394" y="4398336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P(0;-1)</a:t>
            </a:r>
            <a:endParaRPr lang="ru-RU" sz="2000" b="1" dirty="0"/>
          </a:p>
        </p:txBody>
      </p:sp>
      <p:sp>
        <p:nvSpPr>
          <p:cNvPr id="38" name="Овал 37"/>
          <p:cNvSpPr/>
          <p:nvPr/>
        </p:nvSpPr>
        <p:spPr>
          <a:xfrm>
            <a:off x="7639443" y="346419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7777819" y="2871843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P(1;0)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9150316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8" grpId="0"/>
      <p:bldP spid="19" grpId="0"/>
      <p:bldP spid="20" grpId="0" animBg="1"/>
      <p:bldP spid="22" grpId="0"/>
      <p:bldP spid="13" grpId="0" animBg="1"/>
      <p:bldP spid="15" grpId="0"/>
      <p:bldP spid="26" grpId="0" animBg="1"/>
      <p:bldP spid="27" grpId="0"/>
      <p:bldP spid="28" grpId="0"/>
      <p:bldP spid="29" grpId="0"/>
      <p:bldP spid="33" grpId="0" animBg="1"/>
      <p:bldP spid="37" grpId="0" animBg="1"/>
      <p:bldP spid="25" grpId="0"/>
      <p:bldP spid="34" grpId="0"/>
      <p:bldP spid="35" grpId="0"/>
      <p:bldP spid="38" grpId="0" animBg="1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70187" y="915566"/>
            <a:ext cx="864096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226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Запишите все углы, на которые нужно повернуть точку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(1;0)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чтобы получить точку:</a:t>
            </a:r>
          </a:p>
          <a:p>
            <a:pPr algn="ctr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(-1;0</a:t>
            </a:r>
            <a:r>
              <a:rPr lang="en-US" sz="2600" b="1" i="1">
                <a:latin typeface="Arial" panose="020B0604020202020204" pitchFamily="34" charset="0"/>
                <a:cs typeface="Arial" panose="020B0604020202020204" pitchFamily="34" charset="0"/>
              </a:rPr>
              <a:t>),  </a:t>
            </a:r>
            <a:r>
              <a:rPr lang="en-US" sz="2600" b="1" i="1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6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(1;0</a:t>
            </a:r>
            <a:r>
              <a:rPr lang="en-US" sz="2600" b="1" i="1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600" b="1" i="1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6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(0;1</a:t>
            </a:r>
            <a:r>
              <a:rPr lang="en-US" sz="2600" b="1" i="1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600" b="1" i="1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60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(0;-1)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894061" y="2368813"/>
                <a:ext cx="229973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/>
                      </a:rPr>
                      <m:t>1) </m:t>
                    </m:r>
                    <m:r>
                      <a:rPr lang="ru-RU" sz="24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  <a:ea typeface="Cambria Math"/>
                      </a:rPr>
                      <m:t>π</m:t>
                    </m:r>
                    <m:r>
                      <a:rPr lang="en-US" sz="2400" dirty="0">
                        <a:latin typeface="Cambria Math"/>
                      </a:rPr>
                      <m:t>+</m:t>
                    </m:r>
                    <m:r>
                      <a:rPr lang="en-US" sz="2400" b="0" i="1" dirty="0" smtClean="0">
                        <a:latin typeface="Cambria Math"/>
                      </a:rPr>
                      <m:t>2</m:t>
                    </m:r>
                    <m:r>
                      <m:rPr>
                        <m:sty m:val="p"/>
                      </m:rPr>
                      <a:rPr lang="el-GR" sz="2400" i="1" dirty="0" smtClean="0">
                        <a:latin typeface="Cambria Math"/>
                        <a:ea typeface="Cambria Math"/>
                      </a:rPr>
                      <m:t>π</m:t>
                    </m:r>
                    <m:r>
                      <a:rPr lang="en-US" sz="2400" b="0" i="1" dirty="0" smtClean="0">
                        <a:latin typeface="Cambria Math"/>
                        <a:ea typeface="Cambria Math"/>
                      </a:rPr>
                      <m:t>𝑘</m:t>
                    </m:r>
                  </m:oMath>
                </a14:m>
                <a:r>
                  <a:rPr lang="en-US" sz="2400" dirty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4061" y="2368813"/>
                <a:ext cx="2299732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796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364088" y="4522173"/>
                <a:ext cx="3527889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=0;±1;±2;±3;…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4522173"/>
                <a:ext cx="3527889" cy="5386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 стрелкой 10"/>
          <p:cNvCxnSpPr/>
          <p:nvPr/>
        </p:nvCxnSpPr>
        <p:spPr>
          <a:xfrm>
            <a:off x="710085" y="3757639"/>
            <a:ext cx="3069827" cy="2285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 flipV="1">
            <a:off x="2082106" y="2537292"/>
            <a:ext cx="2808" cy="241072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Кольцо 12"/>
          <p:cNvSpPr/>
          <p:nvPr/>
        </p:nvSpPr>
        <p:spPr>
          <a:xfrm>
            <a:off x="1115616" y="3038809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62708" y="3789822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P(1;0)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2976334" y="3701551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216906" y="2634466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P(0;1)</a:t>
            </a:r>
            <a:endParaRPr lang="ru-RU" sz="2000" b="1" dirty="0"/>
          </a:p>
        </p:txBody>
      </p:sp>
      <p:sp>
        <p:nvSpPr>
          <p:cNvPr id="16" name="Овал 15"/>
          <p:cNvSpPr/>
          <p:nvPr/>
        </p:nvSpPr>
        <p:spPr>
          <a:xfrm>
            <a:off x="1063441" y="3717782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31912" y="4144180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P(-1;0)</a:t>
            </a:r>
            <a:endParaRPr lang="ru-RU" sz="2000" b="1" dirty="0"/>
          </a:p>
        </p:txBody>
      </p:sp>
      <p:sp>
        <p:nvSpPr>
          <p:cNvPr id="22" name="Овал 21"/>
          <p:cNvSpPr/>
          <p:nvPr/>
        </p:nvSpPr>
        <p:spPr>
          <a:xfrm>
            <a:off x="2007929" y="3003798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230648" y="4606811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P(0;-1)</a:t>
            </a:r>
            <a:endParaRPr lang="ru-RU" sz="2000" b="1" dirty="0"/>
          </a:p>
        </p:txBody>
      </p:sp>
      <p:sp>
        <p:nvSpPr>
          <p:cNvPr id="24" name="Овал 23"/>
          <p:cNvSpPr/>
          <p:nvPr/>
        </p:nvSpPr>
        <p:spPr>
          <a:xfrm>
            <a:off x="2007929" y="4436153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446837" y="2308507"/>
                <a:ext cx="2266070" cy="5822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/>
                      </a:rPr>
                      <m:t>3) </m:t>
                    </m:r>
                    <m:r>
                      <a:rPr lang="ru-RU" sz="24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 dirty="0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dirty="0">
                        <a:latin typeface="Cambria Math"/>
                      </a:rPr>
                      <m:t>+</m:t>
                    </m:r>
                    <m:r>
                      <a:rPr lang="en-US" sz="2400" b="0" i="1" dirty="0" smtClean="0">
                        <a:latin typeface="Cambria Math"/>
                      </a:rPr>
                      <m:t>2</m:t>
                    </m:r>
                    <m:r>
                      <m:rPr>
                        <m:sty m:val="p"/>
                      </m:rPr>
                      <a:rPr lang="el-GR" sz="2400" i="1" dirty="0" smtClean="0">
                        <a:latin typeface="Cambria Math"/>
                        <a:ea typeface="Cambria Math"/>
                      </a:rPr>
                      <m:t>π</m:t>
                    </m:r>
                    <m:r>
                      <a:rPr lang="en-US" sz="2400" b="0" i="1" dirty="0" smtClean="0">
                        <a:latin typeface="Cambria Math"/>
                        <a:ea typeface="Cambria Math"/>
                      </a:rPr>
                      <m:t>𝑘</m:t>
                    </m:r>
                  </m:oMath>
                </a14:m>
                <a:r>
                  <a:rPr lang="en-US" sz="2400" dirty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6837" y="2308507"/>
                <a:ext cx="2266070" cy="5822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3890266" y="3003797"/>
                <a:ext cx="24696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) </m:t>
                    </m:r>
                    <m:r>
                      <a:rPr lang="ru-RU" sz="24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=2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  <a:ea typeface="Cambria Math"/>
                      </a:rPr>
                      <m:t>π</m:t>
                    </m:r>
                    <m:r>
                      <a:rPr lang="en-US" sz="2400" dirty="0">
                        <a:latin typeface="Cambria Math"/>
                      </a:rPr>
                      <m:t>+</m:t>
                    </m:r>
                    <m:r>
                      <a:rPr lang="en-US" sz="2400" b="0" i="1" dirty="0" smtClean="0">
                        <a:latin typeface="Cambria Math"/>
                      </a:rPr>
                      <m:t>2</m:t>
                    </m:r>
                    <m:r>
                      <m:rPr>
                        <m:sty m:val="p"/>
                      </m:rPr>
                      <a:rPr lang="el-GR" sz="2400" i="1" dirty="0" smtClean="0">
                        <a:latin typeface="Cambria Math"/>
                        <a:ea typeface="Cambria Math"/>
                      </a:rPr>
                      <m:t>π</m:t>
                    </m:r>
                    <m:r>
                      <a:rPr lang="en-US" sz="2400" b="0" i="1" dirty="0" smtClean="0">
                        <a:latin typeface="Cambria Math"/>
                        <a:ea typeface="Cambria Math"/>
                      </a:rPr>
                      <m:t>𝑘</m:t>
                    </m:r>
                  </m:oMath>
                </a14:m>
                <a:r>
                  <a:rPr lang="en-US" sz="2400" dirty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0266" y="3003797"/>
                <a:ext cx="246965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494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Прямоугольник 31"/>
          <p:cNvSpPr/>
          <p:nvPr/>
        </p:nvSpPr>
        <p:spPr>
          <a:xfrm>
            <a:off x="3189845" y="3348450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P(1;0)</a:t>
            </a:r>
            <a:endParaRPr lang="ru-RU" sz="2000" b="1" dirty="0"/>
          </a:p>
        </p:txBody>
      </p:sp>
      <p:sp>
        <p:nvSpPr>
          <p:cNvPr id="33" name="Овал 32"/>
          <p:cNvSpPr/>
          <p:nvPr/>
        </p:nvSpPr>
        <p:spPr>
          <a:xfrm>
            <a:off x="2993443" y="3683710"/>
            <a:ext cx="138397" cy="1121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6460901" y="2950841"/>
                <a:ext cx="2546595" cy="5822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4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) </m:t>
                    </m:r>
                    <m:r>
                      <a:rPr lang="ru-RU" sz="24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 dirty="0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dirty="0">
                        <a:latin typeface="Cambria Math"/>
                      </a:rPr>
                      <m:t>+</m:t>
                    </m:r>
                    <m:r>
                      <a:rPr lang="en-US" sz="2400" b="0" i="1" dirty="0" smtClean="0">
                        <a:latin typeface="Cambria Math"/>
                      </a:rPr>
                      <m:t>2</m:t>
                    </m:r>
                    <m:r>
                      <m:rPr>
                        <m:sty m:val="p"/>
                      </m:rPr>
                      <a:rPr lang="el-GR" sz="2400" i="1" dirty="0" smtClean="0">
                        <a:latin typeface="Cambria Math"/>
                        <a:ea typeface="Cambria Math"/>
                      </a:rPr>
                      <m:t>π</m:t>
                    </m:r>
                    <m:r>
                      <a:rPr lang="en-US" sz="2400" b="0" i="1" dirty="0" smtClean="0">
                        <a:latin typeface="Cambria Math"/>
                        <a:ea typeface="Cambria Math"/>
                      </a:rPr>
                      <m:t>𝑘</m:t>
                    </m:r>
                  </m:oMath>
                </a14:m>
                <a:r>
                  <a:rPr lang="en-US" sz="2400" dirty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0901" y="2950841"/>
                <a:ext cx="2546595" cy="5822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59432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13" grpId="0" animBg="1"/>
      <p:bldP spid="26" grpId="0"/>
      <p:bldP spid="27" grpId="0" animBg="1"/>
      <p:bldP spid="15" grpId="0"/>
      <p:bldP spid="16" grpId="0" animBg="1"/>
      <p:bldP spid="20" grpId="0"/>
      <p:bldP spid="22" grpId="0" animBg="1"/>
      <p:bldP spid="23" grpId="0"/>
      <p:bldP spid="24" grpId="0" animBg="1"/>
      <p:bldP spid="25" grpId="0"/>
      <p:bldP spid="31" grpId="0"/>
      <p:bldP spid="32" grpId="0"/>
      <p:bldP spid="33" grpId="0" animBg="1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ОПРЕДЕЛЕНИЕ СИНУСА И КОСИНУСА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16639" y="967632"/>
                <a:ext cx="864096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Определение 1</a:t>
                </a:r>
                <a:r>
                  <a:rPr lang="en-US" sz="2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algn="just"/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Синусом угла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</m:oMath>
                </a14:m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называется ордината точки, полученной поворотом точки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(1;0)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вокруг начала координат на угол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обозначается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</a:rPr>
                      <m:t>sin</m:t>
                    </m:r>
                    <m:r>
                      <a:rPr lang="ru-RU" sz="24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639" y="967632"/>
                <a:ext cx="8640960" cy="1569660"/>
              </a:xfrm>
              <a:prstGeom prst="rect">
                <a:avLst/>
              </a:prstGeom>
              <a:blipFill>
                <a:blip r:embed="rId3"/>
                <a:stretch>
                  <a:fillRect l="-1129" t="-2724" r="-1059" b="-85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 стрелкой 10"/>
          <p:cNvCxnSpPr/>
          <p:nvPr/>
        </p:nvCxnSpPr>
        <p:spPr>
          <a:xfrm>
            <a:off x="710085" y="3757639"/>
            <a:ext cx="3429867" cy="3218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 flipV="1">
            <a:off x="2082106" y="2537292"/>
            <a:ext cx="2808" cy="241072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Кольцо 12"/>
          <p:cNvSpPr/>
          <p:nvPr/>
        </p:nvSpPr>
        <p:spPr>
          <a:xfrm>
            <a:off x="1115616" y="3038809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62708" y="3789822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P(1;0)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2976334" y="3701551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102233" y="2412513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2233" y="2412513"/>
                <a:ext cx="391004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3584410" y="3413617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410" y="3413617"/>
                <a:ext cx="391004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4572002" y="2564913"/>
                <a:ext cx="180184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−ордината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2" y="2564913"/>
                <a:ext cx="1801840" cy="400110"/>
              </a:xfrm>
              <a:prstGeom prst="rect">
                <a:avLst/>
              </a:prstGeom>
              <a:blipFill rotWithShape="0">
                <a:blip r:embed="rId6"/>
                <a:stretch>
                  <a:fillRect b="-10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H="1">
            <a:off x="2084914" y="3263614"/>
            <a:ext cx="663283" cy="4866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2673541" y="3207703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746187" y="2790746"/>
                <a:ext cx="5529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ru-RU" sz="2400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sub>
                      </m:sSub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187" y="2790746"/>
                <a:ext cx="552907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 flipH="1" flipV="1">
            <a:off x="2082106" y="3252411"/>
            <a:ext cx="660634" cy="13912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494131" y="2907796"/>
                <a:ext cx="72064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latin typeface="Cambria Math"/>
                        <a:ea typeface="Cambria Math"/>
                      </a:rPr>
                      <m:t>sin</m:t>
                    </m:r>
                    <m:r>
                      <a:rPr lang="ru-RU" sz="18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4131" y="2907796"/>
                <a:ext cx="720647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282854" y="3435211"/>
                <a:ext cx="4040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2854" y="3435211"/>
                <a:ext cx="404021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Дуга 4"/>
          <p:cNvSpPr/>
          <p:nvPr/>
        </p:nvSpPr>
        <p:spPr>
          <a:xfrm>
            <a:off x="2189722" y="3635266"/>
            <a:ext cx="216026" cy="24474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643563" y="3759654"/>
                <a:ext cx="42178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563" y="3759654"/>
                <a:ext cx="421782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73752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  <p:bldP spid="26" grpId="0"/>
      <p:bldP spid="27" grpId="0" animBg="1"/>
      <p:bldP spid="3" grpId="0"/>
      <p:bldP spid="28" grpId="0"/>
      <p:bldP spid="29" grpId="0"/>
      <p:bldP spid="35" grpId="0" animBg="1"/>
      <p:bldP spid="9" grpId="0"/>
      <p:bldP spid="18" grpId="0"/>
      <p:bldP spid="4" grpId="0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ОПРЕДЕЛЕНИЕ СИНУСА И КОСИНУСА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16639" y="967632"/>
                <a:ext cx="864096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Определение 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2: </a:t>
                </a:r>
                <a:endParaRPr lang="en-US" sz="24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Косинусом угла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</m:oMath>
                </a14:m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называется абсцисса точки, полученной поворотом точки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(1;0)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вокруг начала координат на угол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обозначается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r>
                      <a:rPr lang="ru-RU" sz="24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639" y="967632"/>
                <a:ext cx="8640960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1129" t="-2724" r="-1059" b="-85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 стрелкой 10"/>
          <p:cNvCxnSpPr/>
          <p:nvPr/>
        </p:nvCxnSpPr>
        <p:spPr>
          <a:xfrm>
            <a:off x="710085" y="3757639"/>
            <a:ext cx="3429867" cy="3218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 flipV="1">
            <a:off x="2082106" y="2537292"/>
            <a:ext cx="2808" cy="241072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Кольцо 12"/>
          <p:cNvSpPr/>
          <p:nvPr/>
        </p:nvSpPr>
        <p:spPr>
          <a:xfrm>
            <a:off x="1115616" y="3038809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62708" y="3789822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P(1;0)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2976334" y="3701551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102233" y="2412513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2233" y="2412513"/>
                <a:ext cx="391004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3584410" y="3413617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410" y="3413617"/>
                <a:ext cx="391004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4572002" y="2564913"/>
                <a:ext cx="175336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абсцисса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2" y="2564913"/>
                <a:ext cx="1753365" cy="400110"/>
              </a:xfrm>
              <a:prstGeom prst="rect">
                <a:avLst/>
              </a:prstGeom>
              <a:blipFill rotWithShape="0">
                <a:blip r:embed="rId6"/>
                <a:stretch>
                  <a:fillRect t="-7692" b="-29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H="1">
            <a:off x="2084914" y="3263614"/>
            <a:ext cx="663283" cy="4866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2673541" y="3207703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746187" y="2790746"/>
                <a:ext cx="5529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ru-RU" sz="2400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sub>
                      </m:sSub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187" y="2790746"/>
                <a:ext cx="552907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2742740" y="3266323"/>
            <a:ext cx="5457" cy="507407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372645" y="3636544"/>
                <a:ext cx="75110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smtClean="0">
                        <a:latin typeface="Cambria Math"/>
                        <a:ea typeface="Cambria Math"/>
                      </a:rPr>
                      <m:t>c</m:t>
                    </m:r>
                    <m:r>
                      <m:rPr>
                        <m:sty m:val="p"/>
                      </m:rPr>
                      <a:rPr lang="en-US" sz="1800" b="0" i="0" smtClean="0">
                        <a:latin typeface="Cambria Math"/>
                        <a:ea typeface="Cambria Math"/>
                      </a:rPr>
                      <m:t>os</m:t>
                    </m:r>
                    <m:r>
                      <a:rPr lang="ru-RU" sz="18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2645" y="3636544"/>
                <a:ext cx="751103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282854" y="3435211"/>
                <a:ext cx="4040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2854" y="3435211"/>
                <a:ext cx="404021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Дуга 4"/>
          <p:cNvSpPr/>
          <p:nvPr/>
        </p:nvSpPr>
        <p:spPr>
          <a:xfrm>
            <a:off x="2189722" y="3635266"/>
            <a:ext cx="216026" cy="24474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643563" y="3759654"/>
                <a:ext cx="42178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563" y="3759654"/>
                <a:ext cx="421782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57069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  <p:bldP spid="26" grpId="0"/>
      <p:bldP spid="27" grpId="0" animBg="1"/>
      <p:bldP spid="3" grpId="0"/>
      <p:bldP spid="28" grpId="0"/>
      <p:bldP spid="29" grpId="0"/>
      <p:bldP spid="35" grpId="0" animBg="1"/>
      <p:bldP spid="9" grpId="0"/>
      <p:bldP spid="18" grpId="0"/>
      <p:bldP spid="4" grpId="0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ОПРЕДЕЛЕНИЕ СИНУСА И КОСИНУСА</a:t>
            </a:r>
            <a:endParaRPr lang="ru-RU" sz="2800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710085" y="3757639"/>
            <a:ext cx="3429867" cy="3218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 flipV="1">
            <a:off x="2082106" y="2537292"/>
            <a:ext cx="2808" cy="241072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Кольцо 12"/>
          <p:cNvSpPr/>
          <p:nvPr/>
        </p:nvSpPr>
        <p:spPr>
          <a:xfrm>
            <a:off x="1115616" y="3038809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62708" y="3789822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P(1;0)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2976334" y="3701551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633606" y="2473369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606" y="2473369"/>
                <a:ext cx="391004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3584410" y="3413617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410" y="3413617"/>
                <a:ext cx="3910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Овал 34"/>
          <p:cNvSpPr/>
          <p:nvPr/>
        </p:nvSpPr>
        <p:spPr>
          <a:xfrm>
            <a:off x="2015715" y="2982721"/>
            <a:ext cx="138397" cy="11217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065345" y="2590913"/>
                <a:ext cx="5529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ru-RU" sz="2400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sub>
                      </m:sSub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5345" y="2590913"/>
                <a:ext cx="552907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130655" y="3373620"/>
                <a:ext cx="4040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0655" y="3373620"/>
                <a:ext cx="404021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Дуга 4"/>
          <p:cNvSpPr/>
          <p:nvPr/>
        </p:nvSpPr>
        <p:spPr>
          <a:xfrm>
            <a:off x="1950475" y="3564945"/>
            <a:ext cx="303515" cy="38538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643563" y="3759654"/>
                <a:ext cx="42178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563" y="3759654"/>
                <a:ext cx="42178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95536" y="942243"/>
                <a:ext cx="8928992" cy="9516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Например, при повороте точки </a:t>
                </a:r>
                <a:r>
                  <a:rPr lang="en-US" sz="2400" b="1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(1;0)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 угол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то есть на угол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90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получается точка </a:t>
                </a:r>
                <a:r>
                  <a:rPr lang="en-US" sz="2400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(0;1)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942243"/>
                <a:ext cx="8928992" cy="951607"/>
              </a:xfrm>
              <a:prstGeom prst="rect">
                <a:avLst/>
              </a:prstGeom>
              <a:blipFill>
                <a:blip r:embed="rId8"/>
                <a:stretch>
                  <a:fillRect l="-1092" t="-1282" b="-14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261769" y="2200518"/>
                <a:ext cx="4109454" cy="6152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𝑠𝑖𝑛</m:t>
                      </m:r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i="1">
                              <a:latin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=</m:t>
                      </m:r>
                      <m:r>
                        <a:rPr lang="ru-RU" sz="2000" i="1">
                          <a:latin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</a:rPr>
                            <m:t>90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000" i="1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1769" y="2200518"/>
                <a:ext cx="4109454" cy="61529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110616" y="2885060"/>
                <a:ext cx="2411760" cy="5006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𝑐𝑜𝑠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000" i="1">
                        <a:latin typeface="Cambria Math"/>
                      </a:rPr>
                      <m:t>=</m:t>
                    </m:r>
                    <m:r>
                      <a:rPr lang="ru-RU" sz="2000" i="1">
                        <a:latin typeface="Cambria Math"/>
                      </a:rPr>
                      <m:t>𝑐𝑜𝑠</m:t>
                    </m:r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90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/>
                  <a:t>.</a:t>
                </a:r>
                <a:endParaRPr lang="ru-RU" sz="20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0616" y="2885060"/>
                <a:ext cx="2411760" cy="500650"/>
              </a:xfrm>
              <a:prstGeom prst="rect">
                <a:avLst/>
              </a:prstGeom>
              <a:blipFill rotWithShape="1">
                <a:blip r:embed="rId10"/>
                <a:stretch>
                  <a:fillRect r="-1010" b="-85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6005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6" grpId="0"/>
      <p:bldP spid="27" grpId="0" animBg="1"/>
      <p:bldP spid="3" grpId="0"/>
      <p:bldP spid="28" grpId="0"/>
      <p:bldP spid="35" grpId="0" animBg="1"/>
      <p:bldP spid="9" grpId="0"/>
      <p:bldP spid="4" grpId="0"/>
      <p:bldP spid="5" grpId="0" animBg="1"/>
      <p:bldP spid="6" grpId="0"/>
      <p:bldP spid="10" grpId="0"/>
      <p:bldP spid="1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48892"/>
            <a:ext cx="1653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en-US" sz="2800" b="1" i="1" dirty="0">
                <a:solidFill>
                  <a:srgbClr val="00B050"/>
                </a:solidFill>
              </a:rPr>
              <a:t>1.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33334" y="1245989"/>
                <a:ext cx="41946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/>
                      </a:rPr>
                      <m:t>и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245989"/>
                <a:ext cx="4194650" cy="461665"/>
              </a:xfrm>
              <a:prstGeom prst="rect">
                <a:avLst/>
              </a:prstGeom>
              <a:blipFill>
                <a:blip r:embed="rId2"/>
                <a:stretch>
                  <a:fillRect l="-2180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 стрелкой 18"/>
          <p:cNvCxnSpPr/>
          <p:nvPr/>
        </p:nvCxnSpPr>
        <p:spPr>
          <a:xfrm>
            <a:off x="432578" y="3195175"/>
            <a:ext cx="3429867" cy="3218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 flipV="1">
            <a:off x="1807407" y="1886156"/>
            <a:ext cx="2808" cy="241072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Кольцо 20"/>
          <p:cNvSpPr/>
          <p:nvPr/>
        </p:nvSpPr>
        <p:spPr>
          <a:xfrm>
            <a:off x="838109" y="2476345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85201" y="3227358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P(1;0)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2698827" y="3139087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356099" y="1910905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099" y="1910905"/>
                <a:ext cx="391004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3306903" y="2851153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903" y="2851153"/>
                <a:ext cx="39100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Овал 25"/>
          <p:cNvSpPr/>
          <p:nvPr/>
        </p:nvSpPr>
        <p:spPr>
          <a:xfrm>
            <a:off x="755576" y="3161939"/>
            <a:ext cx="138397" cy="11217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1993527" y="3211266"/>
                <a:ext cx="42101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0070C0"/>
                    </a:solidFill>
                    <a:ea typeface="Cambria Math"/>
                  </a:rPr>
                  <a:t>-</a:t>
                </a:r>
                <a14:m>
                  <m:oMath xmlns:m="http://schemas.openxmlformats.org/officeDocument/2006/math">
                    <m:r>
                      <a:rPr lang="ru-RU" sz="200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3527" y="3211266"/>
                <a:ext cx="421013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4493" t="-7692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Дуга 28"/>
          <p:cNvSpPr/>
          <p:nvPr/>
        </p:nvSpPr>
        <p:spPr>
          <a:xfrm rot="5400000">
            <a:off x="1639508" y="2993442"/>
            <a:ext cx="395544" cy="449171"/>
          </a:xfrm>
          <a:prstGeom prst="arc">
            <a:avLst>
              <a:gd name="adj1" fmla="val 16200000"/>
              <a:gd name="adj2" fmla="val 560636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1366056" y="3197190"/>
                <a:ext cx="42178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6056" y="3197190"/>
                <a:ext cx="42178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>
            <a:off x="197621" y="2651098"/>
            <a:ext cx="9380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P(-1;0)</a:t>
            </a:r>
            <a:endParaRPr lang="ru-RU" sz="24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386805" y="4443958"/>
                <a:ext cx="160672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805" y="4443958"/>
                <a:ext cx="160672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2091606" y="4459754"/>
                <a:ext cx="18359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co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s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=−1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1606" y="4459754"/>
                <a:ext cx="1835952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4572002" y="1272112"/>
                <a:ext cx="419018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sin</m:t>
                        </m:r>
                      </m:fName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270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e>
                    </m:func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/>
                      </a:rPr>
                      <m:t>и</m:t>
                    </m:r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270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p>
                        </m:sSup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2" y="1272112"/>
                <a:ext cx="4190186" cy="461665"/>
              </a:xfrm>
              <a:prstGeom prst="rect">
                <a:avLst/>
              </a:prstGeom>
              <a:blipFill>
                <a:blip r:embed="rId9"/>
                <a:stretch>
                  <a:fillRect l="-2183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Прямоугольник 49"/>
          <p:cNvSpPr/>
          <p:nvPr/>
        </p:nvSpPr>
        <p:spPr>
          <a:xfrm>
            <a:off x="4572561" y="748892"/>
            <a:ext cx="1653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en-US" sz="2800" b="1" i="1" dirty="0">
                <a:solidFill>
                  <a:srgbClr val="00B050"/>
                </a:solidFill>
              </a:rPr>
              <a:t>2.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p:cxnSp>
        <p:nvCxnSpPr>
          <p:cNvPr id="51" name="Прямая со стрелкой 50"/>
          <p:cNvCxnSpPr/>
          <p:nvPr/>
        </p:nvCxnSpPr>
        <p:spPr>
          <a:xfrm>
            <a:off x="4952662" y="3239033"/>
            <a:ext cx="3429867" cy="3218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 flipV="1">
            <a:off x="6327491" y="1930014"/>
            <a:ext cx="2808" cy="241072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3" name="Кольцо 52"/>
          <p:cNvSpPr/>
          <p:nvPr/>
        </p:nvSpPr>
        <p:spPr>
          <a:xfrm>
            <a:off x="5358193" y="2520203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305285" y="3271216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P(1;0)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7218911" y="3182945"/>
            <a:ext cx="138397" cy="1121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5876183" y="1954763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6183" y="1954763"/>
                <a:ext cx="391004" cy="400110"/>
              </a:xfrm>
              <a:prstGeom prst="rect">
                <a:avLst/>
              </a:prstGeom>
              <a:blipFill rotWithShape="1">
                <a:blip r:embed="rId10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7826987" y="2895011"/>
                <a:ext cx="3910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987" y="2895011"/>
                <a:ext cx="391004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Овал 57"/>
          <p:cNvSpPr/>
          <p:nvPr/>
        </p:nvSpPr>
        <p:spPr>
          <a:xfrm>
            <a:off x="6262270" y="3903621"/>
            <a:ext cx="138397" cy="11217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6400667" y="2725734"/>
                <a:ext cx="7296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270</m:t>
                          </m:r>
                        </m:e>
                        <m:sup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667" y="2725734"/>
                <a:ext cx="72962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Дуга 59"/>
          <p:cNvSpPr/>
          <p:nvPr/>
        </p:nvSpPr>
        <p:spPr>
          <a:xfrm rot="5400000" flipH="1">
            <a:off x="6114904" y="2984707"/>
            <a:ext cx="413014" cy="449171"/>
          </a:xfrm>
          <a:prstGeom prst="arc">
            <a:avLst>
              <a:gd name="adj1" fmla="val 16200000"/>
              <a:gd name="adj2" fmla="val 1100193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5886140" y="3241048"/>
                <a:ext cx="42178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6140" y="3241048"/>
                <a:ext cx="421782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Прямоугольник 61"/>
          <p:cNvSpPr/>
          <p:nvPr/>
        </p:nvSpPr>
        <p:spPr>
          <a:xfrm>
            <a:off x="6419231" y="4096823"/>
            <a:ext cx="9380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P(0;-1)</a:t>
            </a:r>
            <a:endParaRPr lang="ru-RU" sz="24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4987226" y="4443958"/>
                <a:ext cx="182646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sin</m:t>
                          </m:r>
                        </m:fName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270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226" y="4443958"/>
                <a:ext cx="1826462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7109258" y="4443958"/>
                <a:ext cx="167097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</a:rPr>
                            <m:t>co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s</m:t>
                          </m:r>
                        </m:fName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270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</m:e>
                      </m:func>
                      <m:r>
                        <a:rPr lang="en-US" sz="20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9258" y="4443958"/>
                <a:ext cx="1670970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23" grpId="0" animBg="1"/>
      <p:bldP spid="24" grpId="0"/>
      <p:bldP spid="25" grpId="0"/>
      <p:bldP spid="26" grpId="0" animBg="1"/>
      <p:bldP spid="28" grpId="0"/>
      <p:bldP spid="29" grpId="0" animBg="1"/>
      <p:bldP spid="30" grpId="0"/>
      <p:bldP spid="31" grpId="0"/>
      <p:bldP spid="47" grpId="0"/>
      <p:bldP spid="48" grpId="0"/>
      <p:bldP spid="49" grpId="0"/>
      <p:bldP spid="50" grpId="0"/>
      <p:bldP spid="53" grpId="0" animBg="1"/>
      <p:bldP spid="54" grpId="0"/>
      <p:bldP spid="55" grpId="0" animBg="1"/>
      <p:bldP spid="56" grpId="0"/>
      <p:bldP spid="57" grpId="0"/>
      <p:bldP spid="58" grpId="0" animBg="1"/>
      <p:bldP spid="59" grpId="0"/>
      <p:bldP spid="60" grpId="0" animBg="1"/>
      <p:bldP spid="61" grpId="0"/>
      <p:bldP spid="62" grpId="0"/>
      <p:bldP spid="63" grpId="0"/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ОПРЕДЕЛЕНИЕ ТАНГЕНСА  И КОТАНГЕНСА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16639" y="843558"/>
                <a:ext cx="864096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Определение </a:t>
                </a:r>
                <a:r>
                  <a:rPr lang="en-US" sz="2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3: </a:t>
                </a:r>
              </a:p>
              <a:p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Тангенсом угла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называется отношение синуса угла </a:t>
                </a:r>
                <a14:m>
                  <m:oMath xmlns:m="http://schemas.openxmlformats.org/officeDocument/2006/math">
                    <m:r>
                      <a:rPr lang="ru-RU" sz="2400" b="0" i="1">
                        <a:latin typeface="Cambria Math"/>
                      </a:rPr>
                      <m:t>𝛼</m:t>
                    </m:r>
                  </m:oMath>
                </a14:m>
                <a:r>
                  <a:rPr lang="ru-RU" sz="2400" b="1" dirty="0">
                    <a:latin typeface="Arial" pitchFamily="34" charset="0"/>
                    <a:cs typeface="Arial" pitchFamily="34" charset="0"/>
                  </a:rPr>
                  <a:t> к его косинусу </a:t>
                </a:r>
                <a:r>
                  <a:rPr lang="en-US" sz="2400" b="1" dirty="0"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ru-RU" sz="2400" b="1" dirty="0">
                    <a:latin typeface="Arial" pitchFamily="34" charset="0"/>
                    <a:cs typeface="Arial" pitchFamily="34" charset="0"/>
                  </a:rPr>
                  <a:t>обозначается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 </m:t>
                    </m:r>
                    <m:r>
                      <a:rPr lang="en-US" sz="2400" b="0" i="1">
                        <a:latin typeface="Cambria Math"/>
                      </a:rPr>
                      <m:t>𝑡𝑔</m:t>
                    </m:r>
                    <m:r>
                      <a:rPr lang="ru-RU" sz="2400" b="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b="1" dirty="0">
                    <a:latin typeface="Arial" pitchFamily="34" charset="0"/>
                    <a:cs typeface="Arial" pitchFamily="34" charset="0"/>
                  </a:rPr>
                  <a:t>). </a:t>
                </a:r>
                <a:endParaRPr lang="ru-RU" sz="2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639" y="843558"/>
                <a:ext cx="8640960" cy="1200329"/>
              </a:xfrm>
              <a:prstGeom prst="rect">
                <a:avLst/>
              </a:prstGeom>
              <a:blipFill>
                <a:blip r:embed="rId3"/>
                <a:stretch>
                  <a:fillRect l="-1129" t="-3553" b="-1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987824" y="2139702"/>
                <a:ext cx="2125774" cy="924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𝑡𝑔</m:t>
                      </m:r>
                      <m:r>
                        <a:rPr lang="ru-RU" i="1">
                          <a:latin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2139702"/>
                <a:ext cx="2125774" cy="92499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37452" y="2787774"/>
                <a:ext cx="8727035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Определение 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4: </a:t>
                </a:r>
                <a:endParaRPr lang="en-US" sz="24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Котангенсом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угла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называется отношение косинуса угла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ru-RU" sz="2400" b="1" dirty="0">
                    <a:latin typeface="Arial" pitchFamily="34" charset="0"/>
                    <a:cs typeface="Arial" pitchFamily="34" charset="0"/>
                  </a:rPr>
                  <a:t> к его синусу </a:t>
                </a:r>
                <a:r>
                  <a:rPr lang="en-US" sz="2400" b="1" dirty="0"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ru-RU" sz="2400" b="1" dirty="0">
                    <a:latin typeface="Arial" pitchFamily="34" charset="0"/>
                    <a:cs typeface="Arial" pitchFamily="34" charset="0"/>
                  </a:rPr>
                  <a:t>обозначается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ru-RU" sz="24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b="1" dirty="0">
                    <a:latin typeface="Arial" pitchFamily="34" charset="0"/>
                    <a:cs typeface="Arial" pitchFamily="34" charset="0"/>
                  </a:rPr>
                  <a:t>). </a:t>
                </a:r>
                <a:endParaRPr lang="ru-RU" sz="2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452" y="2787774"/>
                <a:ext cx="8727035" cy="1200329"/>
              </a:xfrm>
              <a:prstGeom prst="rect">
                <a:avLst/>
              </a:prstGeom>
              <a:blipFill rotWithShape="0">
                <a:blip r:embed="rId5"/>
                <a:stretch>
                  <a:fillRect l="-1117" t="-3553" b="-1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987824" y="4014447"/>
                <a:ext cx="2297296" cy="8567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i="1" smtClean="0">
                          <a:latin typeface="Cambria Math"/>
                        </a:rPr>
                        <m:t>𝑡𝑔</m:t>
                      </m:r>
                      <m:r>
                        <a:rPr lang="ru-RU" i="1">
                          <a:latin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𝑐𝑜𝑠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4014447"/>
                <a:ext cx="2297296" cy="85670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4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1653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en-US" sz="2800" b="1" i="1" dirty="0">
                <a:solidFill>
                  <a:srgbClr val="00B050"/>
                </a:solidFill>
              </a:rPr>
              <a:t>3.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179512" y="1249680"/>
                <a:ext cx="3158813" cy="5822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latin typeface="Cambria Math"/>
                          </a:rPr>
                          <m:t>𝑡𝑔</m:t>
                        </m:r>
                      </m:fName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e>
                    </m:func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/>
                      </a:rPr>
                      <m:t>и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𝑡𝑔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249680"/>
                <a:ext cx="3158813" cy="582275"/>
              </a:xfrm>
              <a:prstGeom prst="rect">
                <a:avLst/>
              </a:prstGeom>
              <a:blipFill>
                <a:blip r:embed="rId2"/>
                <a:stretch>
                  <a:fillRect l="-2890" t="-2083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Прямоугольник 49"/>
          <p:cNvSpPr/>
          <p:nvPr/>
        </p:nvSpPr>
        <p:spPr>
          <a:xfrm>
            <a:off x="4572561" y="748892"/>
            <a:ext cx="1653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Задача </a:t>
            </a:r>
            <a:r>
              <a:rPr lang="en-US" sz="2800" b="1" i="1" dirty="0">
                <a:solidFill>
                  <a:srgbClr val="00B050"/>
                </a:solidFill>
              </a:rPr>
              <a:t>4.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572000" y="1270228"/>
                <a:ext cx="3745513" cy="5822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ea typeface="Cambria Math"/>
                    <a:cs typeface="Arial" panose="020B0604020202020204" pitchFamily="34" charset="0"/>
                  </a:rPr>
                  <a:t>Найдите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𝑐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𝑡𝑔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/>
                          </a:rPr>
                          <m:t>и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ea typeface="Cambria Math"/>
                          </a:rPr>
                          <m:t>c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𝑡𝑔</m:t>
                        </m:r>
                      </m:fName>
                      <m:e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270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70228"/>
                <a:ext cx="3745513" cy="582275"/>
              </a:xfrm>
              <a:prstGeom prst="rect">
                <a:avLst/>
              </a:prstGeom>
              <a:blipFill>
                <a:blip r:embed="rId3"/>
                <a:stretch>
                  <a:fillRect l="-2443" t="-2083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01491" y="2571750"/>
                <a:ext cx="3238451" cy="833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i="1">
                              <a:latin typeface="Cambria Math"/>
                            </a:rPr>
                            <m:t>𝑡𝑔</m:t>
                          </m:r>
                        </m:fName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𝑠𝑖𝑛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𝑐𝑜𝑠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491" y="2571750"/>
                <a:ext cx="3238451" cy="83362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82096" y="1989714"/>
                <a:ext cx="175080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96" y="1989714"/>
                <a:ext cx="1750800" cy="523220"/>
              </a:xfrm>
              <a:prstGeom prst="rect">
                <a:avLst/>
              </a:prstGeom>
              <a:blipFill>
                <a:blip r:embed="rId5"/>
                <a:stretch>
                  <a:fillRect l="-6969" t="-10465" r="-1742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91658" y="3553493"/>
                <a:ext cx="3276282" cy="14895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𝑡𝑔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den>
                      </m:f>
                      <m:r>
                        <a:rPr lang="en-US" sz="2400" b="0" i="0" smtClean="0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658" y="3553493"/>
                <a:ext cx="3276282" cy="14895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4923089" y="2512934"/>
                <a:ext cx="3417346" cy="14895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𝑡𝑔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den>
                      </m:f>
                      <m:r>
                        <a:rPr lang="en-US" sz="2400" b="0" i="0" smtClean="0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089" y="2512934"/>
                <a:ext cx="3417346" cy="14895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5220072" y="2048530"/>
                <a:ext cx="16643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2048530"/>
                <a:ext cx="1664302" cy="523220"/>
              </a:xfrm>
              <a:prstGeom prst="rect">
                <a:avLst/>
              </a:prstGeom>
              <a:blipFill>
                <a:blip r:embed="rId8"/>
                <a:stretch>
                  <a:fillRect l="-7326" t="-10465" r="-1099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741640" y="4002509"/>
                <a:ext cx="4282134" cy="833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sz="2400" i="1">
                              <a:latin typeface="Cambria Math"/>
                            </a:rPr>
                            <m:t>𝑡𝑔</m:t>
                          </m:r>
                        </m:fName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27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𝑐𝑜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27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𝑖𝑛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27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640" y="4002509"/>
                <a:ext cx="4282134" cy="83362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2" grpId="0"/>
      <p:bldP spid="3" grpId="0"/>
      <p:bldP spid="8" grpId="0"/>
      <p:bldP spid="9" grpId="0"/>
      <p:bldP spid="40" grpId="0"/>
      <p:bldP spid="41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c126aac793cae036d2102f7752be3e83a4e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14062</TotalTime>
  <Words>670</Words>
  <Application>Microsoft Office PowerPoint</Application>
  <PresentationFormat>Экран (16:9)</PresentationFormat>
  <Paragraphs>322</Paragraphs>
  <Slides>16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Админ</cp:lastModifiedBy>
  <cp:revision>1248</cp:revision>
  <dcterms:created xsi:type="dcterms:W3CDTF">2020-04-09T07:32:19Z</dcterms:created>
  <dcterms:modified xsi:type="dcterms:W3CDTF">2020-12-28T07:33:06Z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