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sldIdLst>
    <p:sldId id="1381" r:id="rId2"/>
    <p:sldId id="1640" r:id="rId3"/>
    <p:sldId id="1642" r:id="rId4"/>
    <p:sldId id="1644" r:id="rId5"/>
    <p:sldId id="1645" r:id="rId6"/>
    <p:sldId id="1646" r:id="rId7"/>
    <p:sldId id="1647" r:id="rId8"/>
    <p:sldId id="1649" r:id="rId9"/>
    <p:sldId id="1650" r:id="rId10"/>
    <p:sldId id="1648" r:id="rId11"/>
    <p:sldId id="1651" r:id="rId12"/>
    <p:sldId id="1652" r:id="rId13"/>
    <p:sldId id="1653" r:id="rId14"/>
    <p:sldId id="1654" r:id="rId15"/>
    <p:sldId id="1655" r:id="rId16"/>
    <p:sldId id="1639" r:id="rId17"/>
  </p:sldIdLst>
  <p:sldSz cx="9144000" cy="5143500" type="screen16x9"/>
  <p:notesSz cx="5765800" cy="3244850"/>
  <p:custDataLst>
    <p:tags r:id="rId19"/>
  </p:custDataLst>
  <p:defaultTextStyle>
    <a:defPPr>
      <a:defRPr lang="ru-RU"/>
    </a:defPPr>
    <a:lvl1pPr marL="0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24883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49768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174652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899537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24422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349305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074190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799074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6391">
          <p15:clr>
            <a:srgbClr val="A4A3A4"/>
          </p15:clr>
        </p15:guide>
        <p15:guide id="4" pos="4451">
          <p15:clr>
            <a:srgbClr val="A4A3A4"/>
          </p15:clr>
        </p15:guide>
        <p15:guide id="5" orient="horz" pos="2057">
          <p15:clr>
            <a:srgbClr val="A4A3A4"/>
          </p15:clr>
        </p15:guide>
        <p15:guide id="6" orient="horz" pos="4566">
          <p15:clr>
            <a:srgbClr val="A4A3A4"/>
          </p15:clr>
        </p15:guide>
        <p15:guide id="7" pos="1662">
          <p15:clr>
            <a:srgbClr val="A4A3A4"/>
          </p15:clr>
        </p15:guide>
        <p15:guide id="8" pos="342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8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7292A2E-F333-43FB-9621-5CBBE7FDCDCB}" styleName="Светлый стиль 2 -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67" autoAdjust="0"/>
    <p:restoredTop sz="94624" autoAdjust="0"/>
  </p:normalViewPr>
  <p:slideViewPr>
    <p:cSldViewPr>
      <p:cViewPr varScale="1">
        <p:scale>
          <a:sx n="144" d="100"/>
          <a:sy n="144" d="100"/>
        </p:scale>
        <p:origin x="738" y="120"/>
      </p:cViewPr>
      <p:guideLst>
        <p:guide orient="horz" pos="2880"/>
        <p:guide pos="2160"/>
        <p:guide orient="horz" pos="6391"/>
        <p:guide pos="4451"/>
        <p:guide orient="horz" pos="2057"/>
        <p:guide orient="horz" pos="4566"/>
        <p:guide pos="1662"/>
        <p:guide pos="342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3350CF-C603-4114-B932-646F91D14650}" type="datetimeFigureOut">
              <a:rPr lang="ru-RU" smtClean="0"/>
              <a:pPr/>
              <a:t>28.12.2020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01813" y="242888"/>
            <a:ext cx="21621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909EBE-9F82-4E48-A1EA-E1BF2E0BBA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20460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342319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684637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1026958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369276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711595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053914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396234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2738553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868EE-76B2-4234-9CC4-914D81A95F84}" type="slidenum">
              <a:rPr lang="ru-RU" smtClean="0">
                <a:solidFill>
                  <a:prstClr val="black"/>
                </a:solidFill>
              </a:rPr>
              <a:pPr/>
              <a:t>2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28756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868EE-76B2-4234-9CC4-914D81A95F84}" type="slidenum">
              <a:rPr lang="ru-RU" smtClean="0">
                <a:solidFill>
                  <a:prstClr val="black"/>
                </a:solidFill>
              </a:rPr>
              <a:pPr/>
              <a:t>3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28756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868EE-76B2-4234-9CC4-914D81A95F84}" type="slidenum">
              <a:rPr lang="ru-RU" smtClean="0">
                <a:solidFill>
                  <a:prstClr val="black"/>
                </a:solidFill>
              </a:rPr>
              <a:pPr/>
              <a:t>4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28756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868EE-76B2-4234-9CC4-914D81A95F84}" type="slidenum">
              <a:rPr lang="ru-RU" smtClean="0">
                <a:solidFill>
                  <a:prstClr val="black"/>
                </a:solidFill>
              </a:rPr>
              <a:pPr/>
              <a:t>5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28756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868EE-76B2-4234-9CC4-914D81A95F84}" type="slidenum">
              <a:rPr lang="ru-RU" smtClean="0">
                <a:solidFill>
                  <a:prstClr val="black"/>
                </a:solidFill>
              </a:rPr>
              <a:pPr/>
              <a:t>6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28756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868EE-76B2-4234-9CC4-914D81A95F84}" type="slidenum">
              <a:rPr lang="ru-RU" smtClean="0">
                <a:solidFill>
                  <a:prstClr val="black"/>
                </a:solidFill>
              </a:rPr>
              <a:pPr/>
              <a:t>8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28756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1" y="1594483"/>
            <a:ext cx="7772401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1" y="2880359"/>
            <a:ext cx="6400801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12/28/2020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94499" y="2127559"/>
            <a:ext cx="2555002" cy="635157"/>
          </a:xfrm>
        </p:spPr>
        <p:txBody>
          <a:bodyPr lIns="0" tIns="0" rIns="0" bIns="0"/>
          <a:lstStyle>
            <a:lvl1pPr>
              <a:defRPr sz="41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416988" y="1557182"/>
            <a:ext cx="6310028" cy="537440"/>
          </a:xfrm>
        </p:spPr>
        <p:txBody>
          <a:bodyPr lIns="0" tIns="0" rIns="0" bIns="0"/>
          <a:lstStyle>
            <a:lvl1pPr>
              <a:defRPr sz="35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12/28/2020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06002" y="849896"/>
            <a:ext cx="8961724" cy="419935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06015" y="112796"/>
            <a:ext cx="8961724" cy="68043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94499" y="2127559"/>
            <a:ext cx="2555002" cy="635157"/>
          </a:xfrm>
        </p:spPr>
        <p:txBody>
          <a:bodyPr lIns="0" tIns="0" rIns="0" bIns="0"/>
          <a:lstStyle>
            <a:lvl1pPr>
              <a:defRPr sz="41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93481" y="1142501"/>
            <a:ext cx="2893250" cy="34200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1" y="1183005"/>
            <a:ext cx="3977641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12/28/2020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2508137" y="1674387"/>
            <a:ext cx="4158102" cy="1639679"/>
          </a:xfrm>
          <a:custGeom>
            <a:avLst/>
            <a:gdLst/>
            <a:ahLst/>
            <a:cxnLst/>
            <a:rect l="l" t="t" r="r" b="b"/>
            <a:pathLst>
              <a:path w="2621915" h="1034414">
                <a:moveTo>
                  <a:pt x="2621368" y="0"/>
                </a:moveTo>
                <a:lnTo>
                  <a:pt x="0" y="0"/>
                </a:lnTo>
                <a:lnTo>
                  <a:pt x="0" y="1034140"/>
                </a:lnTo>
                <a:lnTo>
                  <a:pt x="2621368" y="1034140"/>
                </a:lnTo>
                <a:lnTo>
                  <a:pt x="262136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94499" y="2127559"/>
            <a:ext cx="2555002" cy="635157"/>
          </a:xfrm>
        </p:spPr>
        <p:txBody>
          <a:bodyPr lIns="0" tIns="0" rIns="0" bIns="0"/>
          <a:lstStyle>
            <a:lvl1pPr>
              <a:defRPr sz="41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12/28/2020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12/28/2020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1"/>
            <a:ext cx="7772401" cy="40780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735426"/>
            <a:ext cx="2496312" cy="719139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7" indent="-114287">
              <a:buFont typeface="Arial" panose="020B0604020202020204" pitchFamily="34" charset="0"/>
              <a:buChar char="•"/>
              <a:defRPr sz="1049"/>
            </a:lvl2pPr>
            <a:lvl3pPr marL="228575" indent="-114287">
              <a:defRPr sz="1049"/>
            </a:lvl3pPr>
            <a:lvl4pPr marL="400006" indent="-171431">
              <a:defRPr sz="1049"/>
            </a:lvl4pPr>
            <a:lvl5pPr marL="571437" indent="-171431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3323844" y="3735426"/>
            <a:ext cx="2496312" cy="719139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7" indent="-114287">
              <a:buFont typeface="Arial" panose="020B0604020202020204" pitchFamily="34" charset="0"/>
              <a:buChar char="•"/>
              <a:defRPr sz="1049"/>
            </a:lvl2pPr>
            <a:lvl3pPr marL="228575" indent="-114287">
              <a:defRPr sz="1049"/>
            </a:lvl3pPr>
            <a:lvl4pPr marL="400006" indent="-171431">
              <a:defRPr sz="1049"/>
            </a:lvl4pPr>
            <a:lvl5pPr marL="571437" indent="-171431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5961887" y="3735426"/>
            <a:ext cx="2496312" cy="719139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7" indent="-114287">
              <a:buFont typeface="Arial" panose="020B0604020202020204" pitchFamily="34" charset="0"/>
              <a:buChar char="•"/>
              <a:defRPr sz="1049"/>
            </a:lvl2pPr>
            <a:lvl3pPr marL="228575" indent="-114287">
              <a:defRPr sz="1049"/>
            </a:lvl3pPr>
            <a:lvl4pPr marL="400006" indent="-171431">
              <a:defRPr sz="1049"/>
            </a:lvl4pPr>
            <a:lvl5pPr marL="571437" indent="-171431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6032455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06002" y="849896"/>
            <a:ext cx="8961724" cy="419935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94499" y="2127557"/>
            <a:ext cx="2555002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416988" y="1557182"/>
            <a:ext cx="6310028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6"/>
            <a:ext cx="2926080" cy="4462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1" y="4783456"/>
            <a:ext cx="2103120" cy="4462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12/28/2020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4783456"/>
            <a:ext cx="2103120" cy="4462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iming>
    <p:tnLst>
      <p:par>
        <p:cTn id="1" dur="indefinite" restart="never" nodeType="tmRoot"/>
      </p:par>
    </p:tnLst>
  </p:timing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724883">
        <a:defRPr>
          <a:latin typeface="+mn-lt"/>
          <a:ea typeface="+mn-ea"/>
          <a:cs typeface="+mn-cs"/>
        </a:defRPr>
      </a:lvl2pPr>
      <a:lvl3pPr marL="1449768">
        <a:defRPr>
          <a:latin typeface="+mn-lt"/>
          <a:ea typeface="+mn-ea"/>
          <a:cs typeface="+mn-cs"/>
        </a:defRPr>
      </a:lvl3pPr>
      <a:lvl4pPr marL="2174652">
        <a:defRPr>
          <a:latin typeface="+mn-lt"/>
          <a:ea typeface="+mn-ea"/>
          <a:cs typeface="+mn-cs"/>
        </a:defRPr>
      </a:lvl4pPr>
      <a:lvl5pPr marL="2899537">
        <a:defRPr>
          <a:latin typeface="+mn-lt"/>
          <a:ea typeface="+mn-ea"/>
          <a:cs typeface="+mn-cs"/>
        </a:defRPr>
      </a:lvl5pPr>
      <a:lvl6pPr marL="3624422">
        <a:defRPr>
          <a:latin typeface="+mn-lt"/>
          <a:ea typeface="+mn-ea"/>
          <a:cs typeface="+mn-cs"/>
        </a:defRPr>
      </a:lvl6pPr>
      <a:lvl7pPr marL="4349305">
        <a:defRPr>
          <a:latin typeface="+mn-lt"/>
          <a:ea typeface="+mn-ea"/>
          <a:cs typeface="+mn-cs"/>
        </a:defRPr>
      </a:lvl7pPr>
      <a:lvl8pPr marL="5074190">
        <a:defRPr>
          <a:latin typeface="+mn-lt"/>
          <a:ea typeface="+mn-ea"/>
          <a:cs typeface="+mn-cs"/>
        </a:defRPr>
      </a:lvl8pPr>
      <a:lvl9pPr marL="5799074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724883">
        <a:defRPr>
          <a:latin typeface="+mn-lt"/>
          <a:ea typeface="+mn-ea"/>
          <a:cs typeface="+mn-cs"/>
        </a:defRPr>
      </a:lvl2pPr>
      <a:lvl3pPr marL="1449768">
        <a:defRPr>
          <a:latin typeface="+mn-lt"/>
          <a:ea typeface="+mn-ea"/>
          <a:cs typeface="+mn-cs"/>
        </a:defRPr>
      </a:lvl3pPr>
      <a:lvl4pPr marL="2174652">
        <a:defRPr>
          <a:latin typeface="+mn-lt"/>
          <a:ea typeface="+mn-ea"/>
          <a:cs typeface="+mn-cs"/>
        </a:defRPr>
      </a:lvl4pPr>
      <a:lvl5pPr marL="2899537">
        <a:defRPr>
          <a:latin typeface="+mn-lt"/>
          <a:ea typeface="+mn-ea"/>
          <a:cs typeface="+mn-cs"/>
        </a:defRPr>
      </a:lvl5pPr>
      <a:lvl6pPr marL="3624422">
        <a:defRPr>
          <a:latin typeface="+mn-lt"/>
          <a:ea typeface="+mn-ea"/>
          <a:cs typeface="+mn-cs"/>
        </a:defRPr>
      </a:lvl6pPr>
      <a:lvl7pPr marL="4349305">
        <a:defRPr>
          <a:latin typeface="+mn-lt"/>
          <a:ea typeface="+mn-ea"/>
          <a:cs typeface="+mn-cs"/>
        </a:defRPr>
      </a:lvl7pPr>
      <a:lvl8pPr marL="5074190">
        <a:defRPr>
          <a:latin typeface="+mn-lt"/>
          <a:ea typeface="+mn-ea"/>
          <a:cs typeface="+mn-cs"/>
        </a:defRPr>
      </a:lvl8pPr>
      <a:lvl9pPr marL="5799074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1.png"/><Relationship Id="rId3" Type="http://schemas.openxmlformats.org/officeDocument/2006/relationships/image" Target="../media/image56.png"/><Relationship Id="rId7" Type="http://schemas.openxmlformats.org/officeDocument/2006/relationships/image" Target="../media/image60.png"/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9.png"/><Relationship Id="rId5" Type="http://schemas.openxmlformats.org/officeDocument/2006/relationships/image" Target="../media/image58.png"/><Relationship Id="rId10" Type="http://schemas.openxmlformats.org/officeDocument/2006/relationships/image" Target="../media/image63.png"/><Relationship Id="rId4" Type="http://schemas.openxmlformats.org/officeDocument/2006/relationships/image" Target="../media/image57.png"/><Relationship Id="rId9" Type="http://schemas.openxmlformats.org/officeDocument/2006/relationships/image" Target="../media/image62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9.png"/><Relationship Id="rId3" Type="http://schemas.openxmlformats.org/officeDocument/2006/relationships/image" Target="../media/image64.png"/><Relationship Id="rId7" Type="http://schemas.openxmlformats.org/officeDocument/2006/relationships/image" Target="../media/image68.png"/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7.png"/><Relationship Id="rId5" Type="http://schemas.openxmlformats.org/officeDocument/2006/relationships/image" Target="../media/image66.png"/><Relationship Id="rId4" Type="http://schemas.openxmlformats.org/officeDocument/2006/relationships/image" Target="../media/image65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4.png"/><Relationship Id="rId3" Type="http://schemas.openxmlformats.org/officeDocument/2006/relationships/image" Target="../media/image70.png"/><Relationship Id="rId7" Type="http://schemas.openxmlformats.org/officeDocument/2006/relationships/image" Target="../media/image68.png"/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3.png"/><Relationship Id="rId5" Type="http://schemas.openxmlformats.org/officeDocument/2006/relationships/image" Target="../media/image72.png"/><Relationship Id="rId4" Type="http://schemas.openxmlformats.org/officeDocument/2006/relationships/image" Target="../media/image71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4.png"/><Relationship Id="rId3" Type="http://schemas.openxmlformats.org/officeDocument/2006/relationships/image" Target="../media/image75.png"/><Relationship Id="rId7" Type="http://schemas.openxmlformats.org/officeDocument/2006/relationships/image" Target="../media/image68.png"/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3.png"/><Relationship Id="rId5" Type="http://schemas.openxmlformats.org/officeDocument/2006/relationships/image" Target="../media/image72.png"/><Relationship Id="rId4" Type="http://schemas.openxmlformats.org/officeDocument/2006/relationships/image" Target="../media/image71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9.png"/><Relationship Id="rId3" Type="http://schemas.openxmlformats.org/officeDocument/2006/relationships/image" Target="../media/image76.png"/><Relationship Id="rId7" Type="http://schemas.openxmlformats.org/officeDocument/2006/relationships/image" Target="../media/image68.png"/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8.png"/><Relationship Id="rId5" Type="http://schemas.openxmlformats.org/officeDocument/2006/relationships/image" Target="../media/image77.png"/><Relationship Id="rId4" Type="http://schemas.openxmlformats.org/officeDocument/2006/relationships/image" Target="../media/image71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2.png"/><Relationship Id="rId7" Type="http://schemas.openxmlformats.org/officeDocument/2006/relationships/image" Target="../media/image1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4.png"/><Relationship Id="rId10" Type="http://schemas.openxmlformats.org/officeDocument/2006/relationships/image" Target="../media/image19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5.png"/><Relationship Id="rId7" Type="http://schemas.openxmlformats.org/officeDocument/2006/relationships/image" Target="../media/image1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4.png"/><Relationship Id="rId10" Type="http://schemas.openxmlformats.org/officeDocument/2006/relationships/image" Target="../media/image19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23.png"/><Relationship Id="rId7" Type="http://schemas.openxmlformats.org/officeDocument/2006/relationships/image" Target="../media/image1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10" Type="http://schemas.openxmlformats.org/officeDocument/2006/relationships/image" Target="../media/image28.png"/><Relationship Id="rId4" Type="http://schemas.openxmlformats.org/officeDocument/2006/relationships/image" Target="../media/image14.png"/><Relationship Id="rId9" Type="http://schemas.openxmlformats.org/officeDocument/2006/relationships/image" Target="../media/image27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png"/><Relationship Id="rId13" Type="http://schemas.openxmlformats.org/officeDocument/2006/relationships/image" Target="../media/image40.png"/><Relationship Id="rId3" Type="http://schemas.openxmlformats.org/officeDocument/2006/relationships/image" Target="../media/image30.png"/><Relationship Id="rId7" Type="http://schemas.openxmlformats.org/officeDocument/2006/relationships/image" Target="../media/image34.png"/><Relationship Id="rId12" Type="http://schemas.openxmlformats.org/officeDocument/2006/relationships/image" Target="../media/image39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3.png"/><Relationship Id="rId11" Type="http://schemas.openxmlformats.org/officeDocument/2006/relationships/image" Target="../media/image38.png"/><Relationship Id="rId5" Type="http://schemas.openxmlformats.org/officeDocument/2006/relationships/image" Target="../media/image32.png"/><Relationship Id="rId15" Type="http://schemas.openxmlformats.org/officeDocument/2006/relationships/image" Target="../media/image42.png"/><Relationship Id="rId10" Type="http://schemas.openxmlformats.org/officeDocument/2006/relationships/image" Target="../media/image37.png"/><Relationship Id="rId4" Type="http://schemas.openxmlformats.org/officeDocument/2006/relationships/image" Target="../media/image31.png"/><Relationship Id="rId9" Type="http://schemas.openxmlformats.org/officeDocument/2006/relationships/image" Target="../media/image29.png"/><Relationship Id="rId14" Type="http://schemas.openxmlformats.org/officeDocument/2006/relationships/image" Target="../media/image4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6.png"/><Relationship Id="rId5" Type="http://schemas.openxmlformats.org/officeDocument/2006/relationships/image" Target="../media/image43.png"/><Relationship Id="rId4" Type="http://schemas.openxmlformats.org/officeDocument/2006/relationships/image" Target="../media/image44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png"/><Relationship Id="rId3" Type="http://schemas.openxmlformats.org/officeDocument/2006/relationships/image" Target="../media/image47.png"/><Relationship Id="rId7" Type="http://schemas.openxmlformats.org/officeDocument/2006/relationships/image" Target="../media/image52.pn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1.png"/><Relationship Id="rId5" Type="http://schemas.openxmlformats.org/officeDocument/2006/relationships/image" Target="../media/image48.png"/><Relationship Id="rId4" Type="http://schemas.openxmlformats.org/officeDocument/2006/relationships/image" Target="../media/image49.png"/><Relationship Id="rId9" Type="http://schemas.openxmlformats.org/officeDocument/2006/relationships/image" Target="../media/image5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0" y="-12537"/>
            <a:ext cx="9130468" cy="161854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797"/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1035973" y="2327787"/>
            <a:ext cx="5184576" cy="2112675"/>
          </a:xfrm>
          <a:prstGeom prst="rect">
            <a:avLst/>
          </a:prstGeom>
        </p:spPr>
        <p:txBody>
          <a:bodyPr vert="horz" wrap="square" lIns="0" tIns="22143" rIns="0" bIns="0" rtlCol="0">
            <a:spAutoFit/>
          </a:bodyPr>
          <a:lstStyle/>
          <a:p>
            <a:pPr marL="29189">
              <a:lnSpc>
                <a:spcPts val="3099"/>
              </a:lnSpc>
              <a:spcBef>
                <a:spcPts val="175"/>
              </a:spcBef>
            </a:pPr>
            <a:r>
              <a:rPr lang="ru-RU" sz="3200" b="1" dirty="0">
                <a:solidFill>
                  <a:srgbClr val="2365C7"/>
                </a:solidFill>
                <a:latin typeface="Arial"/>
                <a:cs typeface="Arial"/>
              </a:rPr>
              <a:t>Тема</a:t>
            </a:r>
            <a:r>
              <a:rPr sz="3200" b="1" dirty="0">
                <a:solidFill>
                  <a:srgbClr val="2365C7"/>
                </a:solidFill>
                <a:latin typeface="Arial"/>
                <a:cs typeface="Arial"/>
              </a:rPr>
              <a:t>:</a:t>
            </a:r>
            <a:endParaRPr sz="3200" b="1" dirty="0">
              <a:latin typeface="Arial"/>
              <a:cs typeface="Arial"/>
            </a:endParaRPr>
          </a:p>
          <a:p>
            <a:pPr marL="20131">
              <a:lnSpc>
                <a:spcPts val="4431"/>
              </a:lnSpc>
            </a:pPr>
            <a:r>
              <a:rPr lang="ru-RU" sz="2800" b="1" dirty="0">
                <a:solidFill>
                  <a:srgbClr val="002060"/>
                </a:solidFill>
                <a:latin typeface="Arial"/>
                <a:cs typeface="Arial"/>
              </a:rPr>
              <a:t>ОПРЕДЕЛЕНИЕ СИНУСА, КОСИНУСА, ТАНГЕНСА </a:t>
            </a:r>
            <a:r>
              <a:rPr lang="en-US" sz="2800" b="1" dirty="0" smtClean="0">
                <a:solidFill>
                  <a:srgbClr val="002060"/>
                </a:solidFill>
                <a:latin typeface="Arial"/>
                <a:cs typeface="Arial"/>
              </a:rPr>
              <a:t>              </a:t>
            </a:r>
            <a:r>
              <a:rPr lang="ru-RU" sz="2800" b="1" dirty="0" smtClean="0">
                <a:solidFill>
                  <a:srgbClr val="002060"/>
                </a:solidFill>
                <a:latin typeface="Arial"/>
                <a:cs typeface="Arial"/>
              </a:rPr>
              <a:t>И </a:t>
            </a:r>
            <a:r>
              <a:rPr lang="ru-RU" sz="2800" b="1" dirty="0">
                <a:solidFill>
                  <a:srgbClr val="002060"/>
                </a:solidFill>
                <a:latin typeface="Arial"/>
                <a:cs typeface="Arial"/>
              </a:rPr>
              <a:t>КОТАНГЕНСА УГЛА</a:t>
            </a:r>
            <a:endParaRPr lang="en-US" sz="2800" b="1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323527" y="1851671"/>
            <a:ext cx="545553" cy="1152127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797"/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6876255" y="361576"/>
            <a:ext cx="1780507" cy="834319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1797"/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6876257" y="361576"/>
            <a:ext cx="1780506" cy="834319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1797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6923795" y="463569"/>
            <a:ext cx="1780507" cy="579408"/>
          </a:xfrm>
          <a:prstGeom prst="rect">
            <a:avLst/>
          </a:prstGeom>
        </p:spPr>
        <p:txBody>
          <a:bodyPr vert="horz" wrap="square" lIns="0" tIns="25164" rIns="0" bIns="0" rtlCol="0">
            <a:spAutoFit/>
          </a:bodyPr>
          <a:lstStyle/>
          <a:p>
            <a:pPr>
              <a:spcBef>
                <a:spcPts val="198"/>
              </a:spcBef>
            </a:pPr>
            <a:r>
              <a:rPr lang="en-US" sz="3600" b="1" spc="16" dirty="0">
                <a:solidFill>
                  <a:srgbClr val="FEFEFE"/>
                </a:solidFill>
                <a:latin typeface="Arial"/>
                <a:cs typeface="Arial"/>
              </a:rPr>
              <a:t>9</a:t>
            </a:r>
            <a:r>
              <a:rPr lang="ru-RU" sz="3600" b="1" spc="16" dirty="0">
                <a:solidFill>
                  <a:srgbClr val="FEFEFE"/>
                </a:solidFill>
                <a:latin typeface="Arial"/>
                <a:cs typeface="Arial"/>
              </a:rPr>
              <a:t> класс</a:t>
            </a:r>
            <a:endParaRPr sz="3600" dirty="0">
              <a:latin typeface="Arial"/>
              <a:cs typeface="Arial"/>
            </a:endParaRPr>
          </a:p>
        </p:txBody>
      </p:sp>
      <p:sp>
        <p:nvSpPr>
          <p:cNvPr id="26" name="object 2">
            <a:extLst>
              <a:ext uri="{FF2B5EF4-FFF2-40B4-BE49-F238E27FC236}">
                <a16:creationId xmlns:a16="http://schemas.microsoft.com/office/drawing/2014/main" id="{97CDA16A-066A-4BED-8F29-21556D7AB731}"/>
              </a:ext>
            </a:extLst>
          </p:cNvPr>
          <p:cNvSpPr txBox="1">
            <a:spLocks/>
          </p:cNvSpPr>
          <p:nvPr/>
        </p:nvSpPr>
        <p:spPr>
          <a:xfrm>
            <a:off x="1348127" y="341809"/>
            <a:ext cx="4808049" cy="854086"/>
          </a:xfrm>
          <a:prstGeom prst="rect">
            <a:avLst/>
          </a:prstGeom>
        </p:spPr>
        <p:txBody>
          <a:bodyPr vert="horz" wrap="square" lIns="0" tIns="23183" rIns="0" bIns="0" rtlCol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20161" algn="ctr" defTabSz="1451610">
              <a:spcBef>
                <a:spcPts val="181"/>
              </a:spcBef>
              <a:defRPr/>
            </a:pPr>
            <a:r>
              <a:rPr lang="ru-RU" sz="5398" kern="0" spc="8" dirty="0">
                <a:solidFill>
                  <a:sysClr val="window" lastClr="FFFFFF"/>
                </a:solidFill>
              </a:rPr>
              <a:t>АЛГЕБРА</a:t>
            </a:r>
            <a:endParaRPr lang="en-US" sz="5398" kern="0" spc="8" dirty="0">
              <a:solidFill>
                <a:sysClr val="window" lastClr="FFFFFF"/>
              </a:solidFill>
            </a:endParaRPr>
          </a:p>
        </p:txBody>
      </p:sp>
      <p:sp>
        <p:nvSpPr>
          <p:cNvPr id="27" name="object 11">
            <a:extLst>
              <a:ext uri="{FF2B5EF4-FFF2-40B4-BE49-F238E27FC236}">
                <a16:creationId xmlns:a16="http://schemas.microsoft.com/office/drawing/2014/main" id="{D2168EAD-EAD9-4C91-B3BA-D0FB4D707556}"/>
              </a:ext>
            </a:extLst>
          </p:cNvPr>
          <p:cNvSpPr/>
          <p:nvPr/>
        </p:nvSpPr>
        <p:spPr>
          <a:xfrm>
            <a:off x="568083" y="1062322"/>
            <a:ext cx="25201" cy="49394"/>
          </a:xfrm>
          <a:custGeom>
            <a:avLst/>
            <a:gdLst/>
            <a:ahLst/>
            <a:cxnLst/>
            <a:rect l="l" t="t" r="r" b="b"/>
            <a:pathLst>
              <a:path w="15875" h="31115">
                <a:moveTo>
                  <a:pt x="15652" y="0"/>
                </a:moveTo>
                <a:lnTo>
                  <a:pt x="0" y="0"/>
                </a:lnTo>
                <a:lnTo>
                  <a:pt x="0" y="30786"/>
                </a:lnTo>
                <a:lnTo>
                  <a:pt x="15652" y="30786"/>
                </a:lnTo>
                <a:lnTo>
                  <a:pt x="15652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451610"/>
            <a:endParaRPr sz="285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8" name="object 12">
            <a:extLst>
              <a:ext uri="{FF2B5EF4-FFF2-40B4-BE49-F238E27FC236}">
                <a16:creationId xmlns:a16="http://schemas.microsoft.com/office/drawing/2014/main" id="{5AAAE1A5-5083-45BC-BB77-451BC6095476}"/>
              </a:ext>
            </a:extLst>
          </p:cNvPr>
          <p:cNvSpPr/>
          <p:nvPr/>
        </p:nvSpPr>
        <p:spPr>
          <a:xfrm>
            <a:off x="519209" y="1049896"/>
            <a:ext cx="614902" cy="0"/>
          </a:xfrm>
          <a:custGeom>
            <a:avLst/>
            <a:gdLst/>
            <a:ahLst/>
            <a:cxnLst/>
            <a:rect l="l" t="t" r="r" b="b"/>
            <a:pathLst>
              <a:path w="387350">
                <a:moveTo>
                  <a:pt x="0" y="0"/>
                </a:moveTo>
                <a:lnTo>
                  <a:pt x="387158" y="0"/>
                </a:lnTo>
              </a:path>
            </a:pathLst>
          </a:custGeom>
          <a:ln w="15654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1451610"/>
            <a:endParaRPr sz="285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9" name="object 13">
            <a:extLst>
              <a:ext uri="{FF2B5EF4-FFF2-40B4-BE49-F238E27FC236}">
                <a16:creationId xmlns:a16="http://schemas.microsoft.com/office/drawing/2014/main" id="{42562BD1-38C5-4FEF-BE28-9E2028CE083A}"/>
              </a:ext>
            </a:extLst>
          </p:cNvPr>
          <p:cNvSpPr/>
          <p:nvPr/>
        </p:nvSpPr>
        <p:spPr>
          <a:xfrm>
            <a:off x="580507" y="496597"/>
            <a:ext cx="0" cy="541315"/>
          </a:xfrm>
          <a:custGeom>
            <a:avLst/>
            <a:gdLst/>
            <a:ahLst/>
            <a:cxnLst/>
            <a:rect l="l" t="t" r="r" b="b"/>
            <a:pathLst>
              <a:path h="340995">
                <a:moveTo>
                  <a:pt x="0" y="0"/>
                </a:moveTo>
                <a:lnTo>
                  <a:pt x="0" y="340718"/>
                </a:lnTo>
              </a:path>
            </a:pathLst>
          </a:custGeom>
          <a:ln w="15652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1451610"/>
            <a:endParaRPr sz="285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0" name="object 14">
            <a:extLst>
              <a:ext uri="{FF2B5EF4-FFF2-40B4-BE49-F238E27FC236}">
                <a16:creationId xmlns:a16="http://schemas.microsoft.com/office/drawing/2014/main" id="{199D57BF-AFEE-4760-B709-A1E005ECDEF4}"/>
              </a:ext>
            </a:extLst>
          </p:cNvPr>
          <p:cNvSpPr/>
          <p:nvPr/>
        </p:nvSpPr>
        <p:spPr>
          <a:xfrm>
            <a:off x="640771" y="539961"/>
            <a:ext cx="448576" cy="467728"/>
          </a:xfrm>
          <a:custGeom>
            <a:avLst/>
            <a:gdLst/>
            <a:ahLst/>
            <a:cxnLst/>
            <a:rect l="l" t="t" r="r" b="b"/>
            <a:pathLst>
              <a:path w="282575" h="294640">
                <a:moveTo>
                  <a:pt x="15652" y="0"/>
                </a:moveTo>
                <a:lnTo>
                  <a:pt x="0" y="0"/>
                </a:lnTo>
                <a:lnTo>
                  <a:pt x="2607" y="57118"/>
                </a:lnTo>
                <a:lnTo>
                  <a:pt x="10266" y="111280"/>
                </a:lnTo>
                <a:lnTo>
                  <a:pt x="22734" y="161224"/>
                </a:lnTo>
                <a:lnTo>
                  <a:pt x="39766" y="205689"/>
                </a:lnTo>
                <a:lnTo>
                  <a:pt x="61329" y="243530"/>
                </a:lnTo>
                <a:lnTo>
                  <a:pt x="112612" y="288250"/>
                </a:lnTo>
                <a:lnTo>
                  <a:pt x="141088" y="294044"/>
                </a:lnTo>
                <a:lnTo>
                  <a:pt x="169563" y="288250"/>
                </a:lnTo>
                <a:lnTo>
                  <a:pt x="185084" y="278391"/>
                </a:lnTo>
                <a:lnTo>
                  <a:pt x="141088" y="278391"/>
                </a:lnTo>
                <a:lnTo>
                  <a:pt x="117162" y="273190"/>
                </a:lnTo>
                <a:lnTo>
                  <a:pt x="73063" y="233046"/>
                </a:lnTo>
                <a:lnTo>
                  <a:pt x="53957" y="199078"/>
                </a:lnTo>
                <a:lnTo>
                  <a:pt x="37551" y="156187"/>
                </a:lnTo>
                <a:lnTo>
                  <a:pt x="25542" y="107896"/>
                </a:lnTo>
                <a:lnTo>
                  <a:pt x="18164" y="55426"/>
                </a:lnTo>
                <a:lnTo>
                  <a:pt x="15652" y="0"/>
                </a:lnTo>
                <a:close/>
              </a:path>
              <a:path w="282575" h="294640">
                <a:moveTo>
                  <a:pt x="282174" y="0"/>
                </a:moveTo>
                <a:lnTo>
                  <a:pt x="266522" y="0"/>
                </a:lnTo>
                <a:lnTo>
                  <a:pt x="264011" y="55426"/>
                </a:lnTo>
                <a:lnTo>
                  <a:pt x="256634" y="107896"/>
                </a:lnTo>
                <a:lnTo>
                  <a:pt x="244628" y="156187"/>
                </a:lnTo>
                <a:lnTo>
                  <a:pt x="228225" y="199078"/>
                </a:lnTo>
                <a:lnTo>
                  <a:pt x="209114" y="233046"/>
                </a:lnTo>
                <a:lnTo>
                  <a:pt x="165012" y="273190"/>
                </a:lnTo>
                <a:lnTo>
                  <a:pt x="141088" y="278391"/>
                </a:lnTo>
                <a:lnTo>
                  <a:pt x="185084" y="278391"/>
                </a:lnTo>
                <a:lnTo>
                  <a:pt x="220845" y="243530"/>
                </a:lnTo>
                <a:lnTo>
                  <a:pt x="242409" y="205689"/>
                </a:lnTo>
                <a:lnTo>
                  <a:pt x="259442" y="161224"/>
                </a:lnTo>
                <a:lnTo>
                  <a:pt x="271909" y="111280"/>
                </a:lnTo>
                <a:lnTo>
                  <a:pt x="279568" y="57118"/>
                </a:lnTo>
                <a:lnTo>
                  <a:pt x="282174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451610"/>
            <a:endParaRPr sz="285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1" name="object 15">
            <a:extLst>
              <a:ext uri="{FF2B5EF4-FFF2-40B4-BE49-F238E27FC236}">
                <a16:creationId xmlns:a16="http://schemas.microsoft.com/office/drawing/2014/main" id="{DFF3D60F-1869-4734-8178-4BFE8F5C0368}"/>
              </a:ext>
            </a:extLst>
          </p:cNvPr>
          <p:cNvSpPr/>
          <p:nvPr/>
        </p:nvSpPr>
        <p:spPr>
          <a:xfrm>
            <a:off x="1068705" y="1084186"/>
            <a:ext cx="67538" cy="67538"/>
          </a:xfrm>
          <a:custGeom>
            <a:avLst/>
            <a:gdLst/>
            <a:ahLst/>
            <a:cxnLst/>
            <a:rect l="l" t="t" r="r" b="b"/>
            <a:pathLst>
              <a:path w="42545" h="42545">
                <a:moveTo>
                  <a:pt x="11066" y="0"/>
                </a:moveTo>
                <a:lnTo>
                  <a:pt x="0" y="11066"/>
                </a:lnTo>
                <a:lnTo>
                  <a:pt x="10119" y="21186"/>
                </a:lnTo>
                <a:lnTo>
                  <a:pt x="0" y="31305"/>
                </a:lnTo>
                <a:lnTo>
                  <a:pt x="11066" y="42372"/>
                </a:lnTo>
                <a:lnTo>
                  <a:pt x="21186" y="32251"/>
                </a:lnTo>
                <a:lnTo>
                  <a:pt x="41426" y="32251"/>
                </a:lnTo>
                <a:lnTo>
                  <a:pt x="42372" y="31305"/>
                </a:lnTo>
                <a:lnTo>
                  <a:pt x="32252" y="21186"/>
                </a:lnTo>
                <a:lnTo>
                  <a:pt x="42372" y="11066"/>
                </a:lnTo>
                <a:lnTo>
                  <a:pt x="41424" y="10119"/>
                </a:lnTo>
                <a:lnTo>
                  <a:pt x="21186" y="10119"/>
                </a:lnTo>
                <a:lnTo>
                  <a:pt x="11066" y="0"/>
                </a:lnTo>
                <a:close/>
              </a:path>
              <a:path w="42545" h="42545">
                <a:moveTo>
                  <a:pt x="41426" y="32251"/>
                </a:moveTo>
                <a:lnTo>
                  <a:pt x="21186" y="32251"/>
                </a:lnTo>
                <a:lnTo>
                  <a:pt x="31305" y="42372"/>
                </a:lnTo>
                <a:lnTo>
                  <a:pt x="41426" y="32251"/>
                </a:lnTo>
                <a:close/>
              </a:path>
              <a:path w="42545" h="42545">
                <a:moveTo>
                  <a:pt x="31305" y="0"/>
                </a:moveTo>
                <a:lnTo>
                  <a:pt x="21186" y="10119"/>
                </a:lnTo>
                <a:lnTo>
                  <a:pt x="41424" y="10119"/>
                </a:lnTo>
                <a:lnTo>
                  <a:pt x="31305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451610"/>
            <a:endParaRPr sz="285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2" name="object 16">
            <a:extLst>
              <a:ext uri="{FF2B5EF4-FFF2-40B4-BE49-F238E27FC236}">
                <a16:creationId xmlns:a16="http://schemas.microsoft.com/office/drawing/2014/main" id="{C22A3C16-3643-4C83-83DD-E1EA8CC4BADD}"/>
              </a:ext>
            </a:extLst>
          </p:cNvPr>
          <p:cNvSpPr/>
          <p:nvPr/>
        </p:nvSpPr>
        <p:spPr>
          <a:xfrm>
            <a:off x="487236" y="515970"/>
            <a:ext cx="67538" cy="67538"/>
          </a:xfrm>
          <a:custGeom>
            <a:avLst/>
            <a:gdLst/>
            <a:ahLst/>
            <a:cxnLst/>
            <a:rect l="l" t="t" r="r" b="b"/>
            <a:pathLst>
              <a:path w="42545" h="42545">
                <a:moveTo>
                  <a:pt x="11066" y="0"/>
                </a:moveTo>
                <a:lnTo>
                  <a:pt x="0" y="11073"/>
                </a:lnTo>
                <a:lnTo>
                  <a:pt x="10120" y="21188"/>
                </a:lnTo>
                <a:lnTo>
                  <a:pt x="0" y="31305"/>
                </a:lnTo>
                <a:lnTo>
                  <a:pt x="11066" y="42378"/>
                </a:lnTo>
                <a:lnTo>
                  <a:pt x="42372" y="11073"/>
                </a:lnTo>
                <a:lnTo>
                  <a:pt x="41419" y="10119"/>
                </a:lnTo>
                <a:lnTo>
                  <a:pt x="21186" y="10119"/>
                </a:lnTo>
                <a:lnTo>
                  <a:pt x="11066" y="0"/>
                </a:lnTo>
                <a:close/>
              </a:path>
              <a:path w="42545" h="42545">
                <a:moveTo>
                  <a:pt x="31306" y="0"/>
                </a:moveTo>
                <a:lnTo>
                  <a:pt x="21186" y="10119"/>
                </a:lnTo>
                <a:lnTo>
                  <a:pt x="41419" y="10119"/>
                </a:lnTo>
                <a:lnTo>
                  <a:pt x="31306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451610"/>
            <a:endParaRPr sz="2858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1779662"/>
            <a:ext cx="2923525" cy="281153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object 5">
            <a:extLst>
              <a:ext uri="{FF2B5EF4-FFF2-40B4-BE49-F238E27FC236}">
                <a16:creationId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323528" y="3147814"/>
            <a:ext cx="545553" cy="129614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</p:spPr>
        <p:txBody>
          <a:bodyPr wrap="square" lIns="0" tIns="0" rIns="0" bIns="0" rtlCol="0"/>
          <a:lstStyle/>
          <a:p>
            <a:endParaRPr sz="1797"/>
          </a:p>
        </p:txBody>
      </p:sp>
    </p:spTree>
    <p:extLst>
      <p:ext uri="{BB962C8B-B14F-4D97-AF65-F5344CB8AC3E}">
        <p14:creationId xmlns:p14="http://schemas.microsoft.com/office/powerpoint/2010/main" val="1867285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ject 2"/>
          <p:cNvSpPr/>
          <p:nvPr/>
        </p:nvSpPr>
        <p:spPr>
          <a:xfrm>
            <a:off x="3" y="-19050"/>
            <a:ext cx="9143998" cy="10345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endParaRPr lang="ru-RU" sz="1800" dirty="0"/>
          </a:p>
        </p:txBody>
      </p:sp>
      <p:sp>
        <p:nvSpPr>
          <p:cNvPr id="20" name="object 4"/>
          <p:cNvSpPr txBox="1">
            <a:spLocks/>
          </p:cNvSpPr>
          <p:nvPr/>
        </p:nvSpPr>
        <p:spPr>
          <a:xfrm>
            <a:off x="0" y="127308"/>
            <a:ext cx="9144000" cy="888201"/>
          </a:xfrm>
          <a:prstGeom prst="rect">
            <a:avLst/>
          </a:prstGeom>
        </p:spPr>
        <p:txBody>
          <a:bodyPr vert="horz" wrap="square" lIns="0" tIns="26171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ru-RU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ТАБЛИЦА ЧАСТО ВСТРЕЧАЮЩИХСЯ ЗНАЧЕНИЙ СИНУСА, КОСИНУСА, ТАНГЕНСА И КОТАНГЕНСА</a:t>
            </a:r>
            <a:endParaRPr lang="ru-RU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8" name="Таблица 1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61888801"/>
                  </p:ext>
                </p:extLst>
              </p:nvPr>
            </p:nvGraphicFramePr>
            <p:xfrm>
              <a:off x="107504" y="1131589"/>
              <a:ext cx="8928991" cy="3960440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991679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991679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991679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991679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991679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992649">
                      <a:extLst>
                        <a:ext uri="{9D8B030D-6E8A-4147-A177-3AD203B41FA5}">
                          <a16:colId xmlns:a16="http://schemas.microsoft.com/office/drawing/2014/main" val="20005"/>
                        </a:ext>
                      </a:extLst>
                    </a:gridCol>
                    <a:gridCol w="992649">
                      <a:extLst>
                        <a:ext uri="{9D8B030D-6E8A-4147-A177-3AD203B41FA5}">
                          <a16:colId xmlns:a16="http://schemas.microsoft.com/office/drawing/2014/main" val="20006"/>
                        </a:ext>
                      </a:extLst>
                    </a:gridCol>
                    <a:gridCol w="992649">
                      <a:extLst>
                        <a:ext uri="{9D8B030D-6E8A-4147-A177-3AD203B41FA5}">
                          <a16:colId xmlns:a16="http://schemas.microsoft.com/office/drawing/2014/main" val="20007"/>
                        </a:ext>
                      </a:extLst>
                    </a:gridCol>
                    <a:gridCol w="992649">
                      <a:extLst>
                        <a:ext uri="{9D8B030D-6E8A-4147-A177-3AD203B41FA5}">
                          <a16:colId xmlns:a16="http://schemas.microsoft.com/office/drawing/2014/main" val="20008"/>
                        </a:ext>
                      </a:extLst>
                    </a:gridCol>
                  </a:tblGrid>
                  <a:tr h="1127097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ru-RU" sz="1600">
                                    <a:effectLst/>
                                    <a:latin typeface="Cambria Math"/>
                                  </a:rPr>
                                  <m:t>𝛼</m:t>
                                </m:r>
                              </m:oMath>
                            </m:oMathPara>
                          </a14:m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2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0</a:t>
                          </a:r>
                          <a:endParaRPr lang="ru-RU" sz="1600" dirty="0">
                            <a:effectLst/>
                          </a:endParaRPr>
                        </a:p>
                        <a:p>
                          <a:pPr algn="ctr">
                            <a:lnSpc>
                              <a:spcPct val="2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(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ru-RU" sz="16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>
                                      <a:effectLst/>
                                      <a:latin typeface="Cambria Math"/>
                                    </a:rPr>
                                    <m:t>0</m:t>
                                  </m:r>
                                </m:e>
                                <m:sup>
                                  <m:r>
                                    <a:rPr lang="en-US" sz="1600">
                                      <a:effectLst/>
                                      <a:latin typeface="Cambria Math"/>
                                    </a:rPr>
                                    <m:t>0</m:t>
                                  </m:r>
                                </m:sup>
                              </m:sSup>
                            </m:oMath>
                          </a14:m>
                          <a:r>
                            <a:rPr lang="en-US" sz="1600" dirty="0">
                              <a:effectLst/>
                            </a:rPr>
                            <a:t>)</a:t>
                          </a:r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16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1600">
                                        <a:effectLst/>
                                        <a:latin typeface="Cambria Math"/>
                                      </a:rPr>
                                      <m:t>𝜋</m:t>
                                    </m:r>
                                  </m:num>
                                  <m:den>
                                    <m:r>
                                      <a:rPr lang="ru-RU" sz="1600">
                                        <a:effectLst/>
                                        <a:latin typeface="Cambria Math"/>
                                      </a:rPr>
                                      <m:t>6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1600" dirty="0">
                            <a:effectLst/>
                          </a:endParaRPr>
                        </a:p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>
                                    <a:effectLst/>
                                    <a:latin typeface="Cambria Math"/>
                                  </a:rPr>
                                  <m:t>(</m:t>
                                </m:r>
                                <m:sSup>
                                  <m:sSupPr>
                                    <m:ctrlPr>
                                      <a:rPr lang="ru-RU" sz="16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600">
                                        <a:effectLst/>
                                        <a:latin typeface="Cambria Math"/>
                                      </a:rPr>
                                      <m:t>30</m:t>
                                    </m:r>
                                  </m:e>
                                  <m:sup>
                                    <m:r>
                                      <a:rPr lang="en-US" sz="1600">
                                        <a:effectLst/>
                                        <a:latin typeface="Cambria Math"/>
                                      </a:rPr>
                                      <m:t>0</m:t>
                                    </m:r>
                                  </m:sup>
                                </m:sSup>
                                <m:r>
                                  <a:rPr lang="en-US" sz="1600">
                                    <a:effectLst/>
                                    <a:latin typeface="Cambria Math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16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1600">
                                        <a:effectLst/>
                                        <a:latin typeface="Cambria Math"/>
                                      </a:rPr>
                                      <m:t>𝜋</m:t>
                                    </m:r>
                                  </m:num>
                                  <m:den>
                                    <m:r>
                                      <a:rPr lang="ru-RU" sz="1600">
                                        <a:effectLst/>
                                        <a:latin typeface="Cambria Math"/>
                                      </a:rPr>
                                      <m:t>4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1600" dirty="0">
                            <a:effectLst/>
                          </a:endParaRPr>
                        </a:p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>
                                    <a:effectLst/>
                                    <a:latin typeface="Cambria Math"/>
                                  </a:rPr>
                                  <m:t>(</m:t>
                                </m:r>
                                <m:sSup>
                                  <m:sSupPr>
                                    <m:ctrlPr>
                                      <a:rPr lang="ru-RU" sz="16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600">
                                        <a:effectLst/>
                                        <a:latin typeface="Cambria Math"/>
                                      </a:rPr>
                                      <m:t>45</m:t>
                                    </m:r>
                                  </m:e>
                                  <m:sup>
                                    <m:r>
                                      <a:rPr lang="en-US" sz="1600">
                                        <a:effectLst/>
                                        <a:latin typeface="Cambria Math"/>
                                      </a:rPr>
                                      <m:t>0</m:t>
                                    </m:r>
                                  </m:sup>
                                </m:sSup>
                                <m:r>
                                  <a:rPr lang="en-US" sz="1600">
                                    <a:effectLst/>
                                    <a:latin typeface="Cambria Math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16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1600">
                                        <a:effectLst/>
                                        <a:latin typeface="Cambria Math"/>
                                      </a:rPr>
                                      <m:t>𝜋</m:t>
                                    </m:r>
                                  </m:num>
                                  <m:den>
                                    <m:r>
                                      <a:rPr lang="ru-RU" sz="1600">
                                        <a:effectLst/>
                                        <a:latin typeface="Cambria Math"/>
                                      </a:rPr>
                                      <m:t>3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1600" dirty="0">
                            <a:effectLst/>
                          </a:endParaRPr>
                        </a:p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>
                                    <a:effectLst/>
                                    <a:latin typeface="Cambria Math"/>
                                  </a:rPr>
                                  <m:t>(</m:t>
                                </m:r>
                                <m:sSup>
                                  <m:sSupPr>
                                    <m:ctrlPr>
                                      <a:rPr lang="ru-RU" sz="16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600">
                                        <a:effectLst/>
                                        <a:latin typeface="Cambria Math"/>
                                      </a:rPr>
                                      <m:t>60</m:t>
                                    </m:r>
                                  </m:e>
                                  <m:sup>
                                    <m:r>
                                      <a:rPr lang="en-US" sz="1600">
                                        <a:effectLst/>
                                        <a:latin typeface="Cambria Math"/>
                                      </a:rPr>
                                      <m:t>0</m:t>
                                    </m:r>
                                  </m:sup>
                                </m:sSup>
                                <m:r>
                                  <a:rPr lang="en-US" sz="1600">
                                    <a:effectLst/>
                                    <a:latin typeface="Cambria Math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16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1600">
                                        <a:effectLst/>
                                        <a:latin typeface="Cambria Math"/>
                                      </a:rPr>
                                      <m:t>𝜋</m:t>
                                    </m:r>
                                  </m:num>
                                  <m:den>
                                    <m:r>
                                      <a:rPr lang="ru-RU" sz="1600">
                                        <a:effectLst/>
                                        <a:latin typeface="Cambria Math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1600" dirty="0">
                            <a:effectLst/>
                          </a:endParaRPr>
                        </a:p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>
                                    <a:effectLst/>
                                    <a:latin typeface="Cambria Math"/>
                                  </a:rPr>
                                  <m:t>(</m:t>
                                </m:r>
                                <m:sSup>
                                  <m:sSupPr>
                                    <m:ctrlPr>
                                      <a:rPr lang="ru-RU" sz="16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600">
                                        <a:effectLst/>
                                        <a:latin typeface="Cambria Math"/>
                                      </a:rPr>
                                      <m:t>90</m:t>
                                    </m:r>
                                  </m:e>
                                  <m:sup>
                                    <m:r>
                                      <a:rPr lang="en-US" sz="1600">
                                        <a:effectLst/>
                                        <a:latin typeface="Cambria Math"/>
                                      </a:rPr>
                                      <m:t>0</m:t>
                                    </m:r>
                                  </m:sup>
                                </m:sSup>
                                <m:r>
                                  <a:rPr lang="en-US" sz="1600">
                                    <a:effectLst/>
                                    <a:latin typeface="Cambria Math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20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ru-RU" sz="1600">
                                    <a:effectLst/>
                                    <a:latin typeface="Cambria Math"/>
                                  </a:rPr>
                                  <m:t>𝜋</m:t>
                                </m:r>
                              </m:oMath>
                            </m:oMathPara>
                          </a14:m>
                          <a:endParaRPr lang="en-US" sz="1600" dirty="0">
                            <a:effectLst/>
                          </a:endParaRPr>
                        </a:p>
                        <a:p>
                          <a:pPr algn="ctr">
                            <a:lnSpc>
                              <a:spcPct val="20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ru-RU" sz="16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600">
                                        <a:effectLst/>
                                        <a:latin typeface="Cambria Math"/>
                                      </a:rPr>
                                      <m:t>(180</m:t>
                                    </m:r>
                                  </m:e>
                                  <m:sup>
                                    <m:r>
                                      <a:rPr lang="en-US" sz="1600">
                                        <a:effectLst/>
                                        <a:latin typeface="Cambria Math"/>
                                      </a:rPr>
                                      <m:t>0</m:t>
                                    </m:r>
                                  </m:sup>
                                </m:sSup>
                                <m:r>
                                  <a:rPr lang="en-US" sz="1600">
                                    <a:effectLst/>
                                    <a:latin typeface="Cambria Math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16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1600">
                                        <a:effectLst/>
                                        <a:latin typeface="Cambria Math"/>
                                      </a:rPr>
                                      <m:t>3</m:t>
                                    </m:r>
                                    <m:r>
                                      <a:rPr lang="ru-RU" sz="1600">
                                        <a:effectLst/>
                                        <a:latin typeface="Cambria Math"/>
                                      </a:rPr>
                                      <m:t>𝜋</m:t>
                                    </m:r>
                                  </m:num>
                                  <m:den>
                                    <m:r>
                                      <a:rPr lang="ru-RU" sz="1600">
                                        <a:effectLst/>
                                        <a:latin typeface="Cambria Math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1600" dirty="0">
                            <a:effectLst/>
                          </a:endParaRPr>
                        </a:p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>
                                    <a:effectLst/>
                                    <a:latin typeface="Cambria Math"/>
                                  </a:rPr>
                                  <m:t>(</m:t>
                                </m:r>
                                <m:sSup>
                                  <m:sSupPr>
                                    <m:ctrlPr>
                                      <a:rPr lang="ru-RU" sz="16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600">
                                        <a:effectLst/>
                                        <a:latin typeface="Cambria Math"/>
                                      </a:rPr>
                                      <m:t>270</m:t>
                                    </m:r>
                                  </m:e>
                                  <m:sup>
                                    <m:r>
                                      <a:rPr lang="en-US" sz="1600">
                                        <a:effectLst/>
                                        <a:latin typeface="Cambria Math"/>
                                      </a:rPr>
                                      <m:t>0</m:t>
                                    </m:r>
                                  </m:sup>
                                </m:sSup>
                                <m:r>
                                  <a:rPr lang="en-US" sz="1600">
                                    <a:effectLst/>
                                    <a:latin typeface="Cambria Math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20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ru-RU" sz="1600">
                                    <a:effectLst/>
                                    <a:latin typeface="Cambria Math"/>
                                  </a:rPr>
                                  <m:t>2</m:t>
                                </m:r>
                                <m:r>
                                  <a:rPr lang="ru-RU" sz="1600">
                                    <a:effectLst/>
                                    <a:latin typeface="Cambria Math"/>
                                  </a:rPr>
                                  <m:t>𝜋</m:t>
                                </m:r>
                              </m:oMath>
                            </m:oMathPara>
                          </a14:m>
                          <a:endParaRPr lang="ru-RU" sz="1600" dirty="0">
                            <a:effectLst/>
                          </a:endParaRPr>
                        </a:p>
                        <a:p>
                          <a:pPr algn="ctr">
                            <a:lnSpc>
                              <a:spcPct val="20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ru-RU" sz="16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600">
                                        <a:effectLst/>
                                        <a:latin typeface="Cambria Math"/>
                                      </a:rPr>
                                      <m:t>(360</m:t>
                                    </m:r>
                                  </m:e>
                                  <m:sup>
                                    <m:r>
                                      <a:rPr lang="en-US" sz="1600">
                                        <a:effectLst/>
                                        <a:latin typeface="Cambria Math"/>
                                      </a:rPr>
                                      <m:t>0</m:t>
                                    </m:r>
                                  </m:sup>
                                </m:sSup>
                                <m:r>
                                  <a:rPr lang="en-US" sz="1600">
                                    <a:effectLst/>
                                    <a:latin typeface="Cambria Math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69272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>
                                    <a:effectLst/>
                                    <a:latin typeface="Cambria Math"/>
                                  </a:rPr>
                                  <m:t>𝑠𝑖𝑛</m:t>
                                </m:r>
                                <m:r>
                                  <a:rPr lang="ru-RU" sz="1600">
                                    <a:effectLst/>
                                    <a:latin typeface="Cambria Math"/>
                                  </a:rPr>
                                  <m:t>𝛼</m:t>
                                </m:r>
                              </m:oMath>
                            </m:oMathPara>
                          </a14:m>
                          <a:endParaRPr lang="ru-RU" sz="16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0</a:t>
                          </a:r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16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1600">
                                        <a:effectLst/>
                                        <a:latin typeface="Cambria Math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ru-RU" sz="1600">
                                        <a:effectLst/>
                                        <a:latin typeface="Cambria Math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16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ad>
                                      <m:radPr>
                                        <m:degHide m:val="on"/>
                                        <m:ctrlPr>
                                          <a:rPr lang="ru-RU" sz="1600" i="1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ru-RU" sz="1600">
                                            <a:effectLst/>
                                            <a:latin typeface="Cambria Math"/>
                                          </a:rPr>
                                          <m:t>2</m:t>
                                        </m:r>
                                      </m:e>
                                    </m:rad>
                                  </m:num>
                                  <m:den>
                                    <m:r>
                                      <a:rPr lang="ru-RU" sz="1600">
                                        <a:effectLst/>
                                        <a:latin typeface="Cambria Math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16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ad>
                                      <m:radPr>
                                        <m:degHide m:val="on"/>
                                        <m:ctrlPr>
                                          <a:rPr lang="ru-RU" sz="1600" i="1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ru-RU" sz="1600">
                                            <a:effectLst/>
                                            <a:latin typeface="Cambria Math"/>
                                          </a:rPr>
                                          <m:t>3</m:t>
                                        </m:r>
                                      </m:e>
                                    </m:rad>
                                  </m:num>
                                  <m:den>
                                    <m:r>
                                      <a:rPr lang="ru-RU" sz="1600">
                                        <a:effectLst/>
                                        <a:latin typeface="Cambria Math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1</a:t>
                          </a:r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0</a:t>
                          </a:r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-1</a:t>
                          </a:r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0</a:t>
                          </a:r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69272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>
                                    <a:effectLst/>
                                    <a:latin typeface="Cambria Math"/>
                                  </a:rPr>
                                  <m:t>𝑐𝑜𝑠</m:t>
                                </m:r>
                                <m:r>
                                  <a:rPr lang="ru-RU" sz="1600">
                                    <a:effectLst/>
                                    <a:latin typeface="Cambria Math"/>
                                  </a:rPr>
                                  <m:t>𝛼</m:t>
                                </m:r>
                              </m:oMath>
                            </m:oMathPara>
                          </a14:m>
                          <a:endParaRPr lang="ru-RU" sz="16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1</a:t>
                          </a:r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16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ad>
                                      <m:radPr>
                                        <m:degHide m:val="on"/>
                                        <m:ctrlPr>
                                          <a:rPr lang="ru-RU" sz="1600" i="1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ru-RU" sz="1600">
                                            <a:effectLst/>
                                            <a:latin typeface="Cambria Math"/>
                                          </a:rPr>
                                          <m:t>3</m:t>
                                        </m:r>
                                      </m:e>
                                    </m:rad>
                                  </m:num>
                                  <m:den>
                                    <m:r>
                                      <a:rPr lang="ru-RU" sz="1600">
                                        <a:effectLst/>
                                        <a:latin typeface="Cambria Math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16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ad>
                                      <m:radPr>
                                        <m:degHide m:val="on"/>
                                        <m:ctrlPr>
                                          <a:rPr lang="ru-RU" sz="1600" i="1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ru-RU" sz="1600">
                                            <a:effectLst/>
                                            <a:latin typeface="Cambria Math"/>
                                          </a:rPr>
                                          <m:t>2</m:t>
                                        </m:r>
                                      </m:e>
                                    </m:rad>
                                  </m:num>
                                  <m:den>
                                    <m:r>
                                      <a:rPr lang="ru-RU" sz="1600">
                                        <a:effectLst/>
                                        <a:latin typeface="Cambria Math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16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1600">
                                        <a:effectLst/>
                                        <a:latin typeface="Cambria Math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ru-RU" sz="1600">
                                        <a:effectLst/>
                                        <a:latin typeface="Cambria Math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0</a:t>
                          </a:r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-1</a:t>
                          </a:r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0</a:t>
                          </a:r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1</a:t>
                          </a:r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69272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>
                                    <a:effectLst/>
                                    <a:latin typeface="Cambria Math"/>
                                  </a:rPr>
                                  <m:t>𝑡𝑔</m:t>
                                </m:r>
                                <m:r>
                                  <a:rPr lang="ru-RU" sz="1600">
                                    <a:effectLst/>
                                    <a:latin typeface="Cambria Math"/>
                                  </a:rPr>
                                  <m:t>𝛼</m:t>
                                </m:r>
                              </m:oMath>
                            </m:oMathPara>
                          </a14:m>
                          <a:endParaRPr lang="ru-RU" sz="16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0</a:t>
                          </a:r>
                          <a:endParaRPr lang="ru-RU" sz="16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16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1600">
                                        <a:effectLst/>
                                        <a:latin typeface="Cambria Math"/>
                                      </a:rPr>
                                      <m:t>1</m:t>
                                    </m:r>
                                  </m:num>
                                  <m:den>
                                    <m:rad>
                                      <m:radPr>
                                        <m:degHide m:val="on"/>
                                        <m:ctrlPr>
                                          <a:rPr lang="ru-RU" sz="1600" i="1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ru-RU" sz="1600">
                                            <a:effectLst/>
                                            <a:latin typeface="Cambria Math"/>
                                          </a:rPr>
                                          <m:t>3</m:t>
                                        </m:r>
                                      </m:e>
                                    </m:rad>
                                  </m:den>
                                </m:f>
                              </m:oMath>
                            </m:oMathPara>
                          </a14:m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1</a:t>
                          </a:r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ad>
                                  <m:radPr>
                                    <m:degHide m:val="on"/>
                                    <m:ctrlPr>
                                      <a:rPr lang="ru-RU" sz="16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ru-RU" sz="1600">
                                        <a:effectLst/>
                                        <a:latin typeface="Cambria Math"/>
                                      </a:rPr>
                                      <m:t>3</m:t>
                                    </m:r>
                                  </m:e>
                                </m:rad>
                              </m:oMath>
                            </m:oMathPara>
                          </a14:m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600" dirty="0">
                              <a:effectLst/>
                            </a:rPr>
                            <a:t>Не существует</a:t>
                          </a:r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0</a:t>
                          </a:r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600" dirty="0">
                              <a:effectLst/>
                            </a:rPr>
                            <a:t>Не существует</a:t>
                          </a:r>
                          <a:endParaRPr lang="ru-RU" sz="1600" dirty="0">
                            <a:effectLst/>
                            <a:latin typeface="+mn-lt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0</a:t>
                          </a:r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755165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>
                                    <a:effectLst/>
                                    <a:latin typeface="Cambria Math"/>
                                  </a:rPr>
                                  <m:t>𝑐𝑡𝑔</m:t>
                                </m:r>
                                <m:r>
                                  <a:rPr lang="ru-RU" sz="1600">
                                    <a:effectLst/>
                                    <a:latin typeface="Cambria Math"/>
                                  </a:rPr>
                                  <m:t>𝛼</m:t>
                                </m:r>
                              </m:oMath>
                            </m:oMathPara>
                          </a14:m>
                          <a:endParaRPr lang="ru-RU" sz="16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600" dirty="0">
                              <a:effectLst/>
                            </a:rPr>
                            <a:t>Не существует</a:t>
                          </a:r>
                          <a:endParaRPr lang="ru-RU" sz="1600" dirty="0">
                            <a:effectLst/>
                            <a:latin typeface="+mn-lt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ad>
                                  <m:radPr>
                                    <m:degHide m:val="on"/>
                                    <m:ctrlPr>
                                      <a:rPr lang="ru-RU" sz="16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ru-RU" sz="1600">
                                        <a:effectLst/>
                                        <a:latin typeface="Cambria Math"/>
                                      </a:rPr>
                                      <m:t>3</m:t>
                                    </m:r>
                                  </m:e>
                                </m:rad>
                              </m:oMath>
                            </m:oMathPara>
                          </a14:m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1</a:t>
                          </a:r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16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1600">
                                        <a:effectLst/>
                                        <a:latin typeface="Cambria Math"/>
                                      </a:rPr>
                                      <m:t>1</m:t>
                                    </m:r>
                                  </m:num>
                                  <m:den>
                                    <m:rad>
                                      <m:radPr>
                                        <m:degHide m:val="on"/>
                                        <m:ctrlPr>
                                          <a:rPr lang="ru-RU" sz="1600" i="1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ru-RU" sz="1600">
                                            <a:effectLst/>
                                            <a:latin typeface="Cambria Math"/>
                                          </a:rPr>
                                          <m:t>3</m:t>
                                        </m:r>
                                      </m:e>
                                    </m:rad>
                                  </m:den>
                                </m:f>
                              </m:oMath>
                            </m:oMathPara>
                          </a14:m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0</a:t>
                          </a:r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600" dirty="0">
                              <a:effectLst/>
                            </a:rPr>
                            <a:t>Не существует</a:t>
                          </a:r>
                          <a:endParaRPr lang="ru-RU" sz="1600" dirty="0">
                            <a:effectLst/>
                            <a:latin typeface="+mn-lt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0</a:t>
                          </a:r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600" dirty="0">
                              <a:effectLst/>
                            </a:rPr>
                            <a:t>Не существует</a:t>
                          </a:r>
                          <a:endParaRPr lang="ru-RU" sz="1600" dirty="0">
                            <a:effectLst/>
                            <a:latin typeface="+mn-lt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8" name="Таблица 1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61888801"/>
                  </p:ext>
                </p:extLst>
              </p:nvPr>
            </p:nvGraphicFramePr>
            <p:xfrm>
              <a:off x="107504" y="1131589"/>
              <a:ext cx="8928991" cy="3960440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991679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991679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991679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991679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991679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992649">
                      <a:extLst>
                        <a:ext uri="{9D8B030D-6E8A-4147-A177-3AD203B41FA5}">
                          <a16:colId xmlns:a16="http://schemas.microsoft.com/office/drawing/2014/main" val="20005"/>
                        </a:ext>
                      </a:extLst>
                    </a:gridCol>
                    <a:gridCol w="992649">
                      <a:extLst>
                        <a:ext uri="{9D8B030D-6E8A-4147-A177-3AD203B41FA5}">
                          <a16:colId xmlns:a16="http://schemas.microsoft.com/office/drawing/2014/main" val="20006"/>
                        </a:ext>
                      </a:extLst>
                    </a:gridCol>
                    <a:gridCol w="992649">
                      <a:extLst>
                        <a:ext uri="{9D8B030D-6E8A-4147-A177-3AD203B41FA5}">
                          <a16:colId xmlns:a16="http://schemas.microsoft.com/office/drawing/2014/main" val="20007"/>
                        </a:ext>
                      </a:extLst>
                    </a:gridCol>
                    <a:gridCol w="992649">
                      <a:extLst>
                        <a:ext uri="{9D8B030D-6E8A-4147-A177-3AD203B41FA5}">
                          <a16:colId xmlns:a16="http://schemas.microsoft.com/office/drawing/2014/main" val="20008"/>
                        </a:ext>
                      </a:extLst>
                    </a:gridCol>
                  </a:tblGrid>
                  <a:tr h="1127097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9138" marR="9138" marT="0" marB="0" anchor="ctr">
                        <a:blipFill>
                          <a:blip r:embed="rId2"/>
                          <a:stretch>
                            <a:fillRect l="-613" t="-541" r="-801840" b="-25351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9138" marR="9138" marT="0" marB="0" anchor="ctr">
                        <a:blipFill>
                          <a:blip r:embed="rId2"/>
                          <a:stretch>
                            <a:fillRect l="-100613" t="-541" r="-701840" b="-25351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9138" marR="9138" marT="0" marB="0" anchor="ctr">
                        <a:blipFill>
                          <a:blip r:embed="rId2"/>
                          <a:stretch>
                            <a:fillRect l="-201852" t="-541" r="-606173" b="-25351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9138" marR="9138" marT="0" marB="0" anchor="ctr">
                        <a:blipFill>
                          <a:blip r:embed="rId2"/>
                          <a:stretch>
                            <a:fillRect l="-300000" t="-541" r="-502454" b="-25351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9138" marR="9138" marT="0" marB="0" anchor="ctr">
                        <a:blipFill>
                          <a:blip r:embed="rId2"/>
                          <a:stretch>
                            <a:fillRect l="-400000" t="-541" r="-402454" b="-25351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9138" marR="9138" marT="0" marB="0" anchor="ctr">
                        <a:blipFill>
                          <a:blip r:embed="rId2"/>
                          <a:stretch>
                            <a:fillRect l="-500000" t="-541" r="-302454" b="-25351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9138" marR="9138" marT="0" marB="0" anchor="ctr">
                        <a:blipFill>
                          <a:blip r:embed="rId2"/>
                          <a:stretch>
                            <a:fillRect l="-600000" t="-541" r="-202454" b="-25351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9138" marR="9138" marT="0" marB="0" anchor="ctr">
                        <a:blipFill>
                          <a:blip r:embed="rId2"/>
                          <a:stretch>
                            <a:fillRect l="-700000" t="-541" r="-102454" b="-25351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9138" marR="9138" marT="0" marB="0" anchor="ctr">
                        <a:blipFill>
                          <a:blip r:embed="rId2"/>
                          <a:stretch>
                            <a:fillRect l="-800000" t="-541" r="-2454" b="-25351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692726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9138" marR="9138" marT="0" marB="0" anchor="ctr">
                        <a:blipFill>
                          <a:blip r:embed="rId2"/>
                          <a:stretch>
                            <a:fillRect l="-613" t="-163158" r="-801840" b="-3114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0</a:t>
                          </a:r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9138" marR="9138" marT="0" marB="0" anchor="ctr">
                        <a:blipFill>
                          <a:blip r:embed="rId2"/>
                          <a:stretch>
                            <a:fillRect l="-201852" t="-163158" r="-606173" b="-3114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9138" marR="9138" marT="0" marB="0" anchor="ctr">
                        <a:blipFill>
                          <a:blip r:embed="rId2"/>
                          <a:stretch>
                            <a:fillRect l="-300000" t="-163158" r="-502454" b="-3114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9138" marR="9138" marT="0" marB="0" anchor="ctr">
                        <a:blipFill>
                          <a:blip r:embed="rId2"/>
                          <a:stretch>
                            <a:fillRect l="-400000" t="-163158" r="-402454" b="-3114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1</a:t>
                          </a:r>
                          <a:endParaRPr lang="ru-RU" sz="16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0</a:t>
                          </a:r>
                          <a:endParaRPr lang="ru-RU" sz="16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-1</a:t>
                          </a:r>
                          <a:endParaRPr lang="ru-RU" sz="16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0</a:t>
                          </a:r>
                          <a:endParaRPr lang="ru-RU" sz="16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692726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9138" marR="9138" marT="0" marB="0" anchor="ctr">
                        <a:blipFill>
                          <a:blip r:embed="rId2"/>
                          <a:stretch>
                            <a:fillRect l="-613" t="-263158" r="-801840" b="-2114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1</a:t>
                          </a:r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9138" marR="9138" marT="0" marB="0" anchor="ctr">
                        <a:blipFill>
                          <a:blip r:embed="rId2"/>
                          <a:stretch>
                            <a:fillRect l="-201852" t="-263158" r="-606173" b="-2114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9138" marR="9138" marT="0" marB="0" anchor="ctr">
                        <a:blipFill>
                          <a:blip r:embed="rId2"/>
                          <a:stretch>
                            <a:fillRect l="-300000" t="-263158" r="-502454" b="-2114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9138" marR="9138" marT="0" marB="0" anchor="ctr">
                        <a:blipFill>
                          <a:blip r:embed="rId2"/>
                          <a:stretch>
                            <a:fillRect l="-400000" t="-263158" r="-402454" b="-2114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0</a:t>
                          </a:r>
                          <a:endParaRPr lang="ru-RU" sz="16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-1</a:t>
                          </a:r>
                          <a:endParaRPr lang="ru-RU" sz="16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0</a:t>
                          </a:r>
                          <a:endParaRPr lang="ru-RU" sz="16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1</a:t>
                          </a:r>
                          <a:endParaRPr lang="ru-RU" sz="16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692726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9138" marR="9138" marT="0" marB="0" anchor="ctr">
                        <a:blipFill>
                          <a:blip r:embed="rId2"/>
                          <a:stretch>
                            <a:fillRect l="-613" t="-363158" r="-801840" b="-1114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0</a:t>
                          </a:r>
                          <a:endParaRPr lang="ru-RU" sz="16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9138" marR="9138" marT="0" marB="0" anchor="ctr">
                        <a:blipFill>
                          <a:blip r:embed="rId2"/>
                          <a:stretch>
                            <a:fillRect l="-201852" t="-363158" r="-606173" b="-1114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1</a:t>
                          </a:r>
                          <a:endParaRPr lang="ru-RU" sz="16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9138" marR="9138" marT="0" marB="0" anchor="ctr">
                        <a:blipFill>
                          <a:blip r:embed="rId2"/>
                          <a:stretch>
                            <a:fillRect l="-400000" t="-363158" r="-402454" b="-1114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600" dirty="0">
                              <a:effectLst/>
                            </a:rPr>
                            <a:t>Не существует</a:t>
                          </a:r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0</a:t>
                          </a:r>
                          <a:endParaRPr lang="ru-RU" sz="16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600" dirty="0">
                              <a:effectLst/>
                            </a:rPr>
                            <a:t>Не существует</a:t>
                          </a:r>
                          <a:endParaRPr lang="ru-RU" sz="1600" dirty="0">
                            <a:effectLst/>
                            <a:latin typeface="+mn-lt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0</a:t>
                          </a:r>
                          <a:endParaRPr lang="ru-RU" sz="16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755165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9138" marR="9138" marT="0" marB="0" anchor="ctr">
                        <a:blipFill>
                          <a:blip r:embed="rId2"/>
                          <a:stretch>
                            <a:fillRect l="-613" t="-425806" r="-801840" b="-241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600" dirty="0">
                              <a:effectLst/>
                            </a:rPr>
                            <a:t>Не существует</a:t>
                          </a:r>
                          <a:endParaRPr lang="ru-RU" sz="1600" dirty="0">
                            <a:effectLst/>
                            <a:latin typeface="+mn-lt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9138" marR="9138" marT="0" marB="0" anchor="ctr">
                        <a:blipFill>
                          <a:blip r:embed="rId2"/>
                          <a:stretch>
                            <a:fillRect l="-201852" t="-425806" r="-606173" b="-241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1</a:t>
                          </a:r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9138" marR="9138" marT="0" marB="0" anchor="ctr">
                        <a:blipFill>
                          <a:blip r:embed="rId2"/>
                          <a:stretch>
                            <a:fillRect l="-400000" t="-425806" r="-402454" b="-241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0</a:t>
                          </a:r>
                          <a:endParaRPr lang="ru-RU" sz="16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600" dirty="0">
                              <a:effectLst/>
                            </a:rPr>
                            <a:t>Не существует</a:t>
                          </a:r>
                          <a:endParaRPr lang="ru-RU" sz="1600" dirty="0">
                            <a:effectLst/>
                            <a:latin typeface="+mn-lt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0</a:t>
                          </a:r>
                          <a:endParaRPr lang="ru-RU" sz="16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600" dirty="0">
                              <a:effectLst/>
                            </a:rPr>
                            <a:t>Не существует</a:t>
                          </a:r>
                          <a:endParaRPr lang="ru-RU" sz="1600" dirty="0">
                            <a:effectLst/>
                            <a:latin typeface="+mn-lt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972667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/>
          <p:nvPr/>
        </p:nvSpPr>
        <p:spPr>
          <a:xfrm>
            <a:off x="3" y="-19050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endParaRPr lang="ru-RU" sz="1800" dirty="0"/>
          </a:p>
        </p:txBody>
      </p:sp>
      <p:sp>
        <p:nvSpPr>
          <p:cNvPr id="5" name="object 4"/>
          <p:cNvSpPr txBox="1">
            <a:spLocks/>
          </p:cNvSpPr>
          <p:nvPr/>
        </p:nvSpPr>
        <p:spPr>
          <a:xfrm>
            <a:off x="0" y="127308"/>
            <a:ext cx="9144000" cy="457314"/>
          </a:xfrm>
          <a:prstGeom prst="rect">
            <a:avLst/>
          </a:prstGeom>
        </p:spPr>
        <p:txBody>
          <a:bodyPr vert="horz" wrap="square" lIns="0" tIns="26171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ru-RU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РЕШЕНИЕ ЗАДАНИЙ</a:t>
            </a:r>
            <a:endParaRPr lang="ru-RU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33334" y="748892"/>
            <a:ext cx="378180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i="1" dirty="0">
                <a:solidFill>
                  <a:srgbClr val="00B050"/>
                </a:solidFill>
              </a:rPr>
              <a:t>Задача </a:t>
            </a:r>
            <a:r>
              <a:rPr lang="en-US" sz="2800" b="1" i="1" dirty="0">
                <a:solidFill>
                  <a:srgbClr val="00B050"/>
                </a:solidFill>
              </a:rPr>
              <a:t>5.</a:t>
            </a:r>
            <a:r>
              <a:rPr lang="ru-RU" sz="2800" b="1" i="1" dirty="0">
                <a:solidFill>
                  <a:srgbClr val="00B050"/>
                </a:solidFill>
              </a:rPr>
              <a:t> Вычислите</a:t>
            </a:r>
            <a:r>
              <a:rPr lang="en-US" sz="2800" b="1" i="1" dirty="0">
                <a:solidFill>
                  <a:srgbClr val="00B050"/>
                </a:solidFill>
              </a:rPr>
              <a:t>. </a:t>
            </a:r>
            <a:endParaRPr lang="ru-RU" sz="2800" b="1" i="1" dirty="0">
              <a:solidFill>
                <a:srgbClr val="00B05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/>
              <p:cNvSpPr/>
              <p:nvPr/>
            </p:nvSpPr>
            <p:spPr>
              <a:xfrm>
                <a:off x="482096" y="1989714"/>
                <a:ext cx="1782860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b="1" i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Решение</m:t>
                      </m:r>
                      <m:r>
                        <a:rPr lang="en-US" sz="2800" b="1" i="0" smtClean="0">
                          <a:solidFill>
                            <a:srgbClr val="00B050"/>
                          </a:solidFill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ru-RU" sz="2800" b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096" y="1989714"/>
                <a:ext cx="1782860" cy="52322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294465" y="1272112"/>
                <a:ext cx="3895041" cy="68723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4</m:t>
                    </m:r>
                    <m:r>
                      <a:rPr lang="en-US" i="1">
                        <a:latin typeface="Cambria Math"/>
                      </a:rPr>
                      <m:t>𝑠𝑖𝑛</m:t>
                    </m:r>
                    <m:f>
                      <m:f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i="1">
                            <a:latin typeface="Cambria Math"/>
                          </a:rPr>
                          <m:t>𝜋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6</m:t>
                        </m:r>
                      </m:den>
                    </m:f>
                    <m:r>
                      <a:rPr lang="en-US" i="1">
                        <a:latin typeface="Cambria Math"/>
                      </a:rPr>
                      <m:t>+</m:t>
                    </m:r>
                    <m:rad>
                      <m:radPr>
                        <m:degHide m:val="on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i="1">
                            <a:latin typeface="Cambria Math"/>
                          </a:rPr>
                          <m:t>3</m:t>
                        </m:r>
                      </m:e>
                    </m:rad>
                    <m:r>
                      <a:rPr lang="en-US" i="1">
                        <a:latin typeface="Cambria Math"/>
                      </a:rPr>
                      <m:t>𝑐𝑜𝑠</m:t>
                    </m:r>
                    <m:f>
                      <m:f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𝜋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6</m:t>
                        </m:r>
                      </m:den>
                    </m:f>
                    <m:r>
                      <a:rPr lang="en-US" i="1">
                        <a:latin typeface="Cambria Math"/>
                      </a:rPr>
                      <m:t>−</m:t>
                    </m:r>
                    <m:r>
                      <a:rPr lang="en-US" i="1">
                        <a:latin typeface="Cambria Math"/>
                      </a:rPr>
                      <m:t>𝑡𝑔</m:t>
                    </m:r>
                    <m:f>
                      <m:f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𝜋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4465" y="1272112"/>
                <a:ext cx="3895041" cy="687239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1" name="Таблица 10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669160205"/>
                  </p:ext>
                </p:extLst>
              </p:nvPr>
            </p:nvGraphicFramePr>
            <p:xfrm>
              <a:off x="5292080" y="915566"/>
              <a:ext cx="3606676" cy="4046523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901669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901669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901669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901669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</a:tblGrid>
                  <a:tr h="1127097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ru-RU" sz="1600">
                                    <a:effectLst/>
                                    <a:latin typeface="Cambria Math"/>
                                  </a:rPr>
                                  <m:t>𝛼</m:t>
                                </m:r>
                              </m:oMath>
                            </m:oMathPara>
                          </a14:m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2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0</a:t>
                          </a:r>
                          <a:endParaRPr lang="ru-RU" sz="1600" dirty="0">
                            <a:effectLst/>
                          </a:endParaRPr>
                        </a:p>
                        <a:p>
                          <a:pPr algn="ctr">
                            <a:lnSpc>
                              <a:spcPct val="2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(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ru-RU" sz="16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>
                                      <a:effectLst/>
                                      <a:latin typeface="Cambria Math"/>
                                    </a:rPr>
                                    <m:t>0</m:t>
                                  </m:r>
                                </m:e>
                                <m:sup>
                                  <m:r>
                                    <a:rPr lang="en-US" sz="1600">
                                      <a:effectLst/>
                                      <a:latin typeface="Cambria Math"/>
                                    </a:rPr>
                                    <m:t>0</m:t>
                                  </m:r>
                                </m:sup>
                              </m:sSup>
                            </m:oMath>
                          </a14:m>
                          <a:r>
                            <a:rPr lang="en-US" sz="1600" dirty="0">
                              <a:effectLst/>
                            </a:rPr>
                            <a:t>)</a:t>
                          </a:r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16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1600">
                                        <a:effectLst/>
                                        <a:latin typeface="Cambria Math"/>
                                      </a:rPr>
                                      <m:t>𝜋</m:t>
                                    </m:r>
                                  </m:num>
                                  <m:den>
                                    <m:r>
                                      <a:rPr lang="ru-RU" sz="1600">
                                        <a:effectLst/>
                                        <a:latin typeface="Cambria Math"/>
                                      </a:rPr>
                                      <m:t>6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1600" dirty="0">
                            <a:effectLst/>
                          </a:endParaRPr>
                        </a:p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>
                                    <a:effectLst/>
                                    <a:latin typeface="Cambria Math"/>
                                  </a:rPr>
                                  <m:t>(</m:t>
                                </m:r>
                                <m:sSup>
                                  <m:sSupPr>
                                    <m:ctrlPr>
                                      <a:rPr lang="ru-RU" sz="16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600">
                                        <a:effectLst/>
                                        <a:latin typeface="Cambria Math"/>
                                      </a:rPr>
                                      <m:t>30</m:t>
                                    </m:r>
                                  </m:e>
                                  <m:sup>
                                    <m:r>
                                      <a:rPr lang="en-US" sz="1600">
                                        <a:effectLst/>
                                        <a:latin typeface="Cambria Math"/>
                                      </a:rPr>
                                      <m:t>0</m:t>
                                    </m:r>
                                  </m:sup>
                                </m:sSup>
                                <m:r>
                                  <a:rPr lang="en-US" sz="1600">
                                    <a:effectLst/>
                                    <a:latin typeface="Cambria Math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16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1600">
                                        <a:effectLst/>
                                        <a:latin typeface="Cambria Math"/>
                                      </a:rPr>
                                      <m:t>𝜋</m:t>
                                    </m:r>
                                  </m:num>
                                  <m:den>
                                    <m:r>
                                      <a:rPr lang="ru-RU" sz="1600">
                                        <a:effectLst/>
                                        <a:latin typeface="Cambria Math"/>
                                      </a:rPr>
                                      <m:t>4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1600">
                            <a:effectLst/>
                          </a:endParaRPr>
                        </a:p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>
                                    <a:effectLst/>
                                    <a:latin typeface="Cambria Math"/>
                                  </a:rPr>
                                  <m:t>(</m:t>
                                </m:r>
                                <m:sSup>
                                  <m:sSupPr>
                                    <m:ctrlPr>
                                      <a:rPr lang="ru-RU" sz="16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600">
                                        <a:effectLst/>
                                        <a:latin typeface="Cambria Math"/>
                                      </a:rPr>
                                      <m:t>45</m:t>
                                    </m:r>
                                  </m:e>
                                  <m:sup>
                                    <m:r>
                                      <a:rPr lang="en-US" sz="1600">
                                        <a:effectLst/>
                                        <a:latin typeface="Cambria Math"/>
                                      </a:rPr>
                                      <m:t>0</m:t>
                                    </m:r>
                                  </m:sup>
                                </m:sSup>
                                <m:r>
                                  <a:rPr lang="en-US" sz="1600">
                                    <a:effectLst/>
                                    <a:latin typeface="Cambria Math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ru-RU" sz="16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69272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>
                                    <a:effectLst/>
                                    <a:latin typeface="Cambria Math"/>
                                  </a:rPr>
                                  <m:t>𝑠𝑖𝑛</m:t>
                                </m:r>
                                <m:r>
                                  <a:rPr lang="ru-RU" sz="1600">
                                    <a:effectLst/>
                                    <a:latin typeface="Cambria Math"/>
                                  </a:rPr>
                                  <m:t>𝛼</m:t>
                                </m:r>
                              </m:oMath>
                            </m:oMathPara>
                          </a14:m>
                          <a:endParaRPr lang="ru-RU" sz="16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0</a:t>
                          </a:r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1600" i="1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1600">
                                        <a:effectLst/>
                                        <a:latin typeface="Cambria Math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ru-RU" sz="1600">
                                        <a:effectLst/>
                                        <a:latin typeface="Cambria Math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16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ad>
                                      <m:radPr>
                                        <m:degHide m:val="on"/>
                                        <m:ctrlPr>
                                          <a:rPr lang="ru-RU" sz="1600" i="1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ru-RU" sz="1600">
                                            <a:effectLst/>
                                            <a:latin typeface="Cambria Math"/>
                                          </a:rPr>
                                          <m:t>2</m:t>
                                        </m:r>
                                      </m:e>
                                    </m:rad>
                                  </m:num>
                                  <m:den>
                                    <m:r>
                                      <a:rPr lang="ru-RU" sz="1600">
                                        <a:effectLst/>
                                        <a:latin typeface="Cambria Math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16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69272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>
                                    <a:effectLst/>
                                    <a:latin typeface="Cambria Math"/>
                                  </a:rPr>
                                  <m:t>𝑐𝑜𝑠</m:t>
                                </m:r>
                                <m:r>
                                  <a:rPr lang="ru-RU" sz="1600">
                                    <a:effectLst/>
                                    <a:latin typeface="Cambria Math"/>
                                  </a:rPr>
                                  <m:t>𝛼</m:t>
                                </m:r>
                              </m:oMath>
                            </m:oMathPara>
                          </a14:m>
                          <a:endParaRPr lang="ru-RU" sz="16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1</a:t>
                          </a:r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16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ad>
                                      <m:radPr>
                                        <m:degHide m:val="on"/>
                                        <m:ctrlPr>
                                          <a:rPr lang="ru-RU" sz="1600" i="1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ru-RU" sz="1600">
                                            <a:effectLst/>
                                            <a:latin typeface="Cambria Math"/>
                                          </a:rPr>
                                          <m:t>3</m:t>
                                        </m:r>
                                      </m:e>
                                    </m:rad>
                                  </m:num>
                                  <m:den>
                                    <m:r>
                                      <a:rPr lang="ru-RU" sz="1600">
                                        <a:effectLst/>
                                        <a:latin typeface="Cambria Math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16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ad>
                                      <m:radPr>
                                        <m:degHide m:val="on"/>
                                        <m:ctrlPr>
                                          <a:rPr lang="ru-RU" sz="1600" i="1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ru-RU" sz="1600">
                                            <a:effectLst/>
                                            <a:latin typeface="Cambria Math"/>
                                          </a:rPr>
                                          <m:t>2</m:t>
                                        </m:r>
                                      </m:e>
                                    </m:rad>
                                  </m:num>
                                  <m:den>
                                    <m:r>
                                      <a:rPr lang="ru-RU" sz="1600">
                                        <a:effectLst/>
                                        <a:latin typeface="Cambria Math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69272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>
                                    <a:effectLst/>
                                    <a:latin typeface="Cambria Math"/>
                                  </a:rPr>
                                  <m:t>𝑡𝑔</m:t>
                                </m:r>
                                <m:r>
                                  <a:rPr lang="ru-RU" sz="1600">
                                    <a:effectLst/>
                                    <a:latin typeface="Cambria Math"/>
                                  </a:rPr>
                                  <m:t>𝛼</m:t>
                                </m:r>
                              </m:oMath>
                            </m:oMathPara>
                          </a14:m>
                          <a:endParaRPr lang="ru-RU" sz="16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0</a:t>
                          </a:r>
                          <a:endParaRPr lang="ru-RU" sz="16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16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1600">
                                        <a:effectLst/>
                                        <a:latin typeface="Cambria Math"/>
                                      </a:rPr>
                                      <m:t>1</m:t>
                                    </m:r>
                                  </m:num>
                                  <m:den>
                                    <m:rad>
                                      <m:radPr>
                                        <m:degHide m:val="on"/>
                                        <m:ctrlPr>
                                          <a:rPr lang="ru-RU" sz="1600" i="1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ru-RU" sz="1600">
                                            <a:effectLst/>
                                            <a:latin typeface="Cambria Math"/>
                                          </a:rPr>
                                          <m:t>3</m:t>
                                        </m:r>
                                      </m:e>
                                    </m:rad>
                                  </m:den>
                                </m:f>
                              </m:oMath>
                            </m:oMathPara>
                          </a14:m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1</a:t>
                          </a:r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755165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>
                                    <a:effectLst/>
                                    <a:latin typeface="Cambria Math"/>
                                  </a:rPr>
                                  <m:t>𝑐𝑡𝑔</m:t>
                                </m:r>
                                <m:r>
                                  <a:rPr lang="ru-RU" sz="1600">
                                    <a:effectLst/>
                                    <a:latin typeface="Cambria Math"/>
                                  </a:rPr>
                                  <m:t>𝛼</m:t>
                                </m:r>
                              </m:oMath>
                            </m:oMathPara>
                          </a14:m>
                          <a:endParaRPr lang="ru-RU" sz="16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600" dirty="0">
                              <a:effectLst/>
                            </a:rPr>
                            <a:t>Не существует</a:t>
                          </a:r>
                          <a:endParaRPr lang="ru-RU" sz="1600" dirty="0">
                            <a:effectLst/>
                            <a:latin typeface="+mn-lt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ad>
                                  <m:radPr>
                                    <m:degHide m:val="on"/>
                                    <m:ctrlPr>
                                      <a:rPr lang="ru-RU" sz="16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ru-RU" sz="1600">
                                        <a:effectLst/>
                                        <a:latin typeface="Cambria Math"/>
                                      </a:rPr>
                                      <m:t>3</m:t>
                                    </m:r>
                                  </m:e>
                                </m:rad>
                              </m:oMath>
                            </m:oMathPara>
                          </a14:m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1</a:t>
                          </a:r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1" name="Таблица 10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669160205"/>
                  </p:ext>
                </p:extLst>
              </p:nvPr>
            </p:nvGraphicFramePr>
            <p:xfrm>
              <a:off x="5292080" y="915566"/>
              <a:ext cx="3606676" cy="4030013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901669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901669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901669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901669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</a:tblGrid>
                  <a:tr h="1127097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9138" marR="9138" marT="0" marB="0" anchor="ctr">
                        <a:blipFill>
                          <a:blip r:embed="rId4"/>
                          <a:stretch>
                            <a:fillRect l="-676" t="-541" r="-302703" b="-26864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9138" marR="9138" marT="0" marB="0" anchor="ctr">
                        <a:blipFill>
                          <a:blip r:embed="rId4"/>
                          <a:stretch>
                            <a:fillRect l="-100676" t="-541" r="-202703" b="-26864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9138" marR="9138" marT="0" marB="0" anchor="ctr">
                        <a:blipFill>
                          <a:blip r:embed="rId4"/>
                          <a:stretch>
                            <a:fillRect l="-200676" t="-541" r="-102703" b="-26864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9138" marR="9138" marT="0" marB="0" anchor="ctr">
                        <a:blipFill>
                          <a:blip r:embed="rId4"/>
                          <a:stretch>
                            <a:fillRect l="-300676" t="-541" r="-2703" b="-26864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692726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9138" marR="9138" marT="0" marB="0" anchor="ctr">
                        <a:blipFill>
                          <a:blip r:embed="rId4"/>
                          <a:stretch>
                            <a:fillRect l="-676" t="-163158" r="-302703" b="-33596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0</a:t>
                          </a:r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9138" marR="9138" marT="0" marB="0" anchor="ctr">
                        <a:blipFill>
                          <a:blip r:embed="rId4"/>
                          <a:stretch>
                            <a:fillRect l="-200676" t="-163158" r="-102703" b="-33596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9138" marR="9138" marT="0" marB="0" anchor="ctr">
                        <a:blipFill>
                          <a:blip r:embed="rId4"/>
                          <a:stretch>
                            <a:fillRect l="-300676" t="-163158" r="-2703" b="-33596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692726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9138" marR="9138" marT="0" marB="0" anchor="ctr">
                        <a:blipFill>
                          <a:blip r:embed="rId4"/>
                          <a:stretch>
                            <a:fillRect l="-676" t="-263158" r="-302703" b="-23596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1</a:t>
                          </a:r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9138" marR="9138" marT="0" marB="0" anchor="ctr">
                        <a:blipFill>
                          <a:blip r:embed="rId4"/>
                          <a:stretch>
                            <a:fillRect l="-200676" t="-263158" r="-102703" b="-23596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9138" marR="9138" marT="0" marB="0" anchor="ctr">
                        <a:blipFill>
                          <a:blip r:embed="rId4"/>
                          <a:stretch>
                            <a:fillRect l="-300676" t="-263158" r="-2703" b="-23596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692726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9138" marR="9138" marT="0" marB="0" anchor="ctr">
                        <a:blipFill>
                          <a:blip r:embed="rId4"/>
                          <a:stretch>
                            <a:fillRect l="-676" t="-363158" r="-302703" b="-13596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0</a:t>
                          </a:r>
                          <a:endParaRPr lang="ru-RU" sz="16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9138" marR="9138" marT="0" marB="0" anchor="ctr">
                        <a:blipFill>
                          <a:blip r:embed="rId4"/>
                          <a:stretch>
                            <a:fillRect l="-200676" t="-363158" r="-102703" b="-13596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1</a:t>
                          </a:r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824738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9138" marR="9138" marT="0" marB="0" anchor="ctr">
                        <a:blipFill>
                          <a:blip r:embed="rId4"/>
                          <a:stretch>
                            <a:fillRect l="-676" t="-391111" r="-302703" b="-1481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600" dirty="0">
                              <a:effectLst/>
                            </a:rPr>
                            <a:t>Не существует</a:t>
                          </a:r>
                          <a:endParaRPr lang="ru-RU" sz="1600" dirty="0">
                            <a:effectLst/>
                            <a:latin typeface="+mn-lt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9138" marR="9138" marT="0" marB="0" anchor="ctr">
                        <a:blipFill>
                          <a:blip r:embed="rId4"/>
                          <a:stretch>
                            <a:fillRect l="-200676" t="-391111" r="-102703" b="-1481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1</a:t>
                          </a:r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Прямоугольник 12"/>
              <p:cNvSpPr/>
              <p:nvPr/>
            </p:nvSpPr>
            <p:spPr>
              <a:xfrm>
                <a:off x="153548" y="2554790"/>
                <a:ext cx="2961132" cy="5807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4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∙     </m:t>
                    </m:r>
                  </m:oMath>
                </a14:m>
                <a:r>
                  <a:rPr lang="en-US" dirty="0"/>
                  <a:t>+</a:t>
                </a:r>
                <a:r>
                  <a:rPr lang="ru-RU" dirty="0"/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i="1">
                            <a:latin typeface="Cambria Math"/>
                          </a:rPr>
                          <m:t>3</m:t>
                        </m:r>
                      </m:e>
                    </m:rad>
                    <m:r>
                      <a:rPr lang="en-US" i="1" smtClean="0">
                        <a:latin typeface="Cambria Math"/>
                        <a:ea typeface="Cambria Math"/>
                      </a:rPr>
                      <m:t>∙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      −  </m:t>
                    </m:r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13" name="Прямоугольник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548" y="2554790"/>
                <a:ext cx="2961132" cy="580736"/>
              </a:xfrm>
              <a:prstGeom prst="rect">
                <a:avLst/>
              </a:prstGeom>
              <a:blipFill rotWithShape="1">
                <a:blip r:embed="rId5"/>
                <a:stretch>
                  <a:fillRect t="-3158" b="-3052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Прямоугольник 13"/>
              <p:cNvSpPr/>
              <p:nvPr/>
            </p:nvSpPr>
            <p:spPr>
              <a:xfrm>
                <a:off x="1929175" y="2340602"/>
                <a:ext cx="625620" cy="8669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ru-RU" sz="24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ru-RU" sz="2400">
                                  <a:latin typeface="Cambria Math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ru-RU" sz="240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14" name="Прямоугольник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29175" y="2340602"/>
                <a:ext cx="625620" cy="866969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Прямоугольник 15"/>
              <p:cNvSpPr/>
              <p:nvPr/>
            </p:nvSpPr>
            <p:spPr>
              <a:xfrm>
                <a:off x="576076" y="2243617"/>
                <a:ext cx="465191" cy="101995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80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ru-RU" sz="280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ru-RU" sz="2800" dirty="0">
                  <a:ea typeface="Calibri"/>
                  <a:cs typeface="Times New Roman"/>
                </a:endParaRPr>
              </a:p>
            </p:txBody>
          </p:sp>
        </mc:Choice>
        <mc:Fallback xmlns="">
          <p:sp>
            <p:nvSpPr>
              <p:cNvPr id="16" name="Прямоугольник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6076" y="2243617"/>
                <a:ext cx="465191" cy="1019959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Прямоугольник 16"/>
              <p:cNvSpPr/>
              <p:nvPr/>
            </p:nvSpPr>
            <p:spPr>
              <a:xfrm>
                <a:off x="2915816" y="2554790"/>
                <a:ext cx="2297424" cy="61465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/>
                  <a:t>=2+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0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ru-RU" sz="240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sz="2400" b="0" i="1" smtClean="0">
                        <a:latin typeface="Cambria Math"/>
                      </a:rPr>
                      <m:t>−1=2,5</m:t>
                    </m:r>
                  </m:oMath>
                </a14:m>
                <a:endParaRPr lang="ru-RU" sz="2400" dirty="0"/>
              </a:p>
            </p:txBody>
          </p:sp>
        </mc:Choice>
        <mc:Fallback xmlns="">
          <p:sp>
            <p:nvSpPr>
              <p:cNvPr id="17" name="Прямоугольник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5816" y="2554790"/>
                <a:ext cx="2297424" cy="614655"/>
              </a:xfrm>
              <a:prstGeom prst="rect">
                <a:avLst/>
              </a:prstGeom>
              <a:blipFill rotWithShape="1">
                <a:blip r:embed="rId8"/>
                <a:stretch>
                  <a:fillRect l="-5570" t="-6931" b="-1881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Прямоугольник 17"/>
              <p:cNvSpPr/>
              <p:nvPr/>
            </p:nvSpPr>
            <p:spPr>
              <a:xfrm>
                <a:off x="2641474" y="2554790"/>
                <a:ext cx="473206" cy="53860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8" name="Прямоугольник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41474" y="2554790"/>
                <a:ext cx="473206" cy="538609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2698304" y="3939902"/>
                <a:ext cx="1915396" cy="53860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b="0" i="1" smtClean="0">
                          <a:latin typeface="Cambria Math" panose="02040503050406030204" pitchFamily="18" charset="0"/>
                        </a:rPr>
                        <m:t>Ответ</m:t>
                      </m:r>
                      <m:r>
                        <a:rPr lang="en-US" b="0" i="1" smtClean="0">
                          <a:latin typeface="Cambria Math"/>
                        </a:rPr>
                        <m:t>:2,5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8304" y="3939902"/>
                <a:ext cx="1915396" cy="538609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85185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7" grpId="0"/>
      <p:bldP spid="13" grpId="0"/>
      <p:bldP spid="14" grpId="0"/>
      <p:bldP spid="16" grpId="0"/>
      <p:bldP spid="17" grpId="0"/>
      <p:bldP spid="18" grpId="0"/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/>
          <p:nvPr/>
        </p:nvSpPr>
        <p:spPr>
          <a:xfrm>
            <a:off x="3" y="-19050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endParaRPr lang="ru-RU" sz="1800" dirty="0"/>
          </a:p>
        </p:txBody>
      </p:sp>
      <p:sp>
        <p:nvSpPr>
          <p:cNvPr id="5" name="object 4"/>
          <p:cNvSpPr txBox="1">
            <a:spLocks/>
          </p:cNvSpPr>
          <p:nvPr/>
        </p:nvSpPr>
        <p:spPr>
          <a:xfrm>
            <a:off x="0" y="127308"/>
            <a:ext cx="9144000" cy="457314"/>
          </a:xfrm>
          <a:prstGeom prst="rect">
            <a:avLst/>
          </a:prstGeom>
        </p:spPr>
        <p:txBody>
          <a:bodyPr vert="horz" wrap="square" lIns="0" tIns="26171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ru-RU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РЕШЕНИЕ ЗАДАНИЙ</a:t>
            </a:r>
            <a:endParaRPr lang="ru-RU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33334" y="748892"/>
            <a:ext cx="290015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i="1" dirty="0" smtClean="0">
                <a:solidFill>
                  <a:srgbClr val="00B050"/>
                </a:solidFill>
              </a:rPr>
              <a:t>234</a:t>
            </a:r>
            <a:r>
              <a:rPr lang="en-US" sz="2800" b="1" i="1" dirty="0" smtClean="0">
                <a:solidFill>
                  <a:srgbClr val="00B050"/>
                </a:solidFill>
              </a:rPr>
              <a:t>.</a:t>
            </a:r>
            <a:r>
              <a:rPr lang="ru-RU" sz="2800" b="1" i="1" dirty="0" smtClean="0">
                <a:solidFill>
                  <a:srgbClr val="00B050"/>
                </a:solidFill>
              </a:rPr>
              <a:t> </a:t>
            </a:r>
            <a:r>
              <a:rPr lang="ru-RU" sz="2800" b="1" i="1" dirty="0">
                <a:solidFill>
                  <a:srgbClr val="00B050"/>
                </a:solidFill>
              </a:rPr>
              <a:t>Вычислите</a:t>
            </a:r>
            <a:r>
              <a:rPr lang="en-US" sz="2800" b="1" i="1" dirty="0">
                <a:solidFill>
                  <a:srgbClr val="00B050"/>
                </a:solidFill>
              </a:rPr>
              <a:t>. </a:t>
            </a:r>
            <a:endParaRPr lang="ru-RU" sz="2800" b="1" i="1" dirty="0">
              <a:solidFill>
                <a:srgbClr val="00B05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/>
              <p:cNvSpPr/>
              <p:nvPr/>
            </p:nvSpPr>
            <p:spPr>
              <a:xfrm>
                <a:off x="482096" y="1989714"/>
                <a:ext cx="1782860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b="1" i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Решение</m:t>
                      </m:r>
                      <m:r>
                        <a:rPr lang="en-US" sz="2800" b="1" i="0" smtClean="0">
                          <a:solidFill>
                            <a:srgbClr val="00B050"/>
                          </a:solidFill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ru-RU" sz="2800" b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096" y="1989714"/>
                <a:ext cx="1782860" cy="52322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294465" y="1272112"/>
                <a:ext cx="2381870" cy="72622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dirty="0" smtClean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𝑠𝑖𝑛</m:t>
                    </m:r>
                    <m:f>
                      <m:f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i="1">
                            <a:latin typeface="Cambria Math"/>
                          </a:rPr>
                          <m:t>𝜋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6</m:t>
                        </m:r>
                      </m:den>
                    </m:f>
                    <m:r>
                      <a:rPr lang="en-US" i="1">
                        <a:latin typeface="Cambria Math"/>
                      </a:rPr>
                      <m:t>+</m:t>
                    </m:r>
                    <m:r>
                      <a:rPr lang="en-US" i="1">
                        <a:latin typeface="Cambria Math"/>
                      </a:rPr>
                      <m:t>𝑠𝑖𝑛</m:t>
                    </m:r>
                    <m:f>
                      <m:f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ru-RU" i="1">
                            <a:latin typeface="Cambria Math"/>
                          </a:rPr>
                          <m:t>𝜋</m:t>
                        </m:r>
                      </m:num>
                      <m:den>
                        <m:r>
                          <a:rPr lang="ru-RU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4465" y="1272112"/>
                <a:ext cx="2381870" cy="72622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1" name="Таблица 10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565166381"/>
                  </p:ext>
                </p:extLst>
              </p:nvPr>
            </p:nvGraphicFramePr>
            <p:xfrm>
              <a:off x="5292080" y="843558"/>
              <a:ext cx="3606676" cy="4195045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901669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901669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901669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901669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</a:tblGrid>
                  <a:tr h="1127097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ru-RU" sz="1600">
                                    <a:effectLst/>
                                    <a:latin typeface="Cambria Math"/>
                                  </a:rPr>
                                  <m:t>𝛼</m:t>
                                </m:r>
                              </m:oMath>
                            </m:oMathPara>
                          </a14:m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2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0</a:t>
                          </a:r>
                          <a:endParaRPr lang="ru-RU" sz="1600" dirty="0">
                            <a:effectLst/>
                          </a:endParaRPr>
                        </a:p>
                        <a:p>
                          <a:pPr algn="ctr">
                            <a:lnSpc>
                              <a:spcPct val="2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(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ru-RU" sz="16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>
                                      <a:effectLst/>
                                      <a:latin typeface="Cambria Math"/>
                                    </a:rPr>
                                    <m:t>0</m:t>
                                  </m:r>
                                </m:e>
                                <m:sup>
                                  <m:r>
                                    <a:rPr lang="en-US" sz="1600">
                                      <a:effectLst/>
                                      <a:latin typeface="Cambria Math"/>
                                    </a:rPr>
                                    <m:t>0</m:t>
                                  </m:r>
                                </m:sup>
                              </m:sSup>
                            </m:oMath>
                          </a14:m>
                          <a:r>
                            <a:rPr lang="en-US" sz="1600" dirty="0">
                              <a:effectLst/>
                            </a:rPr>
                            <a:t>)</a:t>
                          </a:r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16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1600">
                                        <a:effectLst/>
                                        <a:latin typeface="Cambria Math"/>
                                      </a:rPr>
                                      <m:t>𝜋</m:t>
                                    </m:r>
                                  </m:num>
                                  <m:den>
                                    <m:r>
                                      <a:rPr lang="ru-RU" sz="1600">
                                        <a:effectLst/>
                                        <a:latin typeface="Cambria Math"/>
                                      </a:rPr>
                                      <m:t>6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1600" dirty="0">
                            <a:effectLst/>
                          </a:endParaRPr>
                        </a:p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>
                                    <a:effectLst/>
                                    <a:latin typeface="Cambria Math"/>
                                  </a:rPr>
                                  <m:t>(</m:t>
                                </m:r>
                                <m:sSup>
                                  <m:sSupPr>
                                    <m:ctrlPr>
                                      <a:rPr lang="ru-RU" sz="16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600">
                                        <a:effectLst/>
                                        <a:latin typeface="Cambria Math"/>
                                      </a:rPr>
                                      <m:t>30</m:t>
                                    </m:r>
                                  </m:e>
                                  <m:sup>
                                    <m:r>
                                      <a:rPr lang="en-US" sz="1600">
                                        <a:effectLst/>
                                        <a:latin typeface="Cambria Math"/>
                                      </a:rPr>
                                      <m:t>0</m:t>
                                    </m:r>
                                  </m:sup>
                                </m:sSup>
                                <m:r>
                                  <a:rPr lang="en-US" sz="1600">
                                    <a:effectLst/>
                                    <a:latin typeface="Cambria Math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16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1600">
                                        <a:effectLst/>
                                        <a:latin typeface="Cambria Math"/>
                                      </a:rPr>
                                      <m:t>3</m:t>
                                    </m:r>
                                    <m:r>
                                      <a:rPr lang="ru-RU" sz="1600">
                                        <a:effectLst/>
                                        <a:latin typeface="Cambria Math"/>
                                      </a:rPr>
                                      <m:t>𝜋</m:t>
                                    </m:r>
                                  </m:num>
                                  <m:den>
                                    <m:r>
                                      <a:rPr lang="ru-RU" sz="1600">
                                        <a:effectLst/>
                                        <a:latin typeface="Cambria Math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1600" dirty="0">
                            <a:effectLst/>
                          </a:endParaRPr>
                        </a:p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>
                                    <a:effectLst/>
                                    <a:latin typeface="Cambria Math"/>
                                  </a:rPr>
                                  <m:t>(</m:t>
                                </m:r>
                                <m:sSup>
                                  <m:sSupPr>
                                    <m:ctrlPr>
                                      <a:rPr lang="ru-RU" sz="16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600">
                                        <a:effectLst/>
                                        <a:latin typeface="Cambria Math"/>
                                      </a:rPr>
                                      <m:t>270</m:t>
                                    </m:r>
                                  </m:e>
                                  <m:sup>
                                    <m:r>
                                      <a:rPr lang="en-US" sz="1600">
                                        <a:effectLst/>
                                        <a:latin typeface="Cambria Math"/>
                                      </a:rPr>
                                      <m:t>0</m:t>
                                    </m:r>
                                  </m:sup>
                                </m:sSup>
                                <m:r>
                                  <a:rPr lang="en-US" sz="1600">
                                    <a:effectLst/>
                                    <a:latin typeface="Cambria Math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69272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>
                                    <a:effectLst/>
                                    <a:latin typeface="Cambria Math"/>
                                  </a:rPr>
                                  <m:t>𝑠𝑖𝑛</m:t>
                                </m:r>
                                <m:r>
                                  <a:rPr lang="ru-RU" sz="1600">
                                    <a:effectLst/>
                                    <a:latin typeface="Cambria Math"/>
                                  </a:rPr>
                                  <m:t>𝛼</m:t>
                                </m:r>
                              </m:oMath>
                            </m:oMathPara>
                          </a14:m>
                          <a:endParaRPr lang="ru-RU" sz="16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0</a:t>
                          </a:r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1600" i="1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1600">
                                        <a:effectLst/>
                                        <a:latin typeface="Cambria Math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ru-RU" sz="1600">
                                        <a:effectLst/>
                                        <a:latin typeface="Cambria Math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-1</a:t>
                          </a:r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69272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>
                                    <a:effectLst/>
                                    <a:latin typeface="Cambria Math"/>
                                  </a:rPr>
                                  <m:t>𝑐𝑜𝑠</m:t>
                                </m:r>
                                <m:r>
                                  <a:rPr lang="ru-RU" sz="1600">
                                    <a:effectLst/>
                                    <a:latin typeface="Cambria Math"/>
                                  </a:rPr>
                                  <m:t>𝛼</m:t>
                                </m:r>
                              </m:oMath>
                            </m:oMathPara>
                          </a14:m>
                          <a:endParaRPr lang="ru-RU" sz="16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1</a:t>
                          </a:r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16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ad>
                                      <m:radPr>
                                        <m:degHide m:val="on"/>
                                        <m:ctrlPr>
                                          <a:rPr lang="ru-RU" sz="1600" i="1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ru-RU" sz="1600">
                                            <a:effectLst/>
                                            <a:latin typeface="Cambria Math"/>
                                          </a:rPr>
                                          <m:t>3</m:t>
                                        </m:r>
                                      </m:e>
                                    </m:rad>
                                  </m:num>
                                  <m:den>
                                    <m:r>
                                      <a:rPr lang="ru-RU" sz="1600">
                                        <a:effectLst/>
                                        <a:latin typeface="Cambria Math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0</a:t>
                          </a:r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69272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>
                                    <a:effectLst/>
                                    <a:latin typeface="Cambria Math"/>
                                  </a:rPr>
                                  <m:t>𝑡𝑔</m:t>
                                </m:r>
                                <m:r>
                                  <a:rPr lang="ru-RU" sz="1600">
                                    <a:effectLst/>
                                    <a:latin typeface="Cambria Math"/>
                                  </a:rPr>
                                  <m:t>𝛼</m:t>
                                </m:r>
                              </m:oMath>
                            </m:oMathPara>
                          </a14:m>
                          <a:endParaRPr lang="ru-RU" sz="16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0</a:t>
                          </a:r>
                          <a:endParaRPr lang="ru-RU" sz="16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16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1600">
                                        <a:effectLst/>
                                        <a:latin typeface="Cambria Math"/>
                                      </a:rPr>
                                      <m:t>1</m:t>
                                    </m:r>
                                  </m:num>
                                  <m:den>
                                    <m:rad>
                                      <m:radPr>
                                        <m:degHide m:val="on"/>
                                        <m:ctrlPr>
                                          <a:rPr lang="ru-RU" sz="1600" i="1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ru-RU" sz="1600">
                                            <a:effectLst/>
                                            <a:latin typeface="Cambria Math"/>
                                          </a:rPr>
                                          <m:t>3</m:t>
                                        </m:r>
                                      </m:e>
                                    </m:rad>
                                  </m:den>
                                </m:f>
                              </m:oMath>
                            </m:oMathPara>
                          </a14:m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600" dirty="0">
                              <a:effectLst/>
                            </a:rPr>
                            <a:t>Не существует</a:t>
                          </a:r>
                          <a:endParaRPr lang="ru-RU" sz="1600" dirty="0">
                            <a:effectLst/>
                            <a:latin typeface="+mn-lt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755165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>
                                    <a:effectLst/>
                                    <a:latin typeface="Cambria Math"/>
                                  </a:rPr>
                                  <m:t>𝑐𝑡𝑔</m:t>
                                </m:r>
                                <m:r>
                                  <a:rPr lang="ru-RU" sz="1600">
                                    <a:effectLst/>
                                    <a:latin typeface="Cambria Math"/>
                                  </a:rPr>
                                  <m:t>𝛼</m:t>
                                </m:r>
                              </m:oMath>
                            </m:oMathPara>
                          </a14:m>
                          <a:endParaRPr lang="ru-RU" sz="16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600" dirty="0">
                              <a:effectLst/>
                            </a:rPr>
                            <a:t>Не существует</a:t>
                          </a:r>
                          <a:endParaRPr lang="ru-RU" sz="1600" dirty="0">
                            <a:effectLst/>
                            <a:latin typeface="+mn-lt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ad>
                                  <m:radPr>
                                    <m:degHide m:val="on"/>
                                    <m:ctrlPr>
                                      <a:rPr lang="ru-RU" sz="16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ru-RU" sz="1600">
                                        <a:effectLst/>
                                        <a:latin typeface="Cambria Math"/>
                                      </a:rPr>
                                      <m:t>3</m:t>
                                    </m:r>
                                  </m:e>
                                </m:rad>
                              </m:oMath>
                            </m:oMathPara>
                          </a14:m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0</a:t>
                          </a:r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1" name="Таблица 10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565166381"/>
                  </p:ext>
                </p:extLst>
              </p:nvPr>
            </p:nvGraphicFramePr>
            <p:xfrm>
              <a:off x="5292080" y="843558"/>
              <a:ext cx="3606676" cy="4195045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901669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901669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901669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901669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</a:tblGrid>
                  <a:tr h="1127097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9138" marR="9138" marT="0" marB="0" anchor="ctr">
                        <a:blipFill>
                          <a:blip r:embed="rId4"/>
                          <a:stretch>
                            <a:fillRect l="-676" t="-541" r="-302703" b="-28216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9138" marR="9138" marT="0" marB="0" anchor="ctr">
                        <a:blipFill>
                          <a:blip r:embed="rId4"/>
                          <a:stretch>
                            <a:fillRect l="-100676" t="-541" r="-202703" b="-28216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9138" marR="9138" marT="0" marB="0" anchor="ctr">
                        <a:blipFill>
                          <a:blip r:embed="rId4"/>
                          <a:stretch>
                            <a:fillRect l="-200676" t="-541" r="-102703" b="-28216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9138" marR="9138" marT="0" marB="0" anchor="ctr">
                        <a:blipFill>
                          <a:blip r:embed="rId4"/>
                          <a:stretch>
                            <a:fillRect l="-300676" t="-541" r="-2703" b="-28216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692726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9138" marR="9138" marT="0" marB="0" anchor="ctr">
                        <a:blipFill>
                          <a:blip r:embed="rId4"/>
                          <a:stretch>
                            <a:fillRect l="-676" t="-163158" r="-302703" b="-35789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0</a:t>
                          </a:r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9138" marR="9138" marT="0" marB="0" anchor="ctr">
                        <a:blipFill>
                          <a:blip r:embed="rId4"/>
                          <a:stretch>
                            <a:fillRect l="-200676" t="-163158" r="-102703" b="-35789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-1</a:t>
                          </a:r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692726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9138" marR="9138" marT="0" marB="0" anchor="ctr">
                        <a:blipFill>
                          <a:blip r:embed="rId4"/>
                          <a:stretch>
                            <a:fillRect l="-676" t="-263158" r="-302703" b="-25789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1</a:t>
                          </a:r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9138" marR="9138" marT="0" marB="0" anchor="ctr">
                        <a:blipFill>
                          <a:blip r:embed="rId4"/>
                          <a:stretch>
                            <a:fillRect l="-200676" t="-263158" r="-102703" b="-25789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0</a:t>
                          </a:r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841248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9138" marR="9138" marT="0" marB="0" anchor="ctr">
                        <a:blipFill>
                          <a:blip r:embed="rId4"/>
                          <a:stretch>
                            <a:fillRect l="-676" t="-300000" r="-302703" b="-11304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0</a:t>
                          </a:r>
                          <a:endParaRPr lang="ru-RU" sz="16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9138" marR="9138" marT="0" marB="0" anchor="ctr">
                        <a:blipFill>
                          <a:blip r:embed="rId4"/>
                          <a:stretch>
                            <a:fillRect l="-200676" t="-300000" r="-102703" b="-11304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600" dirty="0">
                              <a:effectLst/>
                            </a:rPr>
                            <a:t>Не существует</a:t>
                          </a:r>
                          <a:endParaRPr lang="ru-RU" sz="1600" dirty="0">
                            <a:effectLst/>
                            <a:latin typeface="+mn-lt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841248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9138" marR="9138" marT="0" marB="0" anchor="ctr">
                        <a:blipFill>
                          <a:blip r:embed="rId4"/>
                          <a:stretch>
                            <a:fillRect l="-676" t="-400000" r="-302703" b="-1304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600" dirty="0">
                              <a:effectLst/>
                            </a:rPr>
                            <a:t>Не существует</a:t>
                          </a:r>
                          <a:endParaRPr lang="ru-RU" sz="1600" dirty="0">
                            <a:effectLst/>
                            <a:latin typeface="+mn-lt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9138" marR="9138" marT="0" marB="0" anchor="ctr">
                        <a:blipFill>
                          <a:blip r:embed="rId4"/>
                          <a:stretch>
                            <a:fillRect l="-200676" t="-400000" r="-102703" b="-1304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0</a:t>
                          </a:r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Прямоугольник 12"/>
              <p:cNvSpPr/>
              <p:nvPr/>
            </p:nvSpPr>
            <p:spPr>
              <a:xfrm>
                <a:off x="153548" y="2554790"/>
                <a:ext cx="2169376" cy="9278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ru-RU" b="0" i="1" smtClean="0">
                              <a:latin typeface="Cambria Math" panose="02040503050406030204" pitchFamily="18" charset="0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ru-RU" b="0" i="1" smtClean="0">
                              <a:latin typeface="Cambria Math" panose="02040503050406030204" pitchFamily="18" charset="0"/>
                              <a:ea typeface="Cambria Math"/>
                            </a:rPr>
                            <m:t>2</m:t>
                          </m:r>
                        </m:den>
                      </m:f>
                      <m:r>
                        <a:rPr lang="ru-RU" b="0" i="1" smtClean="0">
                          <a:latin typeface="Cambria Math" panose="02040503050406030204" pitchFamily="18" charset="0"/>
                          <a:ea typeface="Cambria Math"/>
                        </a:rPr>
                        <m:t>+</m:t>
                      </m:r>
                      <m:d>
                        <m:dPr>
                          <m:ctrlPr>
                            <a:rPr lang="ru-RU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ru-RU" b="0" i="1" smtClean="0">
                              <a:latin typeface="Cambria Math" panose="02040503050406030204" pitchFamily="18" charset="0"/>
                              <a:ea typeface="Cambria Math"/>
                            </a:rPr>
                            <m:t>−1</m:t>
                          </m:r>
                        </m:e>
                      </m:d>
                      <m:r>
                        <a:rPr lang="ru-RU" b="0" i="1" smtClean="0">
                          <a:latin typeface="Cambria Math" panose="02040503050406030204" pitchFamily="18" charset="0"/>
                          <a:ea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 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3" name="Прямоугольник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548" y="2554790"/>
                <a:ext cx="2169376" cy="92788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Прямоугольник 16"/>
              <p:cNvSpPr/>
              <p:nvPr/>
            </p:nvSpPr>
            <p:spPr>
              <a:xfrm>
                <a:off x="2123728" y="2626829"/>
                <a:ext cx="704039" cy="78380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ru-RU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ru-RU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17" name="Прямоугольник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2626829"/>
                <a:ext cx="704039" cy="78380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2698304" y="3939902"/>
                <a:ext cx="1366080" cy="53860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b="0" i="1" smtClean="0">
                          <a:latin typeface="Cambria Math" panose="02040503050406030204" pitchFamily="18" charset="0"/>
                        </a:rPr>
                        <m:t>Ответ</m:t>
                      </m:r>
                      <m:r>
                        <a:rPr lang="en-US" b="0" i="1" smtClean="0">
                          <a:latin typeface="Cambria Math"/>
                        </a:rPr>
                        <m:t>: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8304" y="3939902"/>
                <a:ext cx="1366080" cy="53860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Прямоугольник 14"/>
              <p:cNvSpPr/>
              <p:nvPr/>
            </p:nvSpPr>
            <p:spPr>
              <a:xfrm>
                <a:off x="3878804" y="3817304"/>
                <a:ext cx="704039" cy="78380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ru-RU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ru-RU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15" name="Прямоугольник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8804" y="3817304"/>
                <a:ext cx="704039" cy="78380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6356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7" grpId="0"/>
      <p:bldP spid="13" grpId="0"/>
      <p:bldP spid="17" grpId="0"/>
      <p:bldP spid="2" grpId="0"/>
      <p:bldP spid="1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/>
          <p:nvPr/>
        </p:nvSpPr>
        <p:spPr>
          <a:xfrm>
            <a:off x="3" y="-19050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endParaRPr lang="ru-RU" sz="1800" dirty="0"/>
          </a:p>
        </p:txBody>
      </p:sp>
      <p:sp>
        <p:nvSpPr>
          <p:cNvPr id="5" name="object 4"/>
          <p:cNvSpPr txBox="1">
            <a:spLocks/>
          </p:cNvSpPr>
          <p:nvPr/>
        </p:nvSpPr>
        <p:spPr>
          <a:xfrm>
            <a:off x="0" y="127308"/>
            <a:ext cx="9144000" cy="457314"/>
          </a:xfrm>
          <a:prstGeom prst="rect">
            <a:avLst/>
          </a:prstGeom>
        </p:spPr>
        <p:txBody>
          <a:bodyPr vert="horz" wrap="square" lIns="0" tIns="26171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ru-RU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РЕШЕНИЕ ЗАДАНИЙ</a:t>
            </a:r>
            <a:endParaRPr lang="ru-RU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33334" y="748892"/>
            <a:ext cx="290015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i="1" dirty="0" smtClean="0">
                <a:solidFill>
                  <a:srgbClr val="00B050"/>
                </a:solidFill>
              </a:rPr>
              <a:t>234</a:t>
            </a:r>
            <a:r>
              <a:rPr lang="en-US" sz="2800" b="1" i="1" dirty="0" smtClean="0">
                <a:solidFill>
                  <a:srgbClr val="00B050"/>
                </a:solidFill>
              </a:rPr>
              <a:t>.</a:t>
            </a:r>
            <a:r>
              <a:rPr lang="ru-RU" sz="2800" b="1" i="1" dirty="0" smtClean="0">
                <a:solidFill>
                  <a:srgbClr val="00B050"/>
                </a:solidFill>
              </a:rPr>
              <a:t> </a:t>
            </a:r>
            <a:r>
              <a:rPr lang="ru-RU" sz="2800" b="1" i="1" dirty="0">
                <a:solidFill>
                  <a:srgbClr val="00B050"/>
                </a:solidFill>
              </a:rPr>
              <a:t>Вычислите</a:t>
            </a:r>
            <a:r>
              <a:rPr lang="en-US" sz="2800" b="1" i="1" dirty="0">
                <a:solidFill>
                  <a:srgbClr val="00B050"/>
                </a:solidFill>
              </a:rPr>
              <a:t>. </a:t>
            </a:r>
            <a:endParaRPr lang="ru-RU" sz="2800" b="1" i="1" dirty="0">
              <a:solidFill>
                <a:srgbClr val="00B05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/>
              <p:cNvSpPr/>
              <p:nvPr/>
            </p:nvSpPr>
            <p:spPr>
              <a:xfrm>
                <a:off x="482096" y="1989714"/>
                <a:ext cx="1782860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b="1" i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Решение</m:t>
                      </m:r>
                      <m:r>
                        <a:rPr lang="en-US" sz="2800" b="1" i="0" smtClean="0">
                          <a:solidFill>
                            <a:srgbClr val="00B050"/>
                          </a:solidFill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ru-RU" sz="2800" b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096" y="1989714"/>
                <a:ext cx="1782860" cy="52322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294465" y="1272112"/>
                <a:ext cx="2214261" cy="53860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dirty="0" smtClean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𝑠𝑖𝑛</m:t>
                    </m:r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ru-R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𝑐𝑜𝑠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4465" y="1272112"/>
                <a:ext cx="2214261" cy="53860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1" name="Таблица 10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565166381"/>
                  </p:ext>
                </p:extLst>
              </p:nvPr>
            </p:nvGraphicFramePr>
            <p:xfrm>
              <a:off x="5292080" y="843558"/>
              <a:ext cx="3606676" cy="4195045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901669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901669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901669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901669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</a:tblGrid>
                  <a:tr h="1127097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ru-RU" sz="1600">
                                    <a:effectLst/>
                                    <a:latin typeface="Cambria Math"/>
                                  </a:rPr>
                                  <m:t>𝛼</m:t>
                                </m:r>
                              </m:oMath>
                            </m:oMathPara>
                          </a14:m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2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0</a:t>
                          </a:r>
                          <a:endParaRPr lang="ru-RU" sz="1600" dirty="0">
                            <a:effectLst/>
                          </a:endParaRPr>
                        </a:p>
                        <a:p>
                          <a:pPr algn="ctr">
                            <a:lnSpc>
                              <a:spcPct val="2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(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ru-RU" sz="16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>
                                      <a:effectLst/>
                                      <a:latin typeface="Cambria Math"/>
                                    </a:rPr>
                                    <m:t>0</m:t>
                                  </m:r>
                                </m:e>
                                <m:sup>
                                  <m:r>
                                    <a:rPr lang="en-US" sz="1600">
                                      <a:effectLst/>
                                      <a:latin typeface="Cambria Math"/>
                                    </a:rPr>
                                    <m:t>0</m:t>
                                  </m:r>
                                </m:sup>
                              </m:sSup>
                            </m:oMath>
                          </a14:m>
                          <a:r>
                            <a:rPr lang="en-US" sz="1600" dirty="0">
                              <a:effectLst/>
                            </a:rPr>
                            <a:t>)</a:t>
                          </a:r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20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ru-RU" sz="1600">
                                    <a:effectLst/>
                                    <a:latin typeface="Cambria Math"/>
                                  </a:rPr>
                                  <m:t>𝜋</m:t>
                                </m:r>
                              </m:oMath>
                            </m:oMathPara>
                          </a14:m>
                          <a:endParaRPr lang="en-US" sz="1600" dirty="0">
                            <a:effectLst/>
                          </a:endParaRPr>
                        </a:p>
                        <a:p>
                          <a:pPr algn="ctr">
                            <a:lnSpc>
                              <a:spcPct val="20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ru-RU" sz="16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600">
                                        <a:effectLst/>
                                        <a:latin typeface="Cambria Math"/>
                                      </a:rPr>
                                      <m:t>(180</m:t>
                                    </m:r>
                                  </m:e>
                                  <m:sup>
                                    <m:r>
                                      <a:rPr lang="en-US" sz="1600">
                                        <a:effectLst/>
                                        <a:latin typeface="Cambria Math"/>
                                      </a:rPr>
                                      <m:t>0</m:t>
                                    </m:r>
                                  </m:sup>
                                </m:sSup>
                                <m:r>
                                  <a:rPr lang="en-US" sz="1600">
                                    <a:effectLst/>
                                    <a:latin typeface="Cambria Math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16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1600">
                                        <a:effectLst/>
                                        <a:latin typeface="Cambria Math"/>
                                      </a:rPr>
                                      <m:t>3</m:t>
                                    </m:r>
                                    <m:r>
                                      <a:rPr lang="ru-RU" sz="1600">
                                        <a:effectLst/>
                                        <a:latin typeface="Cambria Math"/>
                                      </a:rPr>
                                      <m:t>𝜋</m:t>
                                    </m:r>
                                  </m:num>
                                  <m:den>
                                    <m:r>
                                      <a:rPr lang="ru-RU" sz="1600">
                                        <a:effectLst/>
                                        <a:latin typeface="Cambria Math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1600" dirty="0">
                            <a:effectLst/>
                          </a:endParaRPr>
                        </a:p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>
                                    <a:effectLst/>
                                    <a:latin typeface="Cambria Math"/>
                                  </a:rPr>
                                  <m:t>(</m:t>
                                </m:r>
                                <m:sSup>
                                  <m:sSupPr>
                                    <m:ctrlPr>
                                      <a:rPr lang="ru-RU" sz="16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600">
                                        <a:effectLst/>
                                        <a:latin typeface="Cambria Math"/>
                                      </a:rPr>
                                      <m:t>270</m:t>
                                    </m:r>
                                  </m:e>
                                  <m:sup>
                                    <m:r>
                                      <a:rPr lang="en-US" sz="1600">
                                        <a:effectLst/>
                                        <a:latin typeface="Cambria Math"/>
                                      </a:rPr>
                                      <m:t>0</m:t>
                                    </m:r>
                                  </m:sup>
                                </m:sSup>
                                <m:r>
                                  <a:rPr lang="en-US" sz="1600">
                                    <a:effectLst/>
                                    <a:latin typeface="Cambria Math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69272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>
                                    <a:effectLst/>
                                    <a:latin typeface="Cambria Math"/>
                                  </a:rPr>
                                  <m:t>𝑠𝑖𝑛</m:t>
                                </m:r>
                                <m:r>
                                  <a:rPr lang="ru-RU" sz="1600">
                                    <a:effectLst/>
                                    <a:latin typeface="Cambria Math"/>
                                  </a:rPr>
                                  <m:t>𝛼</m:t>
                                </m:r>
                              </m:oMath>
                            </m:oMathPara>
                          </a14:m>
                          <a:endParaRPr lang="ru-RU" sz="16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0</a:t>
                          </a:r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0</a:t>
                          </a:r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-1</a:t>
                          </a:r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69272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>
                                    <a:effectLst/>
                                    <a:latin typeface="Cambria Math"/>
                                  </a:rPr>
                                  <m:t>𝑐𝑜𝑠</m:t>
                                </m:r>
                                <m:r>
                                  <a:rPr lang="ru-RU" sz="1600">
                                    <a:effectLst/>
                                    <a:latin typeface="Cambria Math"/>
                                  </a:rPr>
                                  <m:t>𝛼</m:t>
                                </m:r>
                              </m:oMath>
                            </m:oMathPara>
                          </a14:m>
                          <a:endParaRPr lang="ru-RU" sz="16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1</a:t>
                          </a:r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-1</a:t>
                          </a:r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0</a:t>
                          </a:r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69272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>
                                    <a:effectLst/>
                                    <a:latin typeface="Cambria Math"/>
                                  </a:rPr>
                                  <m:t>𝑡𝑔</m:t>
                                </m:r>
                                <m:r>
                                  <a:rPr lang="ru-RU" sz="1600">
                                    <a:effectLst/>
                                    <a:latin typeface="Cambria Math"/>
                                  </a:rPr>
                                  <m:t>𝛼</m:t>
                                </m:r>
                              </m:oMath>
                            </m:oMathPara>
                          </a14:m>
                          <a:endParaRPr lang="ru-RU" sz="16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0</a:t>
                          </a:r>
                          <a:endParaRPr lang="ru-RU" sz="16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0</a:t>
                          </a:r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600" dirty="0">
                              <a:effectLst/>
                            </a:rPr>
                            <a:t>Не существует</a:t>
                          </a:r>
                          <a:endParaRPr lang="ru-RU" sz="1600" dirty="0">
                            <a:effectLst/>
                            <a:latin typeface="+mn-lt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755165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>
                                    <a:effectLst/>
                                    <a:latin typeface="Cambria Math"/>
                                  </a:rPr>
                                  <m:t>𝑐𝑡𝑔</m:t>
                                </m:r>
                                <m:r>
                                  <a:rPr lang="ru-RU" sz="1600">
                                    <a:effectLst/>
                                    <a:latin typeface="Cambria Math"/>
                                  </a:rPr>
                                  <m:t>𝛼</m:t>
                                </m:r>
                              </m:oMath>
                            </m:oMathPara>
                          </a14:m>
                          <a:endParaRPr lang="ru-RU" sz="16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600" dirty="0">
                              <a:effectLst/>
                            </a:rPr>
                            <a:t>Не существует</a:t>
                          </a:r>
                          <a:endParaRPr lang="ru-RU" sz="1600" dirty="0">
                            <a:effectLst/>
                            <a:latin typeface="+mn-lt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600" dirty="0">
                              <a:effectLst/>
                            </a:rPr>
                            <a:t>Не существует</a:t>
                          </a:r>
                          <a:endParaRPr lang="ru-RU" sz="1600" dirty="0">
                            <a:effectLst/>
                            <a:latin typeface="+mn-lt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0</a:t>
                          </a:r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1" name="Таблица 10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565166381"/>
                  </p:ext>
                </p:extLst>
              </p:nvPr>
            </p:nvGraphicFramePr>
            <p:xfrm>
              <a:off x="5292080" y="843558"/>
              <a:ext cx="3606676" cy="4195045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901669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901669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901669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901669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</a:tblGrid>
                  <a:tr h="1127097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9138" marR="9138" marT="0" marB="0" anchor="ctr">
                        <a:blipFill>
                          <a:blip r:embed="rId4"/>
                          <a:stretch>
                            <a:fillRect l="-676" t="-541" r="-302703" b="-28216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9138" marR="9138" marT="0" marB="0" anchor="ctr">
                        <a:blipFill>
                          <a:blip r:embed="rId4"/>
                          <a:stretch>
                            <a:fillRect l="-100676" t="-541" r="-202703" b="-28216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9138" marR="9138" marT="0" marB="0" anchor="ctr">
                        <a:blipFill>
                          <a:blip r:embed="rId4"/>
                          <a:stretch>
                            <a:fillRect l="-200676" t="-541" r="-102703" b="-28216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9138" marR="9138" marT="0" marB="0" anchor="ctr">
                        <a:blipFill>
                          <a:blip r:embed="rId4"/>
                          <a:stretch>
                            <a:fillRect l="-300676" t="-541" r="-2703" b="-28216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692726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9138" marR="9138" marT="0" marB="0" anchor="ctr">
                        <a:blipFill>
                          <a:blip r:embed="rId4"/>
                          <a:stretch>
                            <a:fillRect l="-676" t="-163158" r="-302703" b="-35789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0</a:t>
                          </a:r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0</a:t>
                          </a:r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-1</a:t>
                          </a:r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692726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9138" marR="9138" marT="0" marB="0" anchor="ctr">
                        <a:blipFill>
                          <a:blip r:embed="rId4"/>
                          <a:stretch>
                            <a:fillRect l="-676" t="-263158" r="-302703" b="-25789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1</a:t>
                          </a:r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-1</a:t>
                          </a:r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0</a:t>
                          </a:r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841248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9138" marR="9138" marT="0" marB="0" anchor="ctr">
                        <a:blipFill>
                          <a:blip r:embed="rId4"/>
                          <a:stretch>
                            <a:fillRect l="-676" t="-300000" r="-302703" b="-11304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0</a:t>
                          </a:r>
                          <a:endParaRPr lang="ru-RU" sz="16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0</a:t>
                          </a:r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600" dirty="0">
                              <a:effectLst/>
                            </a:rPr>
                            <a:t>Не существует</a:t>
                          </a:r>
                          <a:endParaRPr lang="ru-RU" sz="1600" dirty="0">
                            <a:effectLst/>
                            <a:latin typeface="+mn-lt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841248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9138" marR="9138" marT="0" marB="0" anchor="ctr">
                        <a:blipFill>
                          <a:blip r:embed="rId4"/>
                          <a:stretch>
                            <a:fillRect l="-676" t="-400000" r="-302703" b="-1304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600" dirty="0">
                              <a:effectLst/>
                            </a:rPr>
                            <a:t>Не существует</a:t>
                          </a:r>
                          <a:endParaRPr lang="ru-RU" sz="1600" dirty="0">
                            <a:effectLst/>
                            <a:latin typeface="+mn-lt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600" dirty="0">
                              <a:effectLst/>
                            </a:rPr>
                            <a:t>Не существует</a:t>
                          </a:r>
                          <a:endParaRPr lang="ru-RU" sz="1600" dirty="0">
                            <a:effectLst/>
                            <a:latin typeface="+mn-lt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0</a:t>
                          </a:r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Прямоугольник 12"/>
              <p:cNvSpPr/>
              <p:nvPr/>
            </p:nvSpPr>
            <p:spPr>
              <a:xfrm>
                <a:off x="153548" y="2554790"/>
                <a:ext cx="2169375" cy="53860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Cambria Math"/>
                        </a:rPr>
                        <m:t>0</m:t>
                      </m:r>
                      <m:r>
                        <a:rPr lang="ru-RU" b="0" i="1" smtClean="0">
                          <a:latin typeface="Cambria Math" panose="02040503050406030204" pitchFamily="18" charset="0"/>
                          <a:ea typeface="Cambria Math"/>
                        </a:rPr>
                        <m:t>+</m:t>
                      </m:r>
                      <m:d>
                        <m:dPr>
                          <m:ctrlPr>
                            <a:rPr lang="ru-RU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ru-RU" b="0" i="1" smtClean="0">
                              <a:latin typeface="Cambria Math" panose="02040503050406030204" pitchFamily="18" charset="0"/>
                              <a:ea typeface="Cambria Math"/>
                            </a:rPr>
                            <m:t>−1</m:t>
                          </m:r>
                        </m:e>
                      </m:d>
                      <m:r>
                        <a:rPr lang="ru-RU" b="0" i="1" smtClean="0">
                          <a:latin typeface="Cambria Math" panose="02040503050406030204" pitchFamily="18" charset="0"/>
                          <a:ea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 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3" name="Прямоугольник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548" y="2554790"/>
                <a:ext cx="2169375" cy="53860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Прямоугольник 16"/>
              <p:cNvSpPr/>
              <p:nvPr/>
            </p:nvSpPr>
            <p:spPr>
              <a:xfrm>
                <a:off x="2123728" y="2593261"/>
                <a:ext cx="65274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17" name="Прямоугольник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2593261"/>
                <a:ext cx="652743" cy="46166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2698304" y="3939902"/>
                <a:ext cx="1366080" cy="53860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b="0" i="1" smtClean="0">
                          <a:latin typeface="Cambria Math" panose="02040503050406030204" pitchFamily="18" charset="0"/>
                        </a:rPr>
                        <m:t>Ответ</m:t>
                      </m:r>
                      <m:r>
                        <a:rPr lang="en-US" b="0" i="1" smtClean="0">
                          <a:latin typeface="Cambria Math"/>
                        </a:rPr>
                        <m:t>: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8304" y="3939902"/>
                <a:ext cx="1366080" cy="53860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Прямоугольник 14"/>
              <p:cNvSpPr/>
              <p:nvPr/>
            </p:nvSpPr>
            <p:spPr>
              <a:xfrm>
                <a:off x="3919257" y="3982478"/>
                <a:ext cx="65274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15" name="Прямоугольник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19257" y="3982478"/>
                <a:ext cx="652743" cy="46166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1173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7" grpId="0"/>
      <p:bldP spid="13" grpId="0"/>
      <p:bldP spid="17" grpId="0"/>
      <p:bldP spid="2" grpId="0"/>
      <p:bldP spid="1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/>
          <p:nvPr/>
        </p:nvSpPr>
        <p:spPr>
          <a:xfrm>
            <a:off x="3" y="-19050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endParaRPr lang="ru-RU" sz="1800" dirty="0"/>
          </a:p>
        </p:txBody>
      </p:sp>
      <p:sp>
        <p:nvSpPr>
          <p:cNvPr id="5" name="object 4"/>
          <p:cNvSpPr txBox="1">
            <a:spLocks/>
          </p:cNvSpPr>
          <p:nvPr/>
        </p:nvSpPr>
        <p:spPr>
          <a:xfrm>
            <a:off x="0" y="127308"/>
            <a:ext cx="9144000" cy="457314"/>
          </a:xfrm>
          <a:prstGeom prst="rect">
            <a:avLst/>
          </a:prstGeom>
        </p:spPr>
        <p:txBody>
          <a:bodyPr vert="horz" wrap="square" lIns="0" tIns="26171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ru-RU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РЕШЕНИЕ ЗАДАНИЙ</a:t>
            </a:r>
            <a:endParaRPr lang="ru-RU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33334" y="748892"/>
            <a:ext cx="290015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i="1" dirty="0" smtClean="0">
                <a:solidFill>
                  <a:srgbClr val="00B050"/>
                </a:solidFill>
              </a:rPr>
              <a:t>23</a:t>
            </a:r>
            <a:r>
              <a:rPr lang="en-US" sz="2800" b="1" i="1" dirty="0">
                <a:solidFill>
                  <a:srgbClr val="00B050"/>
                </a:solidFill>
              </a:rPr>
              <a:t>5</a:t>
            </a:r>
            <a:r>
              <a:rPr lang="en-US" sz="2800" b="1" i="1" dirty="0" smtClean="0">
                <a:solidFill>
                  <a:srgbClr val="00B050"/>
                </a:solidFill>
              </a:rPr>
              <a:t>.</a:t>
            </a:r>
            <a:r>
              <a:rPr lang="ru-RU" sz="2800" b="1" i="1" dirty="0" smtClean="0">
                <a:solidFill>
                  <a:srgbClr val="00B050"/>
                </a:solidFill>
              </a:rPr>
              <a:t> </a:t>
            </a:r>
            <a:r>
              <a:rPr lang="ru-RU" sz="2800" b="1" i="1" dirty="0">
                <a:solidFill>
                  <a:srgbClr val="00B050"/>
                </a:solidFill>
              </a:rPr>
              <a:t>Вычислите</a:t>
            </a:r>
            <a:r>
              <a:rPr lang="en-US" sz="2800" b="1" i="1" dirty="0">
                <a:solidFill>
                  <a:srgbClr val="00B050"/>
                </a:solidFill>
              </a:rPr>
              <a:t>. </a:t>
            </a:r>
            <a:endParaRPr lang="ru-RU" sz="2800" b="1" i="1" dirty="0">
              <a:solidFill>
                <a:srgbClr val="00B05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/>
              <p:cNvSpPr/>
              <p:nvPr/>
            </p:nvSpPr>
            <p:spPr>
              <a:xfrm>
                <a:off x="482096" y="1989714"/>
                <a:ext cx="1782860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b="1" i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Решение</m:t>
                      </m:r>
                      <m:r>
                        <a:rPr lang="en-US" sz="2800" b="1" i="0" smtClean="0">
                          <a:solidFill>
                            <a:srgbClr val="00B050"/>
                          </a:solidFill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ru-RU" sz="2800" b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096" y="1989714"/>
                <a:ext cx="1782860" cy="52322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294465" y="1272112"/>
                <a:ext cx="2086020" cy="53860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𝑡𝑔</m:t>
                    </m:r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𝑐𝑜𝑠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4465" y="1272112"/>
                <a:ext cx="2086020" cy="53860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1" name="Таблица 10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565166381"/>
                  </p:ext>
                </p:extLst>
              </p:nvPr>
            </p:nvGraphicFramePr>
            <p:xfrm>
              <a:off x="5292080" y="843558"/>
              <a:ext cx="3606676" cy="4195045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901669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901669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901669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901669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</a:tblGrid>
                  <a:tr h="1127097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ru-RU" sz="1600">
                                    <a:effectLst/>
                                    <a:latin typeface="Cambria Math"/>
                                  </a:rPr>
                                  <m:t>𝛼</m:t>
                                </m:r>
                              </m:oMath>
                            </m:oMathPara>
                          </a14:m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2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0</a:t>
                          </a:r>
                          <a:endParaRPr lang="ru-RU" sz="1600" dirty="0">
                            <a:effectLst/>
                          </a:endParaRPr>
                        </a:p>
                        <a:p>
                          <a:pPr algn="ctr">
                            <a:lnSpc>
                              <a:spcPct val="2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(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ru-RU" sz="16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>
                                      <a:effectLst/>
                                      <a:latin typeface="Cambria Math"/>
                                    </a:rPr>
                                    <m:t>0</m:t>
                                  </m:r>
                                </m:e>
                                <m:sup>
                                  <m:r>
                                    <a:rPr lang="en-US" sz="1600">
                                      <a:effectLst/>
                                      <a:latin typeface="Cambria Math"/>
                                    </a:rPr>
                                    <m:t>0</m:t>
                                  </m:r>
                                </m:sup>
                              </m:sSup>
                            </m:oMath>
                          </a14:m>
                          <a:r>
                            <a:rPr lang="en-US" sz="1600" dirty="0">
                              <a:effectLst/>
                            </a:rPr>
                            <a:t>)</a:t>
                          </a:r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20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ru-RU" sz="1600">
                                    <a:effectLst/>
                                    <a:latin typeface="Cambria Math"/>
                                  </a:rPr>
                                  <m:t>𝜋</m:t>
                                </m:r>
                              </m:oMath>
                            </m:oMathPara>
                          </a14:m>
                          <a:endParaRPr lang="en-US" sz="1600" dirty="0">
                            <a:effectLst/>
                          </a:endParaRPr>
                        </a:p>
                        <a:p>
                          <a:pPr algn="ctr">
                            <a:lnSpc>
                              <a:spcPct val="20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ru-RU" sz="16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600">
                                        <a:effectLst/>
                                        <a:latin typeface="Cambria Math"/>
                                      </a:rPr>
                                      <m:t>(180</m:t>
                                    </m:r>
                                  </m:e>
                                  <m:sup>
                                    <m:r>
                                      <a:rPr lang="en-US" sz="1600">
                                        <a:effectLst/>
                                        <a:latin typeface="Cambria Math"/>
                                      </a:rPr>
                                      <m:t>0</m:t>
                                    </m:r>
                                  </m:sup>
                                </m:sSup>
                                <m:r>
                                  <a:rPr lang="en-US" sz="1600">
                                    <a:effectLst/>
                                    <a:latin typeface="Cambria Math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16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1600">
                                        <a:effectLst/>
                                        <a:latin typeface="Cambria Math"/>
                                      </a:rPr>
                                      <m:t>3</m:t>
                                    </m:r>
                                    <m:r>
                                      <a:rPr lang="ru-RU" sz="1600">
                                        <a:effectLst/>
                                        <a:latin typeface="Cambria Math"/>
                                      </a:rPr>
                                      <m:t>𝜋</m:t>
                                    </m:r>
                                  </m:num>
                                  <m:den>
                                    <m:r>
                                      <a:rPr lang="ru-RU" sz="1600">
                                        <a:effectLst/>
                                        <a:latin typeface="Cambria Math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1600" dirty="0">
                            <a:effectLst/>
                          </a:endParaRPr>
                        </a:p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>
                                    <a:effectLst/>
                                    <a:latin typeface="Cambria Math"/>
                                  </a:rPr>
                                  <m:t>(</m:t>
                                </m:r>
                                <m:sSup>
                                  <m:sSupPr>
                                    <m:ctrlPr>
                                      <a:rPr lang="ru-RU" sz="16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600">
                                        <a:effectLst/>
                                        <a:latin typeface="Cambria Math"/>
                                      </a:rPr>
                                      <m:t>270</m:t>
                                    </m:r>
                                  </m:e>
                                  <m:sup>
                                    <m:r>
                                      <a:rPr lang="en-US" sz="1600">
                                        <a:effectLst/>
                                        <a:latin typeface="Cambria Math"/>
                                      </a:rPr>
                                      <m:t>0</m:t>
                                    </m:r>
                                  </m:sup>
                                </m:sSup>
                                <m:r>
                                  <a:rPr lang="en-US" sz="1600">
                                    <a:effectLst/>
                                    <a:latin typeface="Cambria Math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69272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>
                                    <a:effectLst/>
                                    <a:latin typeface="Cambria Math"/>
                                  </a:rPr>
                                  <m:t>𝑠𝑖𝑛</m:t>
                                </m:r>
                                <m:r>
                                  <a:rPr lang="ru-RU" sz="1600">
                                    <a:effectLst/>
                                    <a:latin typeface="Cambria Math"/>
                                  </a:rPr>
                                  <m:t>𝛼</m:t>
                                </m:r>
                              </m:oMath>
                            </m:oMathPara>
                          </a14:m>
                          <a:endParaRPr lang="ru-RU" sz="16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0</a:t>
                          </a:r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0</a:t>
                          </a:r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-1</a:t>
                          </a:r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69272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>
                                    <a:effectLst/>
                                    <a:latin typeface="Cambria Math"/>
                                  </a:rPr>
                                  <m:t>𝑐𝑜𝑠</m:t>
                                </m:r>
                                <m:r>
                                  <a:rPr lang="ru-RU" sz="1600">
                                    <a:effectLst/>
                                    <a:latin typeface="Cambria Math"/>
                                  </a:rPr>
                                  <m:t>𝛼</m:t>
                                </m:r>
                              </m:oMath>
                            </m:oMathPara>
                          </a14:m>
                          <a:endParaRPr lang="ru-RU" sz="16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1</a:t>
                          </a:r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-1</a:t>
                          </a:r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0</a:t>
                          </a:r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69272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>
                                    <a:effectLst/>
                                    <a:latin typeface="Cambria Math"/>
                                  </a:rPr>
                                  <m:t>𝑡𝑔</m:t>
                                </m:r>
                                <m:r>
                                  <a:rPr lang="ru-RU" sz="1600">
                                    <a:effectLst/>
                                    <a:latin typeface="Cambria Math"/>
                                  </a:rPr>
                                  <m:t>𝛼</m:t>
                                </m:r>
                              </m:oMath>
                            </m:oMathPara>
                          </a14:m>
                          <a:endParaRPr lang="ru-RU" sz="16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0</a:t>
                          </a:r>
                          <a:endParaRPr lang="ru-RU" sz="16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0</a:t>
                          </a:r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600" dirty="0">
                              <a:effectLst/>
                            </a:rPr>
                            <a:t>Не существует</a:t>
                          </a:r>
                          <a:endParaRPr lang="ru-RU" sz="1600" dirty="0">
                            <a:effectLst/>
                            <a:latin typeface="+mn-lt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755165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>
                                    <a:effectLst/>
                                    <a:latin typeface="Cambria Math"/>
                                  </a:rPr>
                                  <m:t>𝑐𝑡𝑔</m:t>
                                </m:r>
                                <m:r>
                                  <a:rPr lang="ru-RU" sz="1600">
                                    <a:effectLst/>
                                    <a:latin typeface="Cambria Math"/>
                                  </a:rPr>
                                  <m:t>𝛼</m:t>
                                </m:r>
                              </m:oMath>
                            </m:oMathPara>
                          </a14:m>
                          <a:endParaRPr lang="ru-RU" sz="16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600" dirty="0">
                              <a:effectLst/>
                            </a:rPr>
                            <a:t>Не существует</a:t>
                          </a:r>
                          <a:endParaRPr lang="ru-RU" sz="1600" dirty="0">
                            <a:effectLst/>
                            <a:latin typeface="+mn-lt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600" dirty="0">
                              <a:effectLst/>
                            </a:rPr>
                            <a:t>Не существует</a:t>
                          </a:r>
                          <a:endParaRPr lang="ru-RU" sz="1600" dirty="0">
                            <a:effectLst/>
                            <a:latin typeface="+mn-lt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0</a:t>
                          </a:r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1" name="Таблица 10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565166381"/>
                  </p:ext>
                </p:extLst>
              </p:nvPr>
            </p:nvGraphicFramePr>
            <p:xfrm>
              <a:off x="5292080" y="843558"/>
              <a:ext cx="3606676" cy="4195045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901669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901669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901669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901669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</a:tblGrid>
                  <a:tr h="1127097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9138" marR="9138" marT="0" marB="0" anchor="ctr">
                        <a:blipFill>
                          <a:blip r:embed="rId4"/>
                          <a:stretch>
                            <a:fillRect l="-676" t="-541" r="-302703" b="-28216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9138" marR="9138" marT="0" marB="0" anchor="ctr">
                        <a:blipFill>
                          <a:blip r:embed="rId4"/>
                          <a:stretch>
                            <a:fillRect l="-100676" t="-541" r="-202703" b="-28216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9138" marR="9138" marT="0" marB="0" anchor="ctr">
                        <a:blipFill>
                          <a:blip r:embed="rId4"/>
                          <a:stretch>
                            <a:fillRect l="-200676" t="-541" r="-102703" b="-28216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9138" marR="9138" marT="0" marB="0" anchor="ctr">
                        <a:blipFill>
                          <a:blip r:embed="rId4"/>
                          <a:stretch>
                            <a:fillRect l="-300676" t="-541" r="-2703" b="-28216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692726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9138" marR="9138" marT="0" marB="0" anchor="ctr">
                        <a:blipFill>
                          <a:blip r:embed="rId4"/>
                          <a:stretch>
                            <a:fillRect l="-676" t="-163158" r="-302703" b="-35789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0</a:t>
                          </a:r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0</a:t>
                          </a:r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-1</a:t>
                          </a:r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692726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9138" marR="9138" marT="0" marB="0" anchor="ctr">
                        <a:blipFill>
                          <a:blip r:embed="rId4"/>
                          <a:stretch>
                            <a:fillRect l="-676" t="-263158" r="-302703" b="-25789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1</a:t>
                          </a:r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-1</a:t>
                          </a:r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0</a:t>
                          </a:r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841248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9138" marR="9138" marT="0" marB="0" anchor="ctr">
                        <a:blipFill>
                          <a:blip r:embed="rId4"/>
                          <a:stretch>
                            <a:fillRect l="-676" t="-300000" r="-302703" b="-11304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0</a:t>
                          </a:r>
                          <a:endParaRPr lang="ru-RU" sz="16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0</a:t>
                          </a:r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600" dirty="0">
                              <a:effectLst/>
                            </a:rPr>
                            <a:t>Не существует</a:t>
                          </a:r>
                          <a:endParaRPr lang="ru-RU" sz="1600" dirty="0">
                            <a:effectLst/>
                            <a:latin typeface="+mn-lt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841248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9138" marR="9138" marT="0" marB="0" anchor="ctr">
                        <a:blipFill>
                          <a:blip r:embed="rId4"/>
                          <a:stretch>
                            <a:fillRect l="-676" t="-400000" r="-302703" b="-1304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600" dirty="0">
                              <a:effectLst/>
                            </a:rPr>
                            <a:t>Не существует</a:t>
                          </a:r>
                          <a:endParaRPr lang="ru-RU" sz="1600" dirty="0">
                            <a:effectLst/>
                            <a:latin typeface="+mn-lt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600" dirty="0">
                              <a:effectLst/>
                            </a:rPr>
                            <a:t>Не существует</a:t>
                          </a:r>
                          <a:endParaRPr lang="ru-RU" sz="1600" dirty="0">
                            <a:effectLst/>
                            <a:latin typeface="+mn-lt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0</a:t>
                          </a:r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Прямоугольник 12"/>
              <p:cNvSpPr/>
              <p:nvPr/>
            </p:nvSpPr>
            <p:spPr>
              <a:xfrm>
                <a:off x="153548" y="2554790"/>
                <a:ext cx="2169375" cy="53860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Cambria Math"/>
                        </a:rPr>
                        <m:t>0</m:t>
                      </m:r>
                      <m:r>
                        <a:rPr lang="ru-RU" b="0" i="1" smtClean="0">
                          <a:latin typeface="Cambria Math" panose="02040503050406030204" pitchFamily="18" charset="0"/>
                          <a:ea typeface="Cambria Math"/>
                        </a:rPr>
                        <m:t>+</m:t>
                      </m:r>
                      <m:d>
                        <m:dPr>
                          <m:ctrlPr>
                            <a:rPr lang="ru-RU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ru-RU" b="0" i="1" smtClean="0">
                              <a:latin typeface="Cambria Math" panose="02040503050406030204" pitchFamily="18" charset="0"/>
                              <a:ea typeface="Cambria Math"/>
                            </a:rPr>
                            <m:t>−1</m:t>
                          </m:r>
                        </m:e>
                      </m:d>
                      <m:r>
                        <a:rPr lang="ru-RU" b="0" i="1" smtClean="0">
                          <a:latin typeface="Cambria Math" panose="02040503050406030204" pitchFamily="18" charset="0"/>
                          <a:ea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 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3" name="Прямоугольник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548" y="2554790"/>
                <a:ext cx="2169375" cy="53860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Прямоугольник 16"/>
              <p:cNvSpPr/>
              <p:nvPr/>
            </p:nvSpPr>
            <p:spPr>
              <a:xfrm>
                <a:off x="2123728" y="2593261"/>
                <a:ext cx="65274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17" name="Прямоугольник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2593261"/>
                <a:ext cx="652743" cy="46166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2698304" y="3939902"/>
                <a:ext cx="1366080" cy="53860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b="0" i="1" smtClean="0">
                          <a:latin typeface="Cambria Math" panose="02040503050406030204" pitchFamily="18" charset="0"/>
                        </a:rPr>
                        <m:t>Ответ</m:t>
                      </m:r>
                      <m:r>
                        <a:rPr lang="en-US" b="0" i="1" smtClean="0">
                          <a:latin typeface="Cambria Math"/>
                        </a:rPr>
                        <m:t>: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8304" y="3939902"/>
                <a:ext cx="1366080" cy="53860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Прямоугольник 14"/>
              <p:cNvSpPr/>
              <p:nvPr/>
            </p:nvSpPr>
            <p:spPr>
              <a:xfrm>
                <a:off x="3919257" y="3982478"/>
                <a:ext cx="65274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15" name="Прямоугольник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19257" y="3982478"/>
                <a:ext cx="652743" cy="46166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52877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7" grpId="0"/>
      <p:bldP spid="13" grpId="0"/>
      <p:bldP spid="17" grpId="0"/>
      <p:bldP spid="2" grpId="0"/>
      <p:bldP spid="1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/>
          <p:nvPr/>
        </p:nvSpPr>
        <p:spPr>
          <a:xfrm>
            <a:off x="3" y="-19050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endParaRPr lang="ru-RU" sz="1800" dirty="0"/>
          </a:p>
        </p:txBody>
      </p:sp>
      <p:sp>
        <p:nvSpPr>
          <p:cNvPr id="5" name="object 4"/>
          <p:cNvSpPr txBox="1">
            <a:spLocks/>
          </p:cNvSpPr>
          <p:nvPr/>
        </p:nvSpPr>
        <p:spPr>
          <a:xfrm>
            <a:off x="0" y="127308"/>
            <a:ext cx="9144000" cy="457314"/>
          </a:xfrm>
          <a:prstGeom prst="rect">
            <a:avLst/>
          </a:prstGeom>
        </p:spPr>
        <p:txBody>
          <a:bodyPr vert="horz" wrap="square" lIns="0" tIns="26171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ru-RU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РЕШЕНИЕ ЗАДАНИЙ</a:t>
            </a:r>
            <a:endParaRPr lang="ru-RU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33334" y="748892"/>
            <a:ext cx="290015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i="1" dirty="0" smtClean="0">
                <a:solidFill>
                  <a:srgbClr val="00B050"/>
                </a:solidFill>
              </a:rPr>
              <a:t>23</a:t>
            </a:r>
            <a:r>
              <a:rPr lang="en-US" sz="2800" b="1" i="1" dirty="0">
                <a:solidFill>
                  <a:srgbClr val="00B050"/>
                </a:solidFill>
              </a:rPr>
              <a:t>5</a:t>
            </a:r>
            <a:r>
              <a:rPr lang="en-US" sz="2800" b="1" i="1" dirty="0" smtClean="0">
                <a:solidFill>
                  <a:srgbClr val="00B050"/>
                </a:solidFill>
              </a:rPr>
              <a:t>.</a:t>
            </a:r>
            <a:r>
              <a:rPr lang="ru-RU" sz="2800" b="1" i="1" dirty="0" smtClean="0">
                <a:solidFill>
                  <a:srgbClr val="00B050"/>
                </a:solidFill>
              </a:rPr>
              <a:t> </a:t>
            </a:r>
            <a:r>
              <a:rPr lang="ru-RU" sz="2800" b="1" i="1" dirty="0">
                <a:solidFill>
                  <a:srgbClr val="00B050"/>
                </a:solidFill>
              </a:rPr>
              <a:t>Вычислите</a:t>
            </a:r>
            <a:r>
              <a:rPr lang="en-US" sz="2800" b="1" i="1" dirty="0">
                <a:solidFill>
                  <a:srgbClr val="00B050"/>
                </a:solidFill>
              </a:rPr>
              <a:t>. </a:t>
            </a:r>
            <a:endParaRPr lang="ru-RU" sz="2800" b="1" i="1" dirty="0">
              <a:solidFill>
                <a:srgbClr val="00B05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/>
              <p:cNvSpPr/>
              <p:nvPr/>
            </p:nvSpPr>
            <p:spPr>
              <a:xfrm>
                <a:off x="482096" y="1989714"/>
                <a:ext cx="1782860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b="1" i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Решение</m:t>
                      </m:r>
                      <m:r>
                        <a:rPr lang="en-US" sz="2800" b="1" i="0" smtClean="0">
                          <a:solidFill>
                            <a:srgbClr val="00B050"/>
                          </a:solidFill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ru-RU" sz="2800" b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096" y="1989714"/>
                <a:ext cx="1782860" cy="52322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294465" y="1272112"/>
                <a:ext cx="2047548" cy="53860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𝑡𝑔</m:t>
                    </m:r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𝑠𝑖𝑛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4465" y="1272112"/>
                <a:ext cx="2047548" cy="53860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1" name="Таблица 10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565166381"/>
                  </p:ext>
                </p:extLst>
              </p:nvPr>
            </p:nvGraphicFramePr>
            <p:xfrm>
              <a:off x="5292080" y="843558"/>
              <a:ext cx="3606676" cy="4195045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901669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901669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901669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901669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</a:tblGrid>
                  <a:tr h="1127097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ru-RU" sz="1600">
                                    <a:effectLst/>
                                    <a:latin typeface="Cambria Math"/>
                                  </a:rPr>
                                  <m:t>𝛼</m:t>
                                </m:r>
                              </m:oMath>
                            </m:oMathPara>
                          </a14:m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2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0</a:t>
                          </a:r>
                          <a:endParaRPr lang="ru-RU" sz="1600" dirty="0">
                            <a:effectLst/>
                          </a:endParaRPr>
                        </a:p>
                        <a:p>
                          <a:pPr algn="ctr">
                            <a:lnSpc>
                              <a:spcPct val="2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(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ru-RU" sz="16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>
                                      <a:effectLst/>
                                      <a:latin typeface="Cambria Math"/>
                                    </a:rPr>
                                    <m:t>0</m:t>
                                  </m:r>
                                </m:e>
                                <m:sup>
                                  <m:r>
                                    <a:rPr lang="en-US" sz="1600">
                                      <a:effectLst/>
                                      <a:latin typeface="Cambria Math"/>
                                    </a:rPr>
                                    <m:t>0</m:t>
                                  </m:r>
                                </m:sup>
                              </m:sSup>
                            </m:oMath>
                          </a14:m>
                          <a:r>
                            <a:rPr lang="en-US" sz="1600" dirty="0">
                              <a:effectLst/>
                            </a:rPr>
                            <a:t>)</a:t>
                          </a:r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20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ru-RU" sz="1600">
                                    <a:effectLst/>
                                    <a:latin typeface="Cambria Math"/>
                                  </a:rPr>
                                  <m:t>𝜋</m:t>
                                </m:r>
                              </m:oMath>
                            </m:oMathPara>
                          </a14:m>
                          <a:endParaRPr lang="en-US" sz="1600" dirty="0">
                            <a:effectLst/>
                          </a:endParaRPr>
                        </a:p>
                        <a:p>
                          <a:pPr algn="ctr">
                            <a:lnSpc>
                              <a:spcPct val="20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ru-RU" sz="16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600">
                                        <a:effectLst/>
                                        <a:latin typeface="Cambria Math"/>
                                      </a:rPr>
                                      <m:t>(180</m:t>
                                    </m:r>
                                  </m:e>
                                  <m:sup>
                                    <m:r>
                                      <a:rPr lang="en-US" sz="1600">
                                        <a:effectLst/>
                                        <a:latin typeface="Cambria Math"/>
                                      </a:rPr>
                                      <m:t>0</m:t>
                                    </m:r>
                                  </m:sup>
                                </m:sSup>
                                <m:r>
                                  <a:rPr lang="en-US" sz="1600">
                                    <a:effectLst/>
                                    <a:latin typeface="Cambria Math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16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1600">
                                        <a:effectLst/>
                                        <a:latin typeface="Cambria Math"/>
                                      </a:rPr>
                                      <m:t>3</m:t>
                                    </m:r>
                                    <m:r>
                                      <a:rPr lang="ru-RU" sz="1600">
                                        <a:effectLst/>
                                        <a:latin typeface="Cambria Math"/>
                                      </a:rPr>
                                      <m:t>𝜋</m:t>
                                    </m:r>
                                  </m:num>
                                  <m:den>
                                    <m:r>
                                      <a:rPr lang="ru-RU" sz="1600">
                                        <a:effectLst/>
                                        <a:latin typeface="Cambria Math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1600" dirty="0">
                            <a:effectLst/>
                          </a:endParaRPr>
                        </a:p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>
                                    <a:effectLst/>
                                    <a:latin typeface="Cambria Math"/>
                                  </a:rPr>
                                  <m:t>(</m:t>
                                </m:r>
                                <m:sSup>
                                  <m:sSupPr>
                                    <m:ctrlPr>
                                      <a:rPr lang="ru-RU" sz="16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600">
                                        <a:effectLst/>
                                        <a:latin typeface="Cambria Math"/>
                                      </a:rPr>
                                      <m:t>270</m:t>
                                    </m:r>
                                  </m:e>
                                  <m:sup>
                                    <m:r>
                                      <a:rPr lang="en-US" sz="1600">
                                        <a:effectLst/>
                                        <a:latin typeface="Cambria Math"/>
                                      </a:rPr>
                                      <m:t>0</m:t>
                                    </m:r>
                                  </m:sup>
                                </m:sSup>
                                <m:r>
                                  <a:rPr lang="en-US" sz="1600">
                                    <a:effectLst/>
                                    <a:latin typeface="Cambria Math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69272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>
                                    <a:effectLst/>
                                    <a:latin typeface="Cambria Math"/>
                                  </a:rPr>
                                  <m:t>𝑠𝑖𝑛</m:t>
                                </m:r>
                                <m:r>
                                  <a:rPr lang="ru-RU" sz="1600">
                                    <a:effectLst/>
                                    <a:latin typeface="Cambria Math"/>
                                  </a:rPr>
                                  <m:t>𝛼</m:t>
                                </m:r>
                              </m:oMath>
                            </m:oMathPara>
                          </a14:m>
                          <a:endParaRPr lang="ru-RU" sz="16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0</a:t>
                          </a:r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0</a:t>
                          </a:r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-1</a:t>
                          </a:r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69272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>
                                    <a:effectLst/>
                                    <a:latin typeface="Cambria Math"/>
                                  </a:rPr>
                                  <m:t>𝑐𝑜𝑠</m:t>
                                </m:r>
                                <m:r>
                                  <a:rPr lang="ru-RU" sz="1600">
                                    <a:effectLst/>
                                    <a:latin typeface="Cambria Math"/>
                                  </a:rPr>
                                  <m:t>𝛼</m:t>
                                </m:r>
                              </m:oMath>
                            </m:oMathPara>
                          </a14:m>
                          <a:endParaRPr lang="ru-RU" sz="16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1</a:t>
                          </a:r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-1</a:t>
                          </a:r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0</a:t>
                          </a:r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69272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>
                                    <a:effectLst/>
                                    <a:latin typeface="Cambria Math"/>
                                  </a:rPr>
                                  <m:t>𝑡𝑔</m:t>
                                </m:r>
                                <m:r>
                                  <a:rPr lang="ru-RU" sz="1600">
                                    <a:effectLst/>
                                    <a:latin typeface="Cambria Math"/>
                                  </a:rPr>
                                  <m:t>𝛼</m:t>
                                </m:r>
                              </m:oMath>
                            </m:oMathPara>
                          </a14:m>
                          <a:endParaRPr lang="ru-RU" sz="16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0</a:t>
                          </a:r>
                          <a:endParaRPr lang="ru-RU" sz="16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0</a:t>
                          </a:r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600" dirty="0">
                              <a:effectLst/>
                            </a:rPr>
                            <a:t>Не существует</a:t>
                          </a:r>
                          <a:endParaRPr lang="ru-RU" sz="1600" dirty="0">
                            <a:effectLst/>
                            <a:latin typeface="+mn-lt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755165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>
                                    <a:effectLst/>
                                    <a:latin typeface="Cambria Math"/>
                                  </a:rPr>
                                  <m:t>𝑐𝑡𝑔</m:t>
                                </m:r>
                                <m:r>
                                  <a:rPr lang="ru-RU" sz="1600">
                                    <a:effectLst/>
                                    <a:latin typeface="Cambria Math"/>
                                  </a:rPr>
                                  <m:t>𝛼</m:t>
                                </m:r>
                              </m:oMath>
                            </m:oMathPara>
                          </a14:m>
                          <a:endParaRPr lang="ru-RU" sz="16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600" dirty="0">
                              <a:effectLst/>
                            </a:rPr>
                            <a:t>Не существует</a:t>
                          </a:r>
                          <a:endParaRPr lang="ru-RU" sz="1600" dirty="0">
                            <a:effectLst/>
                            <a:latin typeface="+mn-lt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600" dirty="0">
                              <a:effectLst/>
                            </a:rPr>
                            <a:t>Не существует</a:t>
                          </a:r>
                          <a:endParaRPr lang="ru-RU" sz="1600" dirty="0">
                            <a:effectLst/>
                            <a:latin typeface="+mn-lt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0</a:t>
                          </a:r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1" name="Таблица 10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565166381"/>
                  </p:ext>
                </p:extLst>
              </p:nvPr>
            </p:nvGraphicFramePr>
            <p:xfrm>
              <a:off x="5292080" y="843558"/>
              <a:ext cx="3606676" cy="4195045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901669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901669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901669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901669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</a:tblGrid>
                  <a:tr h="1127097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9138" marR="9138" marT="0" marB="0" anchor="ctr">
                        <a:blipFill>
                          <a:blip r:embed="rId4"/>
                          <a:stretch>
                            <a:fillRect l="-676" t="-541" r="-302703" b="-28216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9138" marR="9138" marT="0" marB="0" anchor="ctr">
                        <a:blipFill>
                          <a:blip r:embed="rId4"/>
                          <a:stretch>
                            <a:fillRect l="-100676" t="-541" r="-202703" b="-28216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9138" marR="9138" marT="0" marB="0" anchor="ctr">
                        <a:blipFill>
                          <a:blip r:embed="rId4"/>
                          <a:stretch>
                            <a:fillRect l="-200676" t="-541" r="-102703" b="-28216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9138" marR="9138" marT="0" marB="0" anchor="ctr">
                        <a:blipFill>
                          <a:blip r:embed="rId4"/>
                          <a:stretch>
                            <a:fillRect l="-300676" t="-541" r="-2703" b="-28216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692726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9138" marR="9138" marT="0" marB="0" anchor="ctr">
                        <a:blipFill>
                          <a:blip r:embed="rId4"/>
                          <a:stretch>
                            <a:fillRect l="-676" t="-163158" r="-302703" b="-35789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0</a:t>
                          </a:r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0</a:t>
                          </a:r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-1</a:t>
                          </a:r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692726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9138" marR="9138" marT="0" marB="0" anchor="ctr">
                        <a:blipFill>
                          <a:blip r:embed="rId4"/>
                          <a:stretch>
                            <a:fillRect l="-676" t="-263158" r="-302703" b="-25789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1</a:t>
                          </a:r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-1</a:t>
                          </a:r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0</a:t>
                          </a:r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841248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9138" marR="9138" marT="0" marB="0" anchor="ctr">
                        <a:blipFill>
                          <a:blip r:embed="rId4"/>
                          <a:stretch>
                            <a:fillRect l="-676" t="-300000" r="-302703" b="-11304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0</a:t>
                          </a:r>
                          <a:endParaRPr lang="ru-RU" sz="16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0</a:t>
                          </a:r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600" dirty="0">
                              <a:effectLst/>
                            </a:rPr>
                            <a:t>Не существует</a:t>
                          </a:r>
                          <a:endParaRPr lang="ru-RU" sz="1600" dirty="0">
                            <a:effectLst/>
                            <a:latin typeface="+mn-lt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841248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9138" marR="9138" marT="0" marB="0" anchor="ctr">
                        <a:blipFill>
                          <a:blip r:embed="rId4"/>
                          <a:stretch>
                            <a:fillRect l="-676" t="-400000" r="-302703" b="-1304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600" dirty="0">
                              <a:effectLst/>
                            </a:rPr>
                            <a:t>Не существует</a:t>
                          </a:r>
                          <a:endParaRPr lang="ru-RU" sz="1600" dirty="0">
                            <a:effectLst/>
                            <a:latin typeface="+mn-lt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600" dirty="0">
                              <a:effectLst/>
                            </a:rPr>
                            <a:t>Не существует</a:t>
                          </a:r>
                          <a:endParaRPr lang="ru-RU" sz="1600" dirty="0">
                            <a:effectLst/>
                            <a:latin typeface="+mn-lt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0</a:t>
                          </a:r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9138" marR="9138" marT="0" marB="0" anchor="ctr"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Прямоугольник 12"/>
              <p:cNvSpPr/>
              <p:nvPr/>
            </p:nvSpPr>
            <p:spPr>
              <a:xfrm>
                <a:off x="153548" y="2554790"/>
                <a:ext cx="1583382" cy="53860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Cambria Math"/>
                        </a:rPr>
                        <m:t>0</m:t>
                      </m:r>
                      <m:r>
                        <a:rPr lang="ru-RU" b="0" i="1" smtClean="0">
                          <a:latin typeface="Cambria Math" panose="02040503050406030204" pitchFamily="18" charset="0"/>
                          <a:ea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/>
                        </a:rPr>
                        <m:t>0</m:t>
                      </m:r>
                      <m:r>
                        <a:rPr lang="ru-RU" b="0" i="1" smtClean="0">
                          <a:latin typeface="Cambria Math" panose="02040503050406030204" pitchFamily="18" charset="0"/>
                          <a:ea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 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3" name="Прямоугольник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548" y="2554790"/>
                <a:ext cx="1583382" cy="53860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Прямоугольник 16"/>
              <p:cNvSpPr/>
              <p:nvPr/>
            </p:nvSpPr>
            <p:spPr>
              <a:xfrm>
                <a:off x="1580569" y="2593261"/>
                <a:ext cx="42351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17" name="Прямоугольник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80569" y="2593261"/>
                <a:ext cx="423514" cy="46166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2698304" y="3939902"/>
                <a:ext cx="1366080" cy="53860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b="0" i="1" smtClean="0">
                          <a:latin typeface="Cambria Math" panose="02040503050406030204" pitchFamily="18" charset="0"/>
                        </a:rPr>
                        <m:t>Ответ</m:t>
                      </m:r>
                      <m:r>
                        <a:rPr lang="en-US" b="0" i="1" smtClean="0">
                          <a:latin typeface="Cambria Math"/>
                        </a:rPr>
                        <m:t>: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8304" y="3939902"/>
                <a:ext cx="1366080" cy="53860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Прямоугольник 14"/>
              <p:cNvSpPr/>
              <p:nvPr/>
            </p:nvSpPr>
            <p:spPr>
              <a:xfrm>
                <a:off x="3919257" y="3982478"/>
                <a:ext cx="42351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15" name="Прямоугольник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19257" y="3982478"/>
                <a:ext cx="423514" cy="46166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52035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7" grpId="0"/>
      <p:bldP spid="13" grpId="0"/>
      <p:bldP spid="17" grpId="0"/>
      <p:bldP spid="2" grpId="0"/>
      <p:bldP spid="1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2" descr="C:\Users\Iroda\Downloads\VQpq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7212" y="2571750"/>
            <a:ext cx="3404178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bject 2">
            <a:extLst>
              <a:ext uri="{FF2B5EF4-FFF2-40B4-BE49-F238E27FC236}">
                <a16:creationId xmlns:a16="http://schemas.microsoft.com/office/drawing/2014/main" id="{7FC1F883-1236-4202-BC5C-D62FD599365E}"/>
              </a:ext>
            </a:extLst>
          </p:cNvPr>
          <p:cNvSpPr/>
          <p:nvPr/>
        </p:nvSpPr>
        <p:spPr>
          <a:xfrm>
            <a:off x="0" y="3733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170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одержимое 17">
            <a:extLst>
              <a:ext uri="{FF2B5EF4-FFF2-40B4-BE49-F238E27FC236}">
                <a16:creationId xmlns:a16="http://schemas.microsoft.com/office/drawing/2014/main" id="{4B89BF52-4653-4201-BE3B-EC0C2DD63791}"/>
              </a:ext>
            </a:extLst>
          </p:cNvPr>
          <p:cNvSpPr txBox="1">
            <a:spLocks/>
          </p:cNvSpPr>
          <p:nvPr/>
        </p:nvSpPr>
        <p:spPr>
          <a:xfrm>
            <a:off x="236300" y="172260"/>
            <a:ext cx="8835601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2200" b="0" i="0">
                <a:solidFill>
                  <a:srgbClr val="FEFEFE"/>
                </a:solidFill>
                <a:latin typeface="Arial"/>
                <a:ea typeface="+mn-ea"/>
                <a:cs typeface="Arial"/>
              </a:defRPr>
            </a:lvl1pPr>
            <a:lvl2pPr marL="724883">
              <a:defRPr>
                <a:latin typeface="+mn-lt"/>
                <a:ea typeface="+mn-ea"/>
                <a:cs typeface="+mn-cs"/>
              </a:defRPr>
            </a:lvl2pPr>
            <a:lvl3pPr marL="1449768">
              <a:defRPr>
                <a:latin typeface="+mn-lt"/>
                <a:ea typeface="+mn-ea"/>
                <a:cs typeface="+mn-cs"/>
              </a:defRPr>
            </a:lvl3pPr>
            <a:lvl4pPr marL="2174652">
              <a:defRPr>
                <a:latin typeface="+mn-lt"/>
                <a:ea typeface="+mn-ea"/>
                <a:cs typeface="+mn-cs"/>
              </a:defRPr>
            </a:lvl4pPr>
            <a:lvl5pPr marL="2899537">
              <a:defRPr>
                <a:latin typeface="+mn-lt"/>
                <a:ea typeface="+mn-ea"/>
                <a:cs typeface="+mn-cs"/>
              </a:defRPr>
            </a:lvl5pPr>
            <a:lvl6pPr marL="3624422">
              <a:defRPr>
                <a:latin typeface="+mn-lt"/>
                <a:ea typeface="+mn-ea"/>
                <a:cs typeface="+mn-cs"/>
              </a:defRPr>
            </a:lvl6pPr>
            <a:lvl7pPr marL="4349305">
              <a:defRPr>
                <a:latin typeface="+mn-lt"/>
                <a:ea typeface="+mn-ea"/>
                <a:cs typeface="+mn-cs"/>
              </a:defRPr>
            </a:lvl7pPr>
            <a:lvl8pPr marL="5074190">
              <a:defRPr>
                <a:latin typeface="+mn-lt"/>
                <a:ea typeface="+mn-ea"/>
                <a:cs typeface="+mn-cs"/>
              </a:defRPr>
            </a:lvl8pPr>
            <a:lvl9pPr marL="5799074">
              <a:defRPr>
                <a:latin typeface="+mn-lt"/>
                <a:ea typeface="+mn-ea"/>
                <a:cs typeface="+mn-cs"/>
              </a:defRPr>
            </a:lvl9pPr>
          </a:lstStyle>
          <a:p>
            <a:pPr algn="ctr" defTabSz="914400"/>
            <a:r>
              <a:rPr lang="ru-RU" sz="2800" b="1" kern="0" dirty="0"/>
              <a:t>ЗАДАНИЕ ДЛЯ САМОСТОЯТЕЛЬНОГО РЕШЕНИЯ</a:t>
            </a:r>
          </a:p>
        </p:txBody>
      </p:sp>
      <p:sp>
        <p:nvSpPr>
          <p:cNvPr id="7" name="Объект 2"/>
          <p:cNvSpPr>
            <a:spLocks noGrp="1"/>
          </p:cNvSpPr>
          <p:nvPr>
            <p:ph idx="4294967295"/>
          </p:nvPr>
        </p:nvSpPr>
        <p:spPr>
          <a:xfrm>
            <a:off x="302145" y="1419622"/>
            <a:ext cx="8784976" cy="1067326"/>
          </a:xfrm>
          <a:prstGeom prst="rect">
            <a:avLst/>
          </a:prstGeom>
        </p:spPr>
        <p:txBody>
          <a:bodyPr lIns="81643" tIns="40822" rIns="81643" bIns="40822"/>
          <a:lstStyle/>
          <a:p>
            <a:pPr algn="ctr"/>
            <a:r>
              <a:rPr lang="ru-RU" sz="3200" b="1" dirty="0"/>
              <a:t>Стр.</a:t>
            </a:r>
            <a:r>
              <a:rPr lang="en-US" sz="3200" b="1" dirty="0"/>
              <a:t> </a:t>
            </a:r>
            <a:r>
              <a:rPr lang="en-US" sz="3200" b="1" dirty="0">
                <a:solidFill>
                  <a:srgbClr val="7030A0"/>
                </a:solidFill>
              </a:rPr>
              <a:t>108</a:t>
            </a:r>
            <a:endParaRPr lang="en-US" sz="3200" b="1" dirty="0"/>
          </a:p>
          <a:p>
            <a:pPr algn="ctr"/>
            <a:r>
              <a:rPr lang="ru-RU" sz="3200" b="1" dirty="0">
                <a:solidFill>
                  <a:srgbClr val="7030A0"/>
                </a:solidFill>
              </a:rPr>
              <a:t>№ </a:t>
            </a:r>
            <a:r>
              <a:rPr lang="en-US" sz="3200" b="1" dirty="0">
                <a:solidFill>
                  <a:srgbClr val="7030A0"/>
                </a:solidFill>
              </a:rPr>
              <a:t>232</a:t>
            </a:r>
            <a:r>
              <a:rPr lang="en-US" sz="3200" b="1">
                <a:solidFill>
                  <a:srgbClr val="7030A0"/>
                </a:solidFill>
              </a:rPr>
              <a:t>, </a:t>
            </a:r>
            <a:r>
              <a:rPr lang="en-US" sz="3200" b="1" smtClean="0">
                <a:solidFill>
                  <a:srgbClr val="7030A0"/>
                </a:solidFill>
              </a:rPr>
              <a:t>235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54161727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bject 2"/>
          <p:cNvSpPr/>
          <p:nvPr/>
        </p:nvSpPr>
        <p:spPr>
          <a:xfrm>
            <a:off x="3" y="-19050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170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object 4"/>
          <p:cNvSpPr txBox="1">
            <a:spLocks/>
          </p:cNvSpPr>
          <p:nvPr/>
        </p:nvSpPr>
        <p:spPr>
          <a:xfrm>
            <a:off x="0" y="127308"/>
            <a:ext cx="9144000" cy="457314"/>
          </a:xfrm>
          <a:prstGeom prst="rect">
            <a:avLst/>
          </a:prstGeom>
        </p:spPr>
        <p:txBody>
          <a:bodyPr vert="horz" wrap="square" lIns="0" tIns="26171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ru-RU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ПРОВЕРКА САМОСТОЯТЕЛЬНОЙ РАБОТЫ</a:t>
            </a:r>
            <a:endParaRPr lang="ru-RU" sz="28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370187" y="915566"/>
            <a:ext cx="8640960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222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Найдите координаты точки единичной окружности, полученной поворотом точки </a:t>
            </a:r>
            <a:r>
              <a:rPr lang="en-US" sz="2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P(1;0)</a:t>
            </a:r>
            <a:r>
              <a:rPr lang="ru-RU" sz="2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</a:t>
            </a: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угол:</a:t>
            </a: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5076056" y="3533120"/>
            <a:ext cx="3672408" cy="0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V="1">
            <a:off x="6768244" y="2061601"/>
            <a:ext cx="0" cy="2859608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>
            <a:off x="6820408" y="1851780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endParaRPr lang="ru-RU" sz="28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8409910" y="3071454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endParaRPr lang="ru-RU" sz="28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6429690" y="3478143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endParaRPr lang="ru-RU" sz="2800" i="1" dirty="0"/>
          </a:p>
        </p:txBody>
      </p:sp>
      <p:sp>
        <p:nvSpPr>
          <p:cNvPr id="20" name="Кольцо 19"/>
          <p:cNvSpPr/>
          <p:nvPr/>
        </p:nvSpPr>
        <p:spPr>
          <a:xfrm>
            <a:off x="5801755" y="2791438"/>
            <a:ext cx="1932978" cy="1483364"/>
          </a:xfrm>
          <a:prstGeom prst="donut">
            <a:avLst>
              <a:gd name="adj" fmla="val 1835"/>
            </a:avLst>
          </a:prstGeom>
          <a:ln>
            <a:solidFill>
              <a:srgbClr val="00B05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7835634" y="3628566"/>
            <a:ext cx="85311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P(1;0)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7644393" y="3466407"/>
            <a:ext cx="138397" cy="11217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Прямоугольник 14"/>
              <p:cNvSpPr/>
              <p:nvPr/>
            </p:nvSpPr>
            <p:spPr>
              <a:xfrm>
                <a:off x="370187" y="2499050"/>
                <a:ext cx="1786195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2)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𝛼</m:t>
                    </m:r>
                    <m:r>
                      <a:rPr lang="en-US" sz="2800" b="0" i="1" smtClean="0"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=−</m:t>
                    </m:r>
                    <m:r>
                      <a:rPr lang="en-US" sz="2800" b="0" i="1" smtClean="0"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𝜋</m:t>
                    </m:r>
                  </m:oMath>
                </a14:m>
                <a:endParaRPr lang="ru-RU" sz="2800" dirty="0"/>
              </a:p>
            </p:txBody>
          </p:sp>
        </mc:Choice>
        <mc:Fallback xmlns="">
          <p:sp>
            <p:nvSpPr>
              <p:cNvPr id="15" name="Прямоугольник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187" y="2499050"/>
                <a:ext cx="1786195" cy="523220"/>
              </a:xfrm>
              <a:prstGeom prst="rect">
                <a:avLst/>
              </a:prstGeom>
              <a:blipFill rotWithShape="1">
                <a:blip r:embed="rId4"/>
                <a:stretch>
                  <a:fillRect l="-7167" t="-13953" b="-2907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Овал 25"/>
          <p:cNvSpPr/>
          <p:nvPr/>
        </p:nvSpPr>
        <p:spPr>
          <a:xfrm>
            <a:off x="5756218" y="3466407"/>
            <a:ext cx="138397" cy="112176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Прямоугольник 26"/>
              <p:cNvSpPr/>
              <p:nvPr/>
            </p:nvSpPr>
            <p:spPr>
              <a:xfrm>
                <a:off x="385095" y="3302287"/>
                <a:ext cx="1476366" cy="6638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4)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𝛼</m:t>
                    </m:r>
                    <m:r>
                      <a:rPr lang="en-US" sz="2800" b="0" i="1" smtClean="0"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2800" b="0" i="1" smtClean="0">
                            <a:latin typeface="Cambria Math" panose="02040503050406030204" pitchFamily="18" charset="0"/>
                            <a:ea typeface="Cambria Math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  <a:ea typeface="Cambria Math"/>
                            <a:cs typeface="Arial" panose="020B0604020202020204" pitchFamily="34" charset="0"/>
                          </a:rPr>
                          <m:t>𝜋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  <a:ea typeface="Cambria Math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</m:oMath>
                </a14:m>
                <a:endParaRPr lang="ru-RU" sz="2800" dirty="0"/>
              </a:p>
            </p:txBody>
          </p:sp>
        </mc:Choice>
        <mc:Fallback xmlns="">
          <p:sp>
            <p:nvSpPr>
              <p:cNvPr id="27" name="Прямоугольник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095" y="3302287"/>
                <a:ext cx="1476366" cy="663836"/>
              </a:xfrm>
              <a:prstGeom prst="rect">
                <a:avLst/>
              </a:prstGeom>
              <a:blipFill rotWithShape="1">
                <a:blip r:embed="rId5"/>
                <a:stretch>
                  <a:fillRect l="-8264" t="-2752" b="-1009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Прямоугольник 27"/>
              <p:cNvSpPr/>
              <p:nvPr/>
            </p:nvSpPr>
            <p:spPr>
              <a:xfrm>
                <a:off x="2771800" y="2478414"/>
                <a:ext cx="2061077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5)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𝛼</m:t>
                    </m:r>
                    <m:r>
                      <a:rPr lang="en-US" sz="2800" b="0" i="1" smtClean="0"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=</m:t>
                    </m:r>
                    <m:sSup>
                      <m:sSupPr>
                        <m:ctrlPr>
                          <a:rPr lang="en-US" sz="2800" b="0" i="1" smtClean="0">
                            <a:latin typeface="Cambria Math" panose="02040503050406030204" pitchFamily="18" charset="0"/>
                            <a:ea typeface="Cambria Math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2800" i="1">
                            <a:latin typeface="Cambria Math"/>
                            <a:ea typeface="Cambria Math"/>
                            <a:cs typeface="Arial" panose="020B0604020202020204" pitchFamily="34" charset="0"/>
                          </a:rPr>
                          <m:t>270</m:t>
                        </m:r>
                      </m:e>
                      <m:sup>
                        <m:r>
                          <a:rPr lang="en-US" sz="2800" b="0" i="1" smtClean="0">
                            <a:latin typeface="Cambria Math"/>
                            <a:ea typeface="Cambria Math"/>
                            <a:cs typeface="Arial" panose="020B0604020202020204" pitchFamily="34" charset="0"/>
                          </a:rPr>
                          <m:t>0</m:t>
                        </m:r>
                      </m:sup>
                    </m:sSup>
                  </m:oMath>
                </a14:m>
                <a:endParaRPr lang="ru-RU" sz="2800" dirty="0"/>
              </a:p>
            </p:txBody>
          </p:sp>
        </mc:Choice>
        <mc:Fallback xmlns="">
          <p:sp>
            <p:nvSpPr>
              <p:cNvPr id="28" name="Прямоугольник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1800" y="2478414"/>
                <a:ext cx="2061077" cy="523220"/>
              </a:xfrm>
              <a:prstGeom prst="rect">
                <a:avLst/>
              </a:prstGeom>
              <a:blipFill rotWithShape="1">
                <a:blip r:embed="rId6"/>
                <a:stretch>
                  <a:fillRect l="-6213" t="-14118" b="-3058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Прямоугольник 28"/>
              <p:cNvSpPr/>
              <p:nvPr/>
            </p:nvSpPr>
            <p:spPr>
              <a:xfrm>
                <a:off x="2748955" y="3336179"/>
                <a:ext cx="1717265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6)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𝛼</m:t>
                    </m:r>
                    <m:r>
                      <a:rPr lang="en-US" sz="2800" b="0" i="1" smtClean="0"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=2</m:t>
                    </m:r>
                    <m:r>
                      <a:rPr lang="en-US" sz="2800" b="0" i="1" smtClean="0"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𝜋</m:t>
                    </m:r>
                  </m:oMath>
                </a14:m>
                <a:endParaRPr lang="ru-RU" sz="2800" dirty="0"/>
              </a:p>
            </p:txBody>
          </p:sp>
        </mc:Choice>
        <mc:Fallback xmlns="">
          <p:sp>
            <p:nvSpPr>
              <p:cNvPr id="29" name="Прямоугольник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8955" y="3336179"/>
                <a:ext cx="1717265" cy="523220"/>
              </a:xfrm>
              <a:prstGeom prst="rect">
                <a:avLst/>
              </a:prstGeom>
              <a:blipFill rotWithShape="1">
                <a:blip r:embed="rId7"/>
                <a:stretch>
                  <a:fillRect l="-7447" t="-13953" b="-2907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Овал 32"/>
          <p:cNvSpPr/>
          <p:nvPr/>
        </p:nvSpPr>
        <p:spPr>
          <a:xfrm>
            <a:off x="6699045" y="2759667"/>
            <a:ext cx="138397" cy="112176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Овал 36"/>
          <p:cNvSpPr/>
          <p:nvPr/>
        </p:nvSpPr>
        <p:spPr>
          <a:xfrm>
            <a:off x="6699648" y="4195836"/>
            <a:ext cx="138397" cy="112176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5014360" y="3634281"/>
            <a:ext cx="8643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P(-1;0)</a:t>
            </a:r>
            <a:endParaRPr lang="ru-RU" sz="2000" b="1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6870394" y="2314384"/>
            <a:ext cx="7873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P(0;1)</a:t>
            </a:r>
            <a:endParaRPr lang="ru-RU" sz="2000" b="1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6870394" y="4398336"/>
            <a:ext cx="8643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P(0;-1)</a:t>
            </a:r>
            <a:endParaRPr lang="ru-RU" sz="2000" b="1" dirty="0"/>
          </a:p>
        </p:txBody>
      </p:sp>
      <p:sp>
        <p:nvSpPr>
          <p:cNvPr id="38" name="Овал 37"/>
          <p:cNvSpPr/>
          <p:nvPr/>
        </p:nvSpPr>
        <p:spPr>
          <a:xfrm>
            <a:off x="7639443" y="3464193"/>
            <a:ext cx="138397" cy="112176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7777819" y="2871843"/>
            <a:ext cx="7873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P(1;0)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391503166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6" grpId="0"/>
      <p:bldP spid="18" grpId="0"/>
      <p:bldP spid="19" grpId="0"/>
      <p:bldP spid="20" grpId="0" animBg="1"/>
      <p:bldP spid="22" grpId="0"/>
      <p:bldP spid="13" grpId="0" animBg="1"/>
      <p:bldP spid="15" grpId="0"/>
      <p:bldP spid="26" grpId="0" animBg="1"/>
      <p:bldP spid="27" grpId="0"/>
      <p:bldP spid="28" grpId="0"/>
      <p:bldP spid="29" grpId="0"/>
      <p:bldP spid="33" grpId="0" animBg="1"/>
      <p:bldP spid="37" grpId="0" animBg="1"/>
      <p:bldP spid="25" grpId="0"/>
      <p:bldP spid="34" grpId="0"/>
      <p:bldP spid="35" grpId="0"/>
      <p:bldP spid="38" grpId="0" animBg="1"/>
      <p:bldP spid="3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bject 2"/>
          <p:cNvSpPr/>
          <p:nvPr/>
        </p:nvSpPr>
        <p:spPr>
          <a:xfrm>
            <a:off x="3" y="-19050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170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object 4"/>
          <p:cNvSpPr txBox="1">
            <a:spLocks/>
          </p:cNvSpPr>
          <p:nvPr/>
        </p:nvSpPr>
        <p:spPr>
          <a:xfrm>
            <a:off x="0" y="127308"/>
            <a:ext cx="9144000" cy="457314"/>
          </a:xfrm>
          <a:prstGeom prst="rect">
            <a:avLst/>
          </a:prstGeom>
        </p:spPr>
        <p:txBody>
          <a:bodyPr vert="horz" wrap="square" lIns="0" tIns="26171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ru-RU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ПРОВЕРКА САМОСТОЯТЕЛЬНОЙ РАБОТЫ</a:t>
            </a:r>
            <a:endParaRPr lang="ru-RU" sz="28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370187" y="915566"/>
            <a:ext cx="8640960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226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Запишите все углы, на которые нужно повернуть точку </a:t>
            </a:r>
            <a:r>
              <a:rPr lang="en-US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 (1;0)</a:t>
            </a:r>
            <a:r>
              <a:rPr lang="ru-RU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чтобы получить точку:</a:t>
            </a:r>
          </a:p>
          <a:p>
            <a:pPr algn="ctr"/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2600" b="1" i="1" dirty="0">
                <a:latin typeface="Arial" panose="020B0604020202020204" pitchFamily="34" charset="0"/>
                <a:cs typeface="Arial" panose="020B0604020202020204" pitchFamily="34" charset="0"/>
              </a:rPr>
              <a:t>(-1;0</a:t>
            </a:r>
            <a:r>
              <a:rPr lang="en-US" sz="2600" b="1" i="1">
                <a:latin typeface="Arial" panose="020B0604020202020204" pitchFamily="34" charset="0"/>
                <a:cs typeface="Arial" panose="020B0604020202020204" pitchFamily="34" charset="0"/>
              </a:rPr>
              <a:t>),  </a:t>
            </a:r>
            <a:r>
              <a:rPr lang="en-US" sz="2600" b="1" i="1" smtClean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260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2600" b="1" i="1" dirty="0">
                <a:latin typeface="Arial" panose="020B0604020202020204" pitchFamily="34" charset="0"/>
                <a:cs typeface="Arial" panose="020B0604020202020204" pitchFamily="34" charset="0"/>
              </a:rPr>
              <a:t>(1;0</a:t>
            </a:r>
            <a:r>
              <a:rPr lang="en-US" sz="2600" b="1" i="1">
                <a:latin typeface="Arial" panose="020B0604020202020204" pitchFamily="34" charset="0"/>
                <a:cs typeface="Arial" panose="020B0604020202020204" pitchFamily="34" charset="0"/>
              </a:rPr>
              <a:t>), </a:t>
            </a:r>
            <a:r>
              <a:rPr lang="en-US" sz="2600" b="1" i="1" smtClean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n-US" sz="260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2600" b="1" i="1" dirty="0">
                <a:latin typeface="Arial" panose="020B0604020202020204" pitchFamily="34" charset="0"/>
                <a:cs typeface="Arial" panose="020B0604020202020204" pitchFamily="34" charset="0"/>
              </a:rPr>
              <a:t>(0;1</a:t>
            </a:r>
            <a:r>
              <a:rPr lang="en-US" sz="2600" b="1" i="1">
                <a:latin typeface="Arial" panose="020B0604020202020204" pitchFamily="34" charset="0"/>
                <a:cs typeface="Arial" panose="020B0604020202020204" pitchFamily="34" charset="0"/>
              </a:rPr>
              <a:t>), </a:t>
            </a:r>
            <a:r>
              <a:rPr lang="en-US" sz="2600" b="1" i="1" smtClean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n-US" sz="260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2600" b="1" i="1" dirty="0">
                <a:latin typeface="Arial" panose="020B0604020202020204" pitchFamily="34" charset="0"/>
                <a:cs typeface="Arial" panose="020B0604020202020204" pitchFamily="34" charset="0"/>
              </a:rPr>
              <a:t>(0;-1)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3894061" y="2368813"/>
                <a:ext cx="229973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  <a:ea typeface="Cambria Math"/>
                      </a:rPr>
                      <m:t>1) </m:t>
                    </m:r>
                    <m:r>
                      <a:rPr lang="ru-RU" sz="2400" i="1" smtClean="0">
                        <a:latin typeface="Cambria Math"/>
                        <a:ea typeface="Cambria Math"/>
                      </a:rPr>
                      <m:t>𝛼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=</m:t>
                    </m:r>
                    <m:r>
                      <m:rPr>
                        <m:sty m:val="p"/>
                      </m:rPr>
                      <a:rPr lang="el-GR" sz="2400" b="0" i="1" smtClean="0">
                        <a:latin typeface="Cambria Math"/>
                        <a:ea typeface="Cambria Math"/>
                      </a:rPr>
                      <m:t>π</m:t>
                    </m:r>
                    <m:r>
                      <a:rPr lang="en-US" sz="2400" dirty="0">
                        <a:latin typeface="Cambria Math"/>
                      </a:rPr>
                      <m:t>+</m:t>
                    </m:r>
                    <m:r>
                      <a:rPr lang="en-US" sz="2400" b="0" i="1" dirty="0" smtClean="0">
                        <a:latin typeface="Cambria Math"/>
                      </a:rPr>
                      <m:t>2</m:t>
                    </m:r>
                    <m:r>
                      <m:rPr>
                        <m:sty m:val="p"/>
                      </m:rPr>
                      <a:rPr lang="el-GR" sz="2400" i="1" dirty="0" smtClean="0">
                        <a:latin typeface="Cambria Math"/>
                        <a:ea typeface="Cambria Math"/>
                      </a:rPr>
                      <m:t>π</m:t>
                    </m:r>
                    <m:r>
                      <a:rPr lang="en-US" sz="2400" b="0" i="1" dirty="0" smtClean="0">
                        <a:latin typeface="Cambria Math"/>
                        <a:ea typeface="Cambria Math"/>
                      </a:rPr>
                      <m:t>𝑘</m:t>
                    </m:r>
                  </m:oMath>
                </a14:m>
                <a:r>
                  <a:rPr lang="en-US" sz="2400" dirty="0"/>
                  <a:t> </a:t>
                </a:r>
                <a:endParaRPr lang="ru-RU" sz="2400" dirty="0"/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94061" y="2368813"/>
                <a:ext cx="2299732" cy="461665"/>
              </a:xfrm>
              <a:prstGeom prst="rect">
                <a:avLst/>
              </a:prstGeom>
              <a:blipFill rotWithShape="1">
                <a:blip r:embed="rId3"/>
                <a:stretch>
                  <a:fillRect l="-796" b="-18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5364088" y="4522173"/>
                <a:ext cx="3527889" cy="53860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𝑘</m:t>
                    </m:r>
                    <m:r>
                      <a:rPr lang="en-US" i="1">
                        <a:latin typeface="Cambria Math"/>
                      </a:rPr>
                      <m:t>=0;±1;±2;±3;…</m:t>
                    </m:r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4088" y="4522173"/>
                <a:ext cx="3527889" cy="538609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Прямая со стрелкой 10"/>
          <p:cNvCxnSpPr/>
          <p:nvPr/>
        </p:nvCxnSpPr>
        <p:spPr>
          <a:xfrm>
            <a:off x="710085" y="3757639"/>
            <a:ext cx="3069827" cy="22852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H="1" flipV="1">
            <a:off x="2082106" y="2537292"/>
            <a:ext cx="2808" cy="2410722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Кольцо 12"/>
          <p:cNvSpPr/>
          <p:nvPr/>
        </p:nvSpPr>
        <p:spPr>
          <a:xfrm>
            <a:off x="1115616" y="3038809"/>
            <a:ext cx="1932978" cy="1483364"/>
          </a:xfrm>
          <a:prstGeom prst="donut">
            <a:avLst>
              <a:gd name="adj" fmla="val 1835"/>
            </a:avLst>
          </a:prstGeom>
          <a:ln>
            <a:solidFill>
              <a:srgbClr val="00B05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3062708" y="3789822"/>
            <a:ext cx="9877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P(1;0)</a:t>
            </a:r>
            <a:endParaRPr lang="ru-RU" sz="2800" b="1" dirty="0">
              <a:solidFill>
                <a:srgbClr val="0070C0"/>
              </a:solidFill>
            </a:endParaRPr>
          </a:p>
        </p:txBody>
      </p:sp>
      <p:sp>
        <p:nvSpPr>
          <p:cNvPr id="27" name="Овал 26"/>
          <p:cNvSpPr/>
          <p:nvPr/>
        </p:nvSpPr>
        <p:spPr>
          <a:xfrm>
            <a:off x="2976334" y="3701551"/>
            <a:ext cx="138397" cy="11217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2216906" y="2634466"/>
            <a:ext cx="7873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P(0;1)</a:t>
            </a:r>
            <a:endParaRPr lang="ru-RU" sz="2000" b="1" dirty="0"/>
          </a:p>
        </p:txBody>
      </p:sp>
      <p:sp>
        <p:nvSpPr>
          <p:cNvPr id="16" name="Овал 15"/>
          <p:cNvSpPr/>
          <p:nvPr/>
        </p:nvSpPr>
        <p:spPr>
          <a:xfrm>
            <a:off x="1063441" y="3717782"/>
            <a:ext cx="138397" cy="112176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331912" y="4144180"/>
            <a:ext cx="8643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P(-1;0)</a:t>
            </a:r>
            <a:endParaRPr lang="ru-RU" sz="2000" b="1" dirty="0"/>
          </a:p>
        </p:txBody>
      </p:sp>
      <p:sp>
        <p:nvSpPr>
          <p:cNvPr id="22" name="Овал 21"/>
          <p:cNvSpPr/>
          <p:nvPr/>
        </p:nvSpPr>
        <p:spPr>
          <a:xfrm>
            <a:off x="2007929" y="3003798"/>
            <a:ext cx="138397" cy="112176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2230648" y="4606811"/>
            <a:ext cx="8643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P(0;-1)</a:t>
            </a:r>
            <a:endParaRPr lang="ru-RU" sz="2000" b="1" dirty="0"/>
          </a:p>
        </p:txBody>
      </p:sp>
      <p:sp>
        <p:nvSpPr>
          <p:cNvPr id="24" name="Овал 23"/>
          <p:cNvSpPr/>
          <p:nvPr/>
        </p:nvSpPr>
        <p:spPr>
          <a:xfrm>
            <a:off x="2007929" y="4436153"/>
            <a:ext cx="138397" cy="112176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Прямоугольник 24"/>
              <p:cNvSpPr/>
              <p:nvPr/>
            </p:nvSpPr>
            <p:spPr>
              <a:xfrm>
                <a:off x="6446837" y="2308507"/>
                <a:ext cx="2266070" cy="5822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  <a:ea typeface="Cambria Math"/>
                      </a:rPr>
                      <m:t>3) </m:t>
                    </m:r>
                    <m:r>
                      <a:rPr lang="ru-RU" sz="2400" i="1" smtClean="0">
                        <a:latin typeface="Cambria Math"/>
                        <a:ea typeface="Cambria Math"/>
                      </a:rPr>
                      <m:t>𝛼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l-GR" sz="2400" i="1" dirty="0">
                            <a:latin typeface="Cambria Math"/>
                            <a:ea typeface="Cambria Math"/>
                          </a:rPr>
                          <m:t>π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den>
                    </m:f>
                    <m:r>
                      <a:rPr lang="en-US" sz="2400" dirty="0">
                        <a:latin typeface="Cambria Math"/>
                      </a:rPr>
                      <m:t>+</m:t>
                    </m:r>
                    <m:r>
                      <a:rPr lang="en-US" sz="2400" b="0" i="1" dirty="0" smtClean="0">
                        <a:latin typeface="Cambria Math"/>
                      </a:rPr>
                      <m:t>2</m:t>
                    </m:r>
                    <m:r>
                      <m:rPr>
                        <m:sty m:val="p"/>
                      </m:rPr>
                      <a:rPr lang="el-GR" sz="2400" i="1" dirty="0" smtClean="0">
                        <a:latin typeface="Cambria Math"/>
                        <a:ea typeface="Cambria Math"/>
                      </a:rPr>
                      <m:t>π</m:t>
                    </m:r>
                    <m:r>
                      <a:rPr lang="en-US" sz="2400" b="0" i="1" dirty="0" smtClean="0">
                        <a:latin typeface="Cambria Math"/>
                        <a:ea typeface="Cambria Math"/>
                      </a:rPr>
                      <m:t>𝑘</m:t>
                    </m:r>
                  </m:oMath>
                </a14:m>
                <a:r>
                  <a:rPr lang="en-US" sz="2400" dirty="0"/>
                  <a:t> </a:t>
                </a:r>
                <a:endParaRPr lang="ru-RU" sz="2400" dirty="0"/>
              </a:p>
            </p:txBody>
          </p:sp>
        </mc:Choice>
        <mc:Fallback xmlns="">
          <p:sp>
            <p:nvSpPr>
              <p:cNvPr id="25" name="Прямоугольник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6837" y="2308507"/>
                <a:ext cx="2266070" cy="58227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Прямоугольник 30"/>
              <p:cNvSpPr/>
              <p:nvPr/>
            </p:nvSpPr>
            <p:spPr>
              <a:xfrm>
                <a:off x="3890266" y="3003797"/>
                <a:ext cx="246965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i="1" smtClean="0">
                        <a:latin typeface="Cambria Math"/>
                        <a:ea typeface="Cambria Math"/>
                      </a:rPr>
                      <m:t>2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) </m:t>
                    </m:r>
                    <m:r>
                      <a:rPr lang="ru-RU" sz="2400" i="1" smtClean="0">
                        <a:latin typeface="Cambria Math"/>
                        <a:ea typeface="Cambria Math"/>
                      </a:rPr>
                      <m:t>𝛼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=2</m:t>
                    </m:r>
                    <m:r>
                      <m:rPr>
                        <m:sty m:val="p"/>
                      </m:rPr>
                      <a:rPr lang="el-GR" sz="2400" b="0" i="1" smtClean="0">
                        <a:latin typeface="Cambria Math"/>
                        <a:ea typeface="Cambria Math"/>
                      </a:rPr>
                      <m:t>π</m:t>
                    </m:r>
                    <m:r>
                      <a:rPr lang="en-US" sz="2400" dirty="0">
                        <a:latin typeface="Cambria Math"/>
                      </a:rPr>
                      <m:t>+</m:t>
                    </m:r>
                    <m:r>
                      <a:rPr lang="en-US" sz="2400" b="0" i="1" dirty="0" smtClean="0">
                        <a:latin typeface="Cambria Math"/>
                      </a:rPr>
                      <m:t>2</m:t>
                    </m:r>
                    <m:r>
                      <m:rPr>
                        <m:sty m:val="p"/>
                      </m:rPr>
                      <a:rPr lang="el-GR" sz="2400" i="1" dirty="0" smtClean="0">
                        <a:latin typeface="Cambria Math"/>
                        <a:ea typeface="Cambria Math"/>
                      </a:rPr>
                      <m:t>π</m:t>
                    </m:r>
                    <m:r>
                      <a:rPr lang="en-US" sz="2400" b="0" i="1" dirty="0" smtClean="0">
                        <a:latin typeface="Cambria Math"/>
                        <a:ea typeface="Cambria Math"/>
                      </a:rPr>
                      <m:t>𝑘</m:t>
                    </m:r>
                  </m:oMath>
                </a14:m>
                <a:r>
                  <a:rPr lang="en-US" sz="2400" dirty="0"/>
                  <a:t> </a:t>
                </a:r>
                <a:endParaRPr lang="ru-RU" sz="2400" dirty="0"/>
              </a:p>
            </p:txBody>
          </p:sp>
        </mc:Choice>
        <mc:Fallback xmlns="">
          <p:sp>
            <p:nvSpPr>
              <p:cNvPr id="31" name="Прямоугольник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90266" y="3003797"/>
                <a:ext cx="2469650" cy="461665"/>
              </a:xfrm>
              <a:prstGeom prst="rect">
                <a:avLst/>
              </a:prstGeom>
              <a:blipFill rotWithShape="1">
                <a:blip r:embed="rId6"/>
                <a:stretch>
                  <a:fillRect l="-494" b="-18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Прямоугольник 31"/>
          <p:cNvSpPr/>
          <p:nvPr/>
        </p:nvSpPr>
        <p:spPr>
          <a:xfrm>
            <a:off x="3189845" y="3348450"/>
            <a:ext cx="7873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P(1;0)</a:t>
            </a:r>
            <a:endParaRPr lang="ru-RU" sz="2000" b="1" dirty="0"/>
          </a:p>
        </p:txBody>
      </p:sp>
      <p:sp>
        <p:nvSpPr>
          <p:cNvPr id="33" name="Овал 32"/>
          <p:cNvSpPr/>
          <p:nvPr/>
        </p:nvSpPr>
        <p:spPr>
          <a:xfrm>
            <a:off x="2993443" y="3683710"/>
            <a:ext cx="138397" cy="112176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Прямоугольник 33"/>
              <p:cNvSpPr/>
              <p:nvPr/>
            </p:nvSpPr>
            <p:spPr>
              <a:xfrm>
                <a:off x="6460901" y="2950841"/>
                <a:ext cx="2546595" cy="5822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i="1" smtClean="0">
                        <a:latin typeface="Cambria Math"/>
                        <a:ea typeface="Cambria Math"/>
                      </a:rPr>
                      <m:t>4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) </m:t>
                    </m:r>
                    <m:r>
                      <a:rPr lang="ru-RU" sz="2400" i="1" smtClean="0">
                        <a:latin typeface="Cambria Math"/>
                        <a:ea typeface="Cambria Math"/>
                      </a:rPr>
                      <m:t>𝛼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=−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l-GR" sz="2400" i="1" dirty="0">
                            <a:latin typeface="Cambria Math"/>
                            <a:ea typeface="Cambria Math"/>
                          </a:rPr>
                          <m:t>π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den>
                    </m:f>
                    <m:r>
                      <a:rPr lang="en-US" sz="2400" dirty="0">
                        <a:latin typeface="Cambria Math"/>
                      </a:rPr>
                      <m:t>+</m:t>
                    </m:r>
                    <m:r>
                      <a:rPr lang="en-US" sz="2400" b="0" i="1" dirty="0" smtClean="0">
                        <a:latin typeface="Cambria Math"/>
                      </a:rPr>
                      <m:t>2</m:t>
                    </m:r>
                    <m:r>
                      <m:rPr>
                        <m:sty m:val="p"/>
                      </m:rPr>
                      <a:rPr lang="el-GR" sz="2400" i="1" dirty="0" smtClean="0">
                        <a:latin typeface="Cambria Math"/>
                        <a:ea typeface="Cambria Math"/>
                      </a:rPr>
                      <m:t>π</m:t>
                    </m:r>
                    <m:r>
                      <a:rPr lang="en-US" sz="2400" b="0" i="1" dirty="0" smtClean="0">
                        <a:latin typeface="Cambria Math"/>
                        <a:ea typeface="Cambria Math"/>
                      </a:rPr>
                      <m:t>𝑘</m:t>
                    </m:r>
                  </m:oMath>
                </a14:m>
                <a:r>
                  <a:rPr lang="en-US" sz="2400" dirty="0"/>
                  <a:t> </a:t>
                </a:r>
                <a:endParaRPr lang="ru-RU" sz="2400" dirty="0"/>
              </a:p>
            </p:txBody>
          </p:sp>
        </mc:Choice>
        <mc:Fallback xmlns="">
          <p:sp>
            <p:nvSpPr>
              <p:cNvPr id="34" name="Прямоугольник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60901" y="2950841"/>
                <a:ext cx="2546595" cy="582275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4594320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  <p:bldP spid="13" grpId="0" animBg="1"/>
      <p:bldP spid="26" grpId="0"/>
      <p:bldP spid="27" grpId="0" animBg="1"/>
      <p:bldP spid="15" grpId="0"/>
      <p:bldP spid="16" grpId="0" animBg="1"/>
      <p:bldP spid="20" grpId="0"/>
      <p:bldP spid="22" grpId="0" animBg="1"/>
      <p:bldP spid="23" grpId="0"/>
      <p:bldP spid="24" grpId="0" animBg="1"/>
      <p:bldP spid="25" grpId="0"/>
      <p:bldP spid="31" grpId="0"/>
      <p:bldP spid="32" grpId="0"/>
      <p:bldP spid="33" grpId="0" animBg="1"/>
      <p:bldP spid="3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bject 2"/>
          <p:cNvSpPr/>
          <p:nvPr/>
        </p:nvSpPr>
        <p:spPr>
          <a:xfrm>
            <a:off x="3" y="-19050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170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object 4"/>
          <p:cNvSpPr txBox="1">
            <a:spLocks/>
          </p:cNvSpPr>
          <p:nvPr/>
        </p:nvSpPr>
        <p:spPr>
          <a:xfrm>
            <a:off x="0" y="127308"/>
            <a:ext cx="9144000" cy="457314"/>
          </a:xfrm>
          <a:prstGeom prst="rect">
            <a:avLst/>
          </a:prstGeom>
        </p:spPr>
        <p:txBody>
          <a:bodyPr vert="horz" wrap="square" lIns="0" tIns="26171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ru-RU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ОПРЕДЕЛЕНИЕ СИНУСА И КОСИНУСА</a:t>
            </a:r>
            <a:endParaRPr lang="ru-RU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216639" y="967632"/>
                <a:ext cx="8640960" cy="156966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2400" b="1" i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Определение 1</a:t>
                </a:r>
                <a:r>
                  <a:rPr lang="en-US" sz="2400" b="1" i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</a:t>
                </a:r>
              </a:p>
              <a:p>
                <a:pPr algn="just"/>
                <a:r>
                  <a:rPr lang="ru-RU" sz="2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Синусом угла </a:t>
                </a:r>
                <a14:m>
                  <m:oMath xmlns:m="http://schemas.openxmlformats.org/officeDocument/2006/math">
                    <m:r>
                      <a:rPr lang="ru-RU" sz="2400" i="1">
                        <a:latin typeface="Cambria Math"/>
                        <a:ea typeface="Cambria Math"/>
                      </a:rPr>
                      <m:t>𝛼</m:t>
                    </m:r>
                    <m:r>
                      <a:rPr lang="ru-RU" sz="2400" b="0" i="1" smtClean="0">
                        <a:latin typeface="Cambria Math" panose="02040503050406030204" pitchFamily="18" charset="0"/>
                        <a:ea typeface="Cambria Math"/>
                      </a:rPr>
                      <m:t> </m:t>
                    </m:r>
                  </m:oMath>
                </a14:m>
                <a:r>
                  <a:rPr lang="ru-RU" sz="2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называется ордината точки, полученной поворотом точки </a:t>
                </a:r>
                <a:r>
                  <a:rPr lang="en-US" sz="2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(1;0) </a:t>
                </a:r>
                <a:r>
                  <a:rPr lang="ru-RU" sz="2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вокруг начала координат на угол </a:t>
                </a:r>
                <a14:m>
                  <m:oMath xmlns:m="http://schemas.openxmlformats.org/officeDocument/2006/math">
                    <m:r>
                      <a:rPr lang="ru-RU" sz="2400" i="1">
                        <a:latin typeface="Cambria Math"/>
                        <a:ea typeface="Cambria Math"/>
                      </a:rPr>
                      <m:t>𝛼</m:t>
                    </m:r>
                  </m:oMath>
                </a14:m>
                <a:r>
                  <a:rPr lang="ru-RU" sz="2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(</a:t>
                </a:r>
                <a:r>
                  <a:rPr lang="ru-RU" sz="2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обозначается</a:t>
                </a:r>
                <a:r>
                  <a:rPr lang="en-US" sz="2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b="0" i="0" smtClean="0">
                        <a:latin typeface="Cambria Math"/>
                        <a:ea typeface="Cambria Math"/>
                      </a:rPr>
                      <m:t>sin</m:t>
                    </m:r>
                    <m:r>
                      <a:rPr lang="ru-RU" sz="2400" i="1">
                        <a:latin typeface="Cambria Math"/>
                        <a:ea typeface="Cambria Math"/>
                      </a:rPr>
                      <m:t>𝛼</m:t>
                    </m:r>
                  </m:oMath>
                </a14:m>
                <a:r>
                  <a:rPr lang="en-US" sz="2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). </a:t>
                </a:r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6639" y="967632"/>
                <a:ext cx="8640960" cy="1569660"/>
              </a:xfrm>
              <a:prstGeom prst="rect">
                <a:avLst/>
              </a:prstGeom>
              <a:blipFill>
                <a:blip r:embed="rId3"/>
                <a:stretch>
                  <a:fillRect l="-1129" t="-2724" r="-1059" b="-856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Прямая со стрелкой 10"/>
          <p:cNvCxnSpPr/>
          <p:nvPr/>
        </p:nvCxnSpPr>
        <p:spPr>
          <a:xfrm>
            <a:off x="710085" y="3757639"/>
            <a:ext cx="3429867" cy="32183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H="1" flipV="1">
            <a:off x="2082106" y="2537292"/>
            <a:ext cx="2808" cy="2410722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Кольцо 12"/>
          <p:cNvSpPr/>
          <p:nvPr/>
        </p:nvSpPr>
        <p:spPr>
          <a:xfrm>
            <a:off x="1115616" y="3038809"/>
            <a:ext cx="1932978" cy="1483364"/>
          </a:xfrm>
          <a:prstGeom prst="donut">
            <a:avLst>
              <a:gd name="adj" fmla="val 1835"/>
            </a:avLst>
          </a:prstGeom>
          <a:ln>
            <a:solidFill>
              <a:srgbClr val="00B05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3062708" y="3789822"/>
            <a:ext cx="9877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P(1;0)</a:t>
            </a:r>
            <a:endParaRPr lang="ru-RU" sz="2800" b="1" dirty="0">
              <a:solidFill>
                <a:srgbClr val="0070C0"/>
              </a:solidFill>
            </a:endParaRPr>
          </a:p>
        </p:txBody>
      </p:sp>
      <p:sp>
        <p:nvSpPr>
          <p:cNvPr id="27" name="Овал 26"/>
          <p:cNvSpPr/>
          <p:nvPr/>
        </p:nvSpPr>
        <p:spPr>
          <a:xfrm>
            <a:off x="2976334" y="3701551"/>
            <a:ext cx="138397" cy="11217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2102233" y="2412513"/>
                <a:ext cx="391004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𝑦</m:t>
                      </m:r>
                    </m:oMath>
                  </m:oMathPara>
                </a14:m>
                <a:endParaRPr lang="ru-RU" sz="2000" dirty="0"/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02233" y="2412513"/>
                <a:ext cx="391004" cy="400110"/>
              </a:xfrm>
              <a:prstGeom prst="rect">
                <a:avLst/>
              </a:prstGeom>
              <a:blipFill rotWithShape="1">
                <a:blip r:embed="rId4"/>
                <a:stretch>
                  <a:fillRect b="-769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Прямоугольник 27"/>
              <p:cNvSpPr/>
              <p:nvPr/>
            </p:nvSpPr>
            <p:spPr>
              <a:xfrm>
                <a:off x="3584410" y="3413617"/>
                <a:ext cx="391004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𝑥</m:t>
                      </m:r>
                    </m:oMath>
                  </m:oMathPara>
                </a14:m>
                <a:endParaRPr lang="ru-RU" sz="2000" dirty="0"/>
              </a:p>
            </p:txBody>
          </p:sp>
        </mc:Choice>
        <mc:Fallback xmlns="">
          <p:sp>
            <p:nvSpPr>
              <p:cNvPr id="28" name="Прямоугольник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4410" y="3413617"/>
                <a:ext cx="391004" cy="40011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Прямоугольник 28"/>
              <p:cNvSpPr/>
              <p:nvPr/>
            </p:nvSpPr>
            <p:spPr>
              <a:xfrm>
                <a:off x="4572002" y="2564913"/>
                <a:ext cx="180184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  <a:ea typeface="Cambria Math"/>
                      </a:rPr>
                      <m:t>𝑦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−ордината</m:t>
                    </m:r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9" name="Прямоугольник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2" y="2564913"/>
                <a:ext cx="1801840" cy="400110"/>
              </a:xfrm>
              <a:prstGeom prst="rect">
                <a:avLst/>
              </a:prstGeom>
              <a:blipFill rotWithShape="0">
                <a:blip r:embed="rId6"/>
                <a:stretch>
                  <a:fillRect b="-1076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Прямая соединительная линия 7"/>
          <p:cNvCxnSpPr/>
          <p:nvPr/>
        </p:nvCxnSpPr>
        <p:spPr>
          <a:xfrm flipH="1">
            <a:off x="2084914" y="3263614"/>
            <a:ext cx="663283" cy="48661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Овал 34"/>
          <p:cNvSpPr/>
          <p:nvPr/>
        </p:nvSpPr>
        <p:spPr>
          <a:xfrm>
            <a:off x="2673541" y="3207703"/>
            <a:ext cx="138397" cy="11217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/>
              <p:cNvSpPr/>
              <p:nvPr/>
            </p:nvSpPr>
            <p:spPr>
              <a:xfrm>
                <a:off x="2746187" y="2790746"/>
                <a:ext cx="55290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40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  <m:t>𝑃</m:t>
                          </m:r>
                        </m:e>
                        <m:sub>
                          <m:r>
                            <a:rPr lang="ru-RU" sz="2400" i="1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  <m:t>𝛼</m:t>
                          </m:r>
                        </m:sub>
                      </m:sSub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6187" y="2790746"/>
                <a:ext cx="552907" cy="461665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6" name="Прямая соединительная линия 35"/>
          <p:cNvCxnSpPr/>
          <p:nvPr/>
        </p:nvCxnSpPr>
        <p:spPr>
          <a:xfrm flipH="1" flipV="1">
            <a:off x="2082106" y="3252411"/>
            <a:ext cx="660634" cy="13912"/>
          </a:xfrm>
          <a:prstGeom prst="line">
            <a:avLst/>
          </a:prstGeom>
          <a:ln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Прямоугольник 17"/>
              <p:cNvSpPr/>
              <p:nvPr/>
            </p:nvSpPr>
            <p:spPr>
              <a:xfrm>
                <a:off x="1494131" y="2907796"/>
                <a:ext cx="720647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1800">
                        <a:latin typeface="Cambria Math"/>
                        <a:ea typeface="Cambria Math"/>
                      </a:rPr>
                      <m:t>sin</m:t>
                    </m:r>
                    <m:r>
                      <a:rPr lang="ru-RU" sz="1800" i="1">
                        <a:latin typeface="Cambria Math"/>
                        <a:ea typeface="Cambria Math"/>
                      </a:rPr>
                      <m:t>𝛼</m:t>
                    </m:r>
                  </m:oMath>
                </a14:m>
                <a:r>
                  <a:rPr lang="en-US" sz="2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2800" dirty="0"/>
              </a:p>
            </p:txBody>
          </p:sp>
        </mc:Choice>
        <mc:Fallback xmlns="">
          <p:sp>
            <p:nvSpPr>
              <p:cNvPr id="18" name="Прямоугольник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94131" y="2907796"/>
                <a:ext cx="720647" cy="523220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2282854" y="3435211"/>
                <a:ext cx="404021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000" i="1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𝛼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2854" y="3435211"/>
                <a:ext cx="404021" cy="400110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Дуга 4"/>
          <p:cNvSpPr/>
          <p:nvPr/>
        </p:nvSpPr>
        <p:spPr>
          <a:xfrm>
            <a:off x="2189722" y="3635266"/>
            <a:ext cx="216026" cy="244745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1643563" y="3759654"/>
                <a:ext cx="421782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𝑂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43563" y="3759654"/>
                <a:ext cx="421782" cy="400110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5737520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3" grpId="0" animBg="1"/>
      <p:bldP spid="26" grpId="0"/>
      <p:bldP spid="27" grpId="0" animBg="1"/>
      <p:bldP spid="3" grpId="0"/>
      <p:bldP spid="28" grpId="0"/>
      <p:bldP spid="29" grpId="0"/>
      <p:bldP spid="35" grpId="0" animBg="1"/>
      <p:bldP spid="9" grpId="0"/>
      <p:bldP spid="18" grpId="0"/>
      <p:bldP spid="4" grpId="0"/>
      <p:bldP spid="5" grpId="0" animBg="1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bject 2"/>
          <p:cNvSpPr/>
          <p:nvPr/>
        </p:nvSpPr>
        <p:spPr>
          <a:xfrm>
            <a:off x="3" y="-19050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170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object 4"/>
          <p:cNvSpPr txBox="1">
            <a:spLocks/>
          </p:cNvSpPr>
          <p:nvPr/>
        </p:nvSpPr>
        <p:spPr>
          <a:xfrm>
            <a:off x="0" y="127308"/>
            <a:ext cx="9144000" cy="457314"/>
          </a:xfrm>
          <a:prstGeom prst="rect">
            <a:avLst/>
          </a:prstGeom>
        </p:spPr>
        <p:txBody>
          <a:bodyPr vert="horz" wrap="square" lIns="0" tIns="26171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ru-RU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ОПРЕДЕЛЕНИЕ СИНУСА И КОСИНУСА</a:t>
            </a:r>
            <a:endParaRPr lang="ru-RU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216639" y="967632"/>
                <a:ext cx="8640960" cy="156966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2400" b="1" i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Определение </a:t>
                </a:r>
                <a:r>
                  <a:rPr lang="en-US" sz="2400" b="1" i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2: </a:t>
                </a:r>
                <a:endParaRPr lang="en-US" sz="2400" b="1" i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just"/>
                <a:r>
                  <a:rPr lang="ru-RU" sz="2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Косинусом угла </a:t>
                </a:r>
                <a14:m>
                  <m:oMath xmlns:m="http://schemas.openxmlformats.org/officeDocument/2006/math">
                    <m:r>
                      <a:rPr lang="ru-RU" sz="2400" i="1">
                        <a:latin typeface="Cambria Math"/>
                        <a:ea typeface="Cambria Math"/>
                      </a:rPr>
                      <m:t>𝛼</m:t>
                    </m:r>
                    <m:r>
                      <a:rPr lang="ru-RU" sz="2400" b="0" i="1" smtClean="0">
                        <a:latin typeface="Cambria Math" panose="02040503050406030204" pitchFamily="18" charset="0"/>
                        <a:ea typeface="Cambria Math"/>
                      </a:rPr>
                      <m:t> </m:t>
                    </m:r>
                  </m:oMath>
                </a14:m>
                <a:r>
                  <a:rPr lang="ru-RU" sz="2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называется абсцисса точки, полученной поворотом точки </a:t>
                </a:r>
                <a:r>
                  <a:rPr lang="en-US" sz="2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(1;0)</a:t>
                </a:r>
                <a:r>
                  <a:rPr lang="ru-RU" sz="2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вокруг начала координат на угол </a:t>
                </a:r>
                <a14:m>
                  <m:oMath xmlns:m="http://schemas.openxmlformats.org/officeDocument/2006/math">
                    <m:r>
                      <a:rPr lang="ru-RU" sz="2400" i="1">
                        <a:latin typeface="Cambria Math"/>
                        <a:ea typeface="Cambria Math"/>
                      </a:rPr>
                      <m:t>𝛼</m:t>
                    </m:r>
                  </m:oMath>
                </a14:m>
                <a:r>
                  <a:rPr lang="en-US" sz="2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(</a:t>
                </a:r>
                <a:r>
                  <a:rPr lang="ru-RU" sz="2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обозначается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  <a:ea typeface="Cambria Math"/>
                      </a:rPr>
                      <m:t>𝑐𝑜𝑠</m:t>
                    </m:r>
                    <m:r>
                      <a:rPr lang="ru-RU" sz="2400" i="1">
                        <a:latin typeface="Cambria Math"/>
                        <a:ea typeface="Cambria Math"/>
                      </a:rPr>
                      <m:t>𝛼</m:t>
                    </m:r>
                  </m:oMath>
                </a14:m>
                <a:r>
                  <a:rPr lang="en-US" sz="2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). </a:t>
                </a:r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6639" y="967632"/>
                <a:ext cx="8640960" cy="1569660"/>
              </a:xfrm>
              <a:prstGeom prst="rect">
                <a:avLst/>
              </a:prstGeom>
              <a:blipFill rotWithShape="0">
                <a:blip r:embed="rId3"/>
                <a:stretch>
                  <a:fillRect l="-1129" t="-2724" r="-1059" b="-856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Прямая со стрелкой 10"/>
          <p:cNvCxnSpPr/>
          <p:nvPr/>
        </p:nvCxnSpPr>
        <p:spPr>
          <a:xfrm>
            <a:off x="710085" y="3757639"/>
            <a:ext cx="3429867" cy="32183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H="1" flipV="1">
            <a:off x="2082106" y="2537292"/>
            <a:ext cx="2808" cy="2410722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Кольцо 12"/>
          <p:cNvSpPr/>
          <p:nvPr/>
        </p:nvSpPr>
        <p:spPr>
          <a:xfrm>
            <a:off x="1115616" y="3038809"/>
            <a:ext cx="1932978" cy="1483364"/>
          </a:xfrm>
          <a:prstGeom prst="donut">
            <a:avLst>
              <a:gd name="adj" fmla="val 1835"/>
            </a:avLst>
          </a:prstGeom>
          <a:ln>
            <a:solidFill>
              <a:srgbClr val="00B05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3062708" y="3789822"/>
            <a:ext cx="9877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P(1;0)</a:t>
            </a:r>
            <a:endParaRPr lang="ru-RU" sz="2800" b="1" dirty="0">
              <a:solidFill>
                <a:srgbClr val="0070C0"/>
              </a:solidFill>
            </a:endParaRPr>
          </a:p>
        </p:txBody>
      </p:sp>
      <p:sp>
        <p:nvSpPr>
          <p:cNvPr id="27" name="Овал 26"/>
          <p:cNvSpPr/>
          <p:nvPr/>
        </p:nvSpPr>
        <p:spPr>
          <a:xfrm>
            <a:off x="2976334" y="3701551"/>
            <a:ext cx="138397" cy="11217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2102233" y="2412513"/>
                <a:ext cx="391004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𝑦</m:t>
                      </m:r>
                    </m:oMath>
                  </m:oMathPara>
                </a14:m>
                <a:endParaRPr lang="ru-RU" sz="2000" dirty="0"/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02233" y="2412513"/>
                <a:ext cx="391004" cy="400110"/>
              </a:xfrm>
              <a:prstGeom prst="rect">
                <a:avLst/>
              </a:prstGeom>
              <a:blipFill rotWithShape="1">
                <a:blip r:embed="rId4"/>
                <a:stretch>
                  <a:fillRect b="-769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Прямоугольник 27"/>
              <p:cNvSpPr/>
              <p:nvPr/>
            </p:nvSpPr>
            <p:spPr>
              <a:xfrm>
                <a:off x="3584410" y="3413617"/>
                <a:ext cx="391004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𝑥</m:t>
                      </m:r>
                    </m:oMath>
                  </m:oMathPara>
                </a14:m>
                <a:endParaRPr lang="ru-RU" sz="2000" dirty="0"/>
              </a:p>
            </p:txBody>
          </p:sp>
        </mc:Choice>
        <mc:Fallback xmlns="">
          <p:sp>
            <p:nvSpPr>
              <p:cNvPr id="28" name="Прямоугольник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4410" y="3413617"/>
                <a:ext cx="391004" cy="40011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Прямоугольник 28"/>
              <p:cNvSpPr/>
              <p:nvPr/>
            </p:nvSpPr>
            <p:spPr>
              <a:xfrm>
                <a:off x="4572002" y="2564913"/>
                <a:ext cx="1753365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−</m:t>
                    </m:r>
                  </m:oMath>
                </a14:m>
                <a:r>
                  <a:rPr lang="ru-RU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абсцисса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9" name="Прямоугольник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2" y="2564913"/>
                <a:ext cx="1753365" cy="400110"/>
              </a:xfrm>
              <a:prstGeom prst="rect">
                <a:avLst/>
              </a:prstGeom>
              <a:blipFill rotWithShape="0">
                <a:blip r:embed="rId6"/>
                <a:stretch>
                  <a:fillRect t="-7692" b="-2923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Прямая соединительная линия 7"/>
          <p:cNvCxnSpPr/>
          <p:nvPr/>
        </p:nvCxnSpPr>
        <p:spPr>
          <a:xfrm flipH="1">
            <a:off x="2084914" y="3263614"/>
            <a:ext cx="663283" cy="48661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Овал 34"/>
          <p:cNvSpPr/>
          <p:nvPr/>
        </p:nvSpPr>
        <p:spPr>
          <a:xfrm>
            <a:off x="2673541" y="3207703"/>
            <a:ext cx="138397" cy="11217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/>
              <p:cNvSpPr/>
              <p:nvPr/>
            </p:nvSpPr>
            <p:spPr>
              <a:xfrm>
                <a:off x="2746187" y="2790746"/>
                <a:ext cx="55290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40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  <m:t>𝑃</m:t>
                          </m:r>
                        </m:e>
                        <m:sub>
                          <m:r>
                            <a:rPr lang="ru-RU" sz="2400" i="1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  <m:t>𝛼</m:t>
                          </m:r>
                        </m:sub>
                      </m:sSub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6187" y="2790746"/>
                <a:ext cx="552907" cy="461665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6" name="Прямая соединительная линия 35"/>
          <p:cNvCxnSpPr/>
          <p:nvPr/>
        </p:nvCxnSpPr>
        <p:spPr>
          <a:xfrm>
            <a:off x="2742740" y="3266323"/>
            <a:ext cx="5457" cy="507407"/>
          </a:xfrm>
          <a:prstGeom prst="line">
            <a:avLst/>
          </a:prstGeom>
          <a:ln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Прямоугольник 17"/>
              <p:cNvSpPr/>
              <p:nvPr/>
            </p:nvSpPr>
            <p:spPr>
              <a:xfrm>
                <a:off x="2372645" y="3636544"/>
                <a:ext cx="751103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1800" smtClean="0">
                        <a:latin typeface="Cambria Math"/>
                        <a:ea typeface="Cambria Math"/>
                      </a:rPr>
                      <m:t>c</m:t>
                    </m:r>
                    <m:r>
                      <m:rPr>
                        <m:sty m:val="p"/>
                      </m:rPr>
                      <a:rPr lang="en-US" sz="1800" b="0" i="0" smtClean="0">
                        <a:latin typeface="Cambria Math"/>
                        <a:ea typeface="Cambria Math"/>
                      </a:rPr>
                      <m:t>os</m:t>
                    </m:r>
                    <m:r>
                      <a:rPr lang="ru-RU" sz="1800" i="1">
                        <a:latin typeface="Cambria Math"/>
                        <a:ea typeface="Cambria Math"/>
                      </a:rPr>
                      <m:t>𝛼</m:t>
                    </m:r>
                  </m:oMath>
                </a14:m>
                <a:r>
                  <a:rPr lang="en-US" sz="2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2800" dirty="0"/>
              </a:p>
            </p:txBody>
          </p:sp>
        </mc:Choice>
        <mc:Fallback xmlns="">
          <p:sp>
            <p:nvSpPr>
              <p:cNvPr id="18" name="Прямоугольник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72645" y="3636544"/>
                <a:ext cx="751103" cy="523220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2282854" y="3435211"/>
                <a:ext cx="404021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000" i="1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𝛼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2854" y="3435211"/>
                <a:ext cx="404021" cy="400110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Дуга 4"/>
          <p:cNvSpPr/>
          <p:nvPr/>
        </p:nvSpPr>
        <p:spPr>
          <a:xfrm>
            <a:off x="2189722" y="3635266"/>
            <a:ext cx="216026" cy="244745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1643563" y="3759654"/>
                <a:ext cx="421782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𝑂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43563" y="3759654"/>
                <a:ext cx="421782" cy="400110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8570692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3" grpId="0" animBg="1"/>
      <p:bldP spid="26" grpId="0"/>
      <p:bldP spid="27" grpId="0" animBg="1"/>
      <p:bldP spid="3" grpId="0"/>
      <p:bldP spid="28" grpId="0"/>
      <p:bldP spid="29" grpId="0"/>
      <p:bldP spid="35" grpId="0" animBg="1"/>
      <p:bldP spid="9" grpId="0"/>
      <p:bldP spid="18" grpId="0"/>
      <p:bldP spid="4" grpId="0"/>
      <p:bldP spid="5" grpId="0" animBg="1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bject 2"/>
          <p:cNvSpPr/>
          <p:nvPr/>
        </p:nvSpPr>
        <p:spPr>
          <a:xfrm>
            <a:off x="3" y="-19050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170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object 4"/>
          <p:cNvSpPr txBox="1">
            <a:spLocks/>
          </p:cNvSpPr>
          <p:nvPr/>
        </p:nvSpPr>
        <p:spPr>
          <a:xfrm>
            <a:off x="0" y="127308"/>
            <a:ext cx="9144000" cy="457314"/>
          </a:xfrm>
          <a:prstGeom prst="rect">
            <a:avLst/>
          </a:prstGeom>
        </p:spPr>
        <p:txBody>
          <a:bodyPr vert="horz" wrap="square" lIns="0" tIns="26171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ru-RU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ОПРЕДЕЛЕНИЕ СИНУСА И КОСИНУСА</a:t>
            </a:r>
            <a:endParaRPr lang="ru-RU" sz="2800" dirty="0"/>
          </a:p>
        </p:txBody>
      </p:sp>
      <p:cxnSp>
        <p:nvCxnSpPr>
          <p:cNvPr id="11" name="Прямая со стрелкой 10"/>
          <p:cNvCxnSpPr/>
          <p:nvPr/>
        </p:nvCxnSpPr>
        <p:spPr>
          <a:xfrm>
            <a:off x="710085" y="3757639"/>
            <a:ext cx="3429867" cy="32183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H="1" flipV="1">
            <a:off x="2082106" y="2537292"/>
            <a:ext cx="2808" cy="2410722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Кольцо 12"/>
          <p:cNvSpPr/>
          <p:nvPr/>
        </p:nvSpPr>
        <p:spPr>
          <a:xfrm>
            <a:off x="1115616" y="3038809"/>
            <a:ext cx="1932978" cy="1483364"/>
          </a:xfrm>
          <a:prstGeom prst="donut">
            <a:avLst>
              <a:gd name="adj" fmla="val 1835"/>
            </a:avLst>
          </a:prstGeom>
          <a:ln>
            <a:solidFill>
              <a:srgbClr val="00B05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3062708" y="3789822"/>
            <a:ext cx="9877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P(1;0)</a:t>
            </a:r>
            <a:endParaRPr lang="ru-RU" sz="2800" b="1" dirty="0">
              <a:solidFill>
                <a:srgbClr val="0070C0"/>
              </a:solidFill>
            </a:endParaRPr>
          </a:p>
        </p:txBody>
      </p:sp>
      <p:sp>
        <p:nvSpPr>
          <p:cNvPr id="27" name="Овал 26"/>
          <p:cNvSpPr/>
          <p:nvPr/>
        </p:nvSpPr>
        <p:spPr>
          <a:xfrm>
            <a:off x="2976334" y="3701551"/>
            <a:ext cx="138397" cy="11217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1633606" y="2473369"/>
                <a:ext cx="391004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𝑦</m:t>
                      </m:r>
                    </m:oMath>
                  </m:oMathPara>
                </a14:m>
                <a:endParaRPr lang="ru-RU" sz="2000" dirty="0"/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3606" y="2473369"/>
                <a:ext cx="391004" cy="400110"/>
              </a:xfrm>
              <a:prstGeom prst="rect">
                <a:avLst/>
              </a:prstGeom>
              <a:blipFill rotWithShape="1">
                <a:blip r:embed="rId3"/>
                <a:stretch>
                  <a:fillRect b="-769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Прямоугольник 27"/>
              <p:cNvSpPr/>
              <p:nvPr/>
            </p:nvSpPr>
            <p:spPr>
              <a:xfrm>
                <a:off x="3584410" y="3413617"/>
                <a:ext cx="391004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𝑥</m:t>
                      </m:r>
                    </m:oMath>
                  </m:oMathPara>
                </a14:m>
                <a:endParaRPr lang="ru-RU" sz="2000" dirty="0"/>
              </a:p>
            </p:txBody>
          </p:sp>
        </mc:Choice>
        <mc:Fallback xmlns="">
          <p:sp>
            <p:nvSpPr>
              <p:cNvPr id="28" name="Прямоугольник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4410" y="3413617"/>
                <a:ext cx="391004" cy="40011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Овал 34"/>
          <p:cNvSpPr/>
          <p:nvPr/>
        </p:nvSpPr>
        <p:spPr>
          <a:xfrm>
            <a:off x="2015715" y="2982721"/>
            <a:ext cx="138397" cy="112176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/>
              <p:cNvSpPr/>
              <p:nvPr/>
            </p:nvSpPr>
            <p:spPr>
              <a:xfrm>
                <a:off x="2065345" y="2590913"/>
                <a:ext cx="55290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40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  <m:t>𝑃</m:t>
                          </m:r>
                        </m:e>
                        <m:sub>
                          <m:r>
                            <a:rPr lang="ru-RU" sz="2400" i="1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  <m:t>𝛼</m:t>
                          </m:r>
                        </m:sub>
                      </m:sSub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5345" y="2590913"/>
                <a:ext cx="552907" cy="46166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2130655" y="3373620"/>
                <a:ext cx="404021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000" i="1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𝛼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0655" y="3373620"/>
                <a:ext cx="404021" cy="40011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Дуга 4"/>
          <p:cNvSpPr/>
          <p:nvPr/>
        </p:nvSpPr>
        <p:spPr>
          <a:xfrm>
            <a:off x="1950475" y="3564945"/>
            <a:ext cx="303515" cy="385388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1643563" y="3759654"/>
                <a:ext cx="421782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𝑂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43563" y="3759654"/>
                <a:ext cx="421782" cy="400110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395536" y="942243"/>
                <a:ext cx="8928992" cy="9516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Например, при повороте точки </a:t>
                </a:r>
                <a:r>
                  <a:rPr lang="en-US" sz="2400" b="1" i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(1;0) </a:t>
                </a:r>
                <a:r>
                  <a:rPr 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на угол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400" i="1">
                            <a:latin typeface="Cambria Math"/>
                          </a:rPr>
                          <m:t>𝜋</m:t>
                        </m:r>
                      </m:num>
                      <m:den>
                        <m:r>
                          <a:rPr lang="en-US" sz="2400" i="1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, то есть на угол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/>
                          </a:rPr>
                          <m:t>90</m:t>
                        </m:r>
                      </m:e>
                      <m:sup>
                        <m:r>
                          <a:rPr lang="en-US" sz="2400" i="1">
                            <a:latin typeface="Cambria Math"/>
                          </a:rPr>
                          <m:t>0</m:t>
                        </m:r>
                      </m:sup>
                    </m:sSup>
                  </m:oMath>
                </a14:m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получается точка </a:t>
                </a:r>
                <a:r>
                  <a:rPr lang="en-US" sz="2400" i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(0;1)</a:t>
                </a:r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.  </a:t>
                </a:r>
                <a:endParaRPr lang="ru-RU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942243"/>
                <a:ext cx="8928992" cy="951607"/>
              </a:xfrm>
              <a:prstGeom prst="rect">
                <a:avLst/>
              </a:prstGeom>
              <a:blipFill>
                <a:blip r:embed="rId8"/>
                <a:stretch>
                  <a:fillRect l="-1092" t="-1282" b="-1410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Прямоугольник 9"/>
              <p:cNvSpPr/>
              <p:nvPr/>
            </p:nvSpPr>
            <p:spPr>
              <a:xfrm>
                <a:off x="4261769" y="2200518"/>
                <a:ext cx="4109454" cy="6152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latin typeface="Cambria Math"/>
                        </a:rPr>
                        <m:t>𝑠𝑖𝑛</m:t>
                      </m:r>
                      <m:f>
                        <m:fPr>
                          <m:ctrlPr>
                            <a:rPr lang="ru-RU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000" i="1">
                              <a:latin typeface="Cambria Math"/>
                            </a:rPr>
                            <m:t>𝜋</m:t>
                          </m:r>
                        </m:num>
                        <m:den>
                          <m:r>
                            <a:rPr lang="en-US" sz="2000" i="1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000" i="1">
                          <a:latin typeface="Cambria Math"/>
                        </a:rPr>
                        <m:t>=</m:t>
                      </m:r>
                      <m:r>
                        <a:rPr lang="ru-RU" sz="2000" i="1">
                          <a:latin typeface="Cambria Math"/>
                        </a:rPr>
                        <m:t>𝑠𝑖𝑛</m:t>
                      </m:r>
                      <m:sSup>
                        <m:sSupPr>
                          <m:ctrlPr>
                            <a:rPr lang="ru-RU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/>
                            </a:rPr>
                            <m:t>90</m:t>
                          </m:r>
                        </m:e>
                        <m:sup>
                          <m:r>
                            <a:rPr lang="en-US" sz="2000" i="1">
                              <a:latin typeface="Cambria Math"/>
                            </a:rPr>
                            <m:t>0</m:t>
                          </m:r>
                        </m:sup>
                      </m:sSup>
                      <m:r>
                        <a:rPr lang="en-US" sz="2000" i="1">
                          <a:latin typeface="Cambria Math"/>
                        </a:rPr>
                        <m:t>=1</m:t>
                      </m:r>
                    </m:oMath>
                  </m:oMathPara>
                </a14:m>
                <a:endParaRPr lang="ru-RU" sz="2000" dirty="0"/>
              </a:p>
            </p:txBody>
          </p:sp>
        </mc:Choice>
        <mc:Fallback xmlns="">
          <p:sp>
            <p:nvSpPr>
              <p:cNvPr id="10" name="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1769" y="2200518"/>
                <a:ext cx="4109454" cy="615297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Прямоугольник 13"/>
              <p:cNvSpPr/>
              <p:nvPr/>
            </p:nvSpPr>
            <p:spPr>
              <a:xfrm>
                <a:off x="5110616" y="2885060"/>
                <a:ext cx="2411760" cy="50065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𝑐𝑜𝑠</m:t>
                    </m:r>
                    <m:f>
                      <m:fPr>
                        <m:ctrlPr>
                          <a:rPr lang="ru-RU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000" i="1">
                            <a:latin typeface="Cambria Math"/>
                          </a:rPr>
                          <m:t>𝜋</m:t>
                        </m:r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sz="2000" i="1">
                        <a:latin typeface="Cambria Math"/>
                      </a:rPr>
                      <m:t>=</m:t>
                    </m:r>
                    <m:r>
                      <a:rPr lang="ru-RU" sz="2000" i="1">
                        <a:latin typeface="Cambria Math"/>
                      </a:rPr>
                      <m:t>𝑐𝑜𝑠</m:t>
                    </m:r>
                    <m:sSup>
                      <m:sSupPr>
                        <m:ctrlPr>
                          <a:rPr lang="ru-RU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/>
                          </a:rPr>
                          <m:t>90</m:t>
                        </m:r>
                      </m:e>
                      <m:sup>
                        <m:r>
                          <a:rPr lang="en-US" sz="2000" i="1">
                            <a:latin typeface="Cambria Math"/>
                          </a:rPr>
                          <m:t>0</m:t>
                        </m:r>
                      </m:sup>
                    </m:sSup>
                    <m:r>
                      <a:rPr lang="en-US" sz="2000" i="1">
                        <a:latin typeface="Cambria Math"/>
                      </a:rPr>
                      <m:t>=0</m:t>
                    </m:r>
                  </m:oMath>
                </a14:m>
                <a:r>
                  <a:rPr lang="en-US" sz="2000" dirty="0"/>
                  <a:t>.</a:t>
                </a:r>
                <a:endParaRPr lang="ru-RU" sz="2000" dirty="0"/>
              </a:p>
            </p:txBody>
          </p:sp>
        </mc:Choice>
        <mc:Fallback xmlns="">
          <p:sp>
            <p:nvSpPr>
              <p:cNvPr id="14" name="Прямоугольник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10616" y="2885060"/>
                <a:ext cx="2411760" cy="500650"/>
              </a:xfrm>
              <a:prstGeom prst="rect">
                <a:avLst/>
              </a:prstGeom>
              <a:blipFill rotWithShape="1">
                <a:blip r:embed="rId10"/>
                <a:stretch>
                  <a:fillRect r="-1010" b="-853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2860056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26" grpId="0"/>
      <p:bldP spid="27" grpId="0" animBg="1"/>
      <p:bldP spid="3" grpId="0"/>
      <p:bldP spid="28" grpId="0"/>
      <p:bldP spid="35" grpId="0" animBg="1"/>
      <p:bldP spid="9" grpId="0"/>
      <p:bldP spid="4" grpId="0"/>
      <p:bldP spid="5" grpId="0" animBg="1"/>
      <p:bldP spid="6" grpId="0"/>
      <p:bldP spid="10" grpId="0"/>
      <p:bldP spid="1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/>
          <p:nvPr/>
        </p:nvSpPr>
        <p:spPr>
          <a:xfrm>
            <a:off x="3" y="-19050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endParaRPr lang="ru-RU" sz="1800" dirty="0"/>
          </a:p>
        </p:txBody>
      </p:sp>
      <p:sp>
        <p:nvSpPr>
          <p:cNvPr id="5" name="object 4"/>
          <p:cNvSpPr txBox="1">
            <a:spLocks/>
          </p:cNvSpPr>
          <p:nvPr/>
        </p:nvSpPr>
        <p:spPr>
          <a:xfrm>
            <a:off x="0" y="127308"/>
            <a:ext cx="9144000" cy="457314"/>
          </a:xfrm>
          <a:prstGeom prst="rect">
            <a:avLst/>
          </a:prstGeom>
        </p:spPr>
        <p:txBody>
          <a:bodyPr vert="horz" wrap="square" lIns="0" tIns="26171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ru-RU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РЕШЕНИЕ ЗАДАЧ</a:t>
            </a:r>
            <a:endParaRPr lang="ru-RU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33334" y="748892"/>
            <a:ext cx="16530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i="1" dirty="0">
                <a:solidFill>
                  <a:srgbClr val="00B050"/>
                </a:solidFill>
              </a:rPr>
              <a:t>Задача </a:t>
            </a:r>
            <a:r>
              <a:rPr lang="en-US" sz="2800" b="1" i="1" dirty="0">
                <a:solidFill>
                  <a:srgbClr val="00B050"/>
                </a:solidFill>
              </a:rPr>
              <a:t>1.</a:t>
            </a:r>
            <a:endParaRPr lang="ru-RU" sz="2800" b="1" i="1" dirty="0">
              <a:solidFill>
                <a:srgbClr val="00B05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33334" y="1245989"/>
                <a:ext cx="419465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b="0" dirty="0">
                    <a:latin typeface="Arial" panose="020B0604020202020204" pitchFamily="34" charset="0"/>
                    <a:cs typeface="Arial" panose="020B0604020202020204" pitchFamily="34" charset="0"/>
                  </a:rPr>
                  <a:t>Найдите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/>
                          </a:rPr>
                          <m:t>sin</m:t>
                        </m:r>
                      </m:fName>
                      <m:e>
                        <m:d>
                          <m:d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−</m:t>
                            </m:r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</a:rPr>
                              <m:t>𝜋</m:t>
                            </m:r>
                          </m:e>
                        </m:d>
                      </m:e>
                    </m:func>
                    <m:r>
                      <a:rPr lang="en-US" sz="2400" b="0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ru-RU" sz="2400" b="0" i="1" smtClean="0">
                        <a:latin typeface="Cambria Math" panose="02040503050406030204" pitchFamily="18" charset="0"/>
                        <a:ea typeface="Cambria Math"/>
                      </a:rPr>
                      <m:t>и</m:t>
                    </m:r>
                    <m:func>
                      <m:funcPr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/>
                            <a:ea typeface="Cambria Math"/>
                          </a:rPr>
                          <m:t>cos</m:t>
                        </m:r>
                      </m:fName>
                      <m:e>
                        <m:d>
                          <m:d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</a:rPr>
                              <m:t>−</m:t>
                            </m:r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</a:rPr>
                              <m:t>𝜋</m:t>
                            </m:r>
                          </m:e>
                        </m:d>
                      </m:e>
                    </m:func>
                    <m:r>
                      <a:rPr lang="en-US" sz="2400" b="0" i="1" smtClean="0">
                        <a:latin typeface="Cambria Math"/>
                        <a:ea typeface="Cambria Math"/>
                      </a:rPr>
                      <m:t>.</m:t>
                    </m:r>
                  </m:oMath>
                </a14:m>
                <a:endParaRPr lang="ru-RU" sz="2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334" y="1245989"/>
                <a:ext cx="4194650" cy="461665"/>
              </a:xfrm>
              <a:prstGeom prst="rect">
                <a:avLst/>
              </a:prstGeom>
              <a:blipFill>
                <a:blip r:embed="rId2"/>
                <a:stretch>
                  <a:fillRect l="-2180" t="-11842" b="-2763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Прямая со стрелкой 18"/>
          <p:cNvCxnSpPr/>
          <p:nvPr/>
        </p:nvCxnSpPr>
        <p:spPr>
          <a:xfrm>
            <a:off x="432578" y="3195175"/>
            <a:ext cx="3429867" cy="32183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flipH="1" flipV="1">
            <a:off x="1807407" y="1886156"/>
            <a:ext cx="2808" cy="2410722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1" name="Кольцо 20"/>
          <p:cNvSpPr/>
          <p:nvPr/>
        </p:nvSpPr>
        <p:spPr>
          <a:xfrm>
            <a:off x="838109" y="2476345"/>
            <a:ext cx="1932978" cy="1483364"/>
          </a:xfrm>
          <a:prstGeom prst="donut">
            <a:avLst>
              <a:gd name="adj" fmla="val 1835"/>
            </a:avLst>
          </a:prstGeom>
          <a:ln>
            <a:solidFill>
              <a:srgbClr val="00B05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2785201" y="3227358"/>
            <a:ext cx="9877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P(1;0)</a:t>
            </a:r>
            <a:endParaRPr lang="ru-RU" sz="2800" b="1" dirty="0">
              <a:solidFill>
                <a:srgbClr val="0070C0"/>
              </a:solidFill>
            </a:endParaRPr>
          </a:p>
        </p:txBody>
      </p:sp>
      <p:sp>
        <p:nvSpPr>
          <p:cNvPr id="23" name="Овал 22"/>
          <p:cNvSpPr/>
          <p:nvPr/>
        </p:nvSpPr>
        <p:spPr>
          <a:xfrm>
            <a:off x="2698827" y="3139087"/>
            <a:ext cx="138397" cy="11217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Прямоугольник 23"/>
              <p:cNvSpPr/>
              <p:nvPr/>
            </p:nvSpPr>
            <p:spPr>
              <a:xfrm>
                <a:off x="1356099" y="1910905"/>
                <a:ext cx="391004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𝑦</m:t>
                      </m:r>
                    </m:oMath>
                  </m:oMathPara>
                </a14:m>
                <a:endParaRPr lang="ru-RU" sz="2000" dirty="0"/>
              </a:p>
            </p:txBody>
          </p:sp>
        </mc:Choice>
        <mc:Fallback xmlns="">
          <p:sp>
            <p:nvSpPr>
              <p:cNvPr id="24" name="Прямоугольник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6099" y="1910905"/>
                <a:ext cx="391004" cy="400110"/>
              </a:xfrm>
              <a:prstGeom prst="rect">
                <a:avLst/>
              </a:prstGeom>
              <a:blipFill rotWithShape="1">
                <a:blip r:embed="rId3"/>
                <a:stretch>
                  <a:fillRect b="-606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Прямоугольник 24"/>
              <p:cNvSpPr/>
              <p:nvPr/>
            </p:nvSpPr>
            <p:spPr>
              <a:xfrm>
                <a:off x="3306903" y="2851153"/>
                <a:ext cx="391004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𝑥</m:t>
                      </m:r>
                    </m:oMath>
                  </m:oMathPara>
                </a14:m>
                <a:endParaRPr lang="ru-RU" sz="2000" dirty="0"/>
              </a:p>
            </p:txBody>
          </p:sp>
        </mc:Choice>
        <mc:Fallback xmlns="">
          <p:sp>
            <p:nvSpPr>
              <p:cNvPr id="25" name="Прямоугольник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06903" y="2851153"/>
                <a:ext cx="391004" cy="40011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Овал 25"/>
          <p:cNvSpPr/>
          <p:nvPr/>
        </p:nvSpPr>
        <p:spPr>
          <a:xfrm>
            <a:off x="755576" y="3161939"/>
            <a:ext cx="138397" cy="112176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Прямоугольник 27"/>
              <p:cNvSpPr/>
              <p:nvPr/>
            </p:nvSpPr>
            <p:spPr>
              <a:xfrm>
                <a:off x="1993527" y="3211266"/>
                <a:ext cx="421013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dirty="0">
                    <a:solidFill>
                      <a:srgbClr val="0070C0"/>
                    </a:solidFill>
                    <a:ea typeface="Cambria Math"/>
                  </a:rPr>
                  <a:t>-</a:t>
                </a:r>
                <a14:m>
                  <m:oMath xmlns:m="http://schemas.openxmlformats.org/officeDocument/2006/math">
                    <m:r>
                      <a:rPr lang="ru-RU" sz="2000" i="1" smtClean="0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𝜋</m:t>
                    </m:r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28" name="Прямоугольник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93527" y="3211266"/>
                <a:ext cx="421013" cy="400110"/>
              </a:xfrm>
              <a:prstGeom prst="rect">
                <a:avLst/>
              </a:prstGeom>
              <a:blipFill rotWithShape="1">
                <a:blip r:embed="rId5"/>
                <a:stretch>
                  <a:fillRect l="-14493" t="-7692" b="-2769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Дуга 28"/>
          <p:cNvSpPr/>
          <p:nvPr/>
        </p:nvSpPr>
        <p:spPr>
          <a:xfrm rot="5400000">
            <a:off x="1639508" y="2993442"/>
            <a:ext cx="395544" cy="449171"/>
          </a:xfrm>
          <a:prstGeom prst="arc">
            <a:avLst>
              <a:gd name="adj1" fmla="val 16200000"/>
              <a:gd name="adj2" fmla="val 5606367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Прямоугольник 29"/>
              <p:cNvSpPr/>
              <p:nvPr/>
            </p:nvSpPr>
            <p:spPr>
              <a:xfrm>
                <a:off x="1366056" y="3197190"/>
                <a:ext cx="421782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𝑂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0" name="Прямоугольник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66056" y="3197190"/>
                <a:ext cx="421782" cy="40011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Прямоугольник 30"/>
          <p:cNvSpPr/>
          <p:nvPr/>
        </p:nvSpPr>
        <p:spPr>
          <a:xfrm>
            <a:off x="197621" y="2651098"/>
            <a:ext cx="93807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P(-1;0)</a:t>
            </a:r>
            <a:endParaRPr lang="ru-RU" sz="2400" b="1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Прямоугольник 46"/>
              <p:cNvSpPr/>
              <p:nvPr/>
            </p:nvSpPr>
            <p:spPr>
              <a:xfrm>
                <a:off x="386805" y="4443958"/>
                <a:ext cx="1606722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>
                              <a:latin typeface="Cambria Math"/>
                            </a:rPr>
                            <m:t>sin</m:t>
                          </m:r>
                        </m:fName>
                        <m:e>
                          <m:d>
                            <m:d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2000" i="1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e>
                          </m:d>
                        </m:e>
                      </m:func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=0</m:t>
                      </m:r>
                    </m:oMath>
                  </m:oMathPara>
                </a14:m>
                <a:endParaRPr lang="ru-RU" sz="2000" dirty="0"/>
              </a:p>
            </p:txBody>
          </p:sp>
        </mc:Choice>
        <mc:Fallback xmlns="">
          <p:sp>
            <p:nvSpPr>
              <p:cNvPr id="47" name="Прямоугольник 4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6805" y="4443958"/>
                <a:ext cx="1606722" cy="400110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Прямоугольник 47"/>
              <p:cNvSpPr/>
              <p:nvPr/>
            </p:nvSpPr>
            <p:spPr>
              <a:xfrm>
                <a:off x="2091606" y="4459754"/>
                <a:ext cx="1835952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/>
                            </a:rPr>
                            <m:t>co</m:t>
                          </m:r>
                          <m:r>
                            <m:rPr>
                              <m:sty m:val="p"/>
                            </m:rPr>
                            <a:rPr lang="en-US" sz="2000">
                              <a:latin typeface="Cambria Math"/>
                            </a:rPr>
                            <m:t>s</m:t>
                          </m:r>
                        </m:fName>
                        <m:e>
                          <m:d>
                            <m:d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2000" i="1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e>
                          </m:d>
                        </m:e>
                      </m:func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=−1</m:t>
                      </m:r>
                    </m:oMath>
                  </m:oMathPara>
                </a14:m>
                <a:endParaRPr lang="ru-RU" sz="2000" dirty="0"/>
              </a:p>
            </p:txBody>
          </p:sp>
        </mc:Choice>
        <mc:Fallback xmlns="">
          <p:sp>
            <p:nvSpPr>
              <p:cNvPr id="48" name="Прямоугольник 4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91606" y="4459754"/>
                <a:ext cx="1835952" cy="400110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Прямоугольник 48"/>
              <p:cNvSpPr/>
              <p:nvPr/>
            </p:nvSpPr>
            <p:spPr>
              <a:xfrm>
                <a:off x="4572002" y="1272112"/>
                <a:ext cx="419018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Найдите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>
                            <a:latin typeface="Cambria Math"/>
                          </a:rPr>
                          <m:t>sin</m:t>
                        </m:r>
                      </m:fName>
                      <m:e>
                        <m:sSup>
                          <m:sSupPr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270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/>
                              </a:rPr>
                              <m:t>0</m:t>
                            </m:r>
                          </m:sup>
                        </m:sSup>
                      </m:e>
                    </m:func>
                    <m:r>
                      <a:rPr lang="en-US" sz="2400" i="1">
                        <a:latin typeface="Cambria Math"/>
                        <a:ea typeface="Cambria Math"/>
                      </a:rPr>
                      <m:t> </m:t>
                    </m:r>
                    <m:r>
                      <a:rPr lang="ru-RU" sz="2400" b="0" i="1" smtClean="0">
                        <a:latin typeface="Cambria Math" panose="02040503050406030204" pitchFamily="18" charset="0"/>
                        <a:ea typeface="Cambria Math"/>
                      </a:rPr>
                      <m:t>и</m:t>
                    </m:r>
                    <m:func>
                      <m:funcPr>
                        <m:ctrlPr>
                          <a:rPr lang="en-US" sz="2400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>
                            <a:latin typeface="Cambria Math"/>
                            <a:ea typeface="Cambria Math"/>
                          </a:rPr>
                          <m:t>cos</m:t>
                        </m:r>
                      </m:fName>
                      <m:e>
                        <m:sSup>
                          <m:sSupPr>
                            <m:ctrlPr>
                              <a:rPr lang="en-US" sz="240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</a:rPr>
                              <m:t>270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</a:rPr>
                              <m:t>0</m:t>
                            </m:r>
                          </m:sup>
                        </m:sSup>
                      </m:e>
                    </m:func>
                  </m:oMath>
                </a14:m>
                <a:endParaRPr lang="ru-RU" sz="2400" dirty="0"/>
              </a:p>
            </p:txBody>
          </p:sp>
        </mc:Choice>
        <mc:Fallback xmlns="">
          <p:sp>
            <p:nvSpPr>
              <p:cNvPr id="49" name="Прямоугольник 4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2" y="1272112"/>
                <a:ext cx="4190186" cy="461665"/>
              </a:xfrm>
              <a:prstGeom prst="rect">
                <a:avLst/>
              </a:prstGeom>
              <a:blipFill>
                <a:blip r:embed="rId9"/>
                <a:stretch>
                  <a:fillRect l="-2183" t="-12000" b="-293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" name="Прямоугольник 49"/>
          <p:cNvSpPr/>
          <p:nvPr/>
        </p:nvSpPr>
        <p:spPr>
          <a:xfrm>
            <a:off x="4572561" y="748892"/>
            <a:ext cx="16530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i="1" dirty="0">
                <a:solidFill>
                  <a:srgbClr val="00B050"/>
                </a:solidFill>
              </a:rPr>
              <a:t>Задача </a:t>
            </a:r>
            <a:r>
              <a:rPr lang="en-US" sz="2800" b="1" i="1" dirty="0">
                <a:solidFill>
                  <a:srgbClr val="00B050"/>
                </a:solidFill>
              </a:rPr>
              <a:t>2.</a:t>
            </a:r>
            <a:endParaRPr lang="ru-RU" sz="2800" b="1" i="1" dirty="0">
              <a:solidFill>
                <a:srgbClr val="00B050"/>
              </a:solidFill>
            </a:endParaRPr>
          </a:p>
        </p:txBody>
      </p:sp>
      <p:cxnSp>
        <p:nvCxnSpPr>
          <p:cNvPr id="51" name="Прямая со стрелкой 50"/>
          <p:cNvCxnSpPr/>
          <p:nvPr/>
        </p:nvCxnSpPr>
        <p:spPr>
          <a:xfrm>
            <a:off x="4952662" y="3239033"/>
            <a:ext cx="3429867" cy="32183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2" name="Прямая со стрелкой 51"/>
          <p:cNvCxnSpPr/>
          <p:nvPr/>
        </p:nvCxnSpPr>
        <p:spPr>
          <a:xfrm flipH="1" flipV="1">
            <a:off x="6327491" y="1930014"/>
            <a:ext cx="2808" cy="2410722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3" name="Кольцо 52"/>
          <p:cNvSpPr/>
          <p:nvPr/>
        </p:nvSpPr>
        <p:spPr>
          <a:xfrm>
            <a:off x="5358193" y="2520203"/>
            <a:ext cx="1932978" cy="1483364"/>
          </a:xfrm>
          <a:prstGeom prst="donut">
            <a:avLst>
              <a:gd name="adj" fmla="val 1835"/>
            </a:avLst>
          </a:prstGeom>
          <a:ln>
            <a:solidFill>
              <a:srgbClr val="00B05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7305285" y="3271216"/>
            <a:ext cx="9877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P(1;0)</a:t>
            </a:r>
            <a:endParaRPr lang="ru-RU" sz="2800" b="1" dirty="0">
              <a:solidFill>
                <a:srgbClr val="0070C0"/>
              </a:solidFill>
            </a:endParaRPr>
          </a:p>
        </p:txBody>
      </p:sp>
      <p:sp>
        <p:nvSpPr>
          <p:cNvPr id="55" name="Овал 54"/>
          <p:cNvSpPr/>
          <p:nvPr/>
        </p:nvSpPr>
        <p:spPr>
          <a:xfrm>
            <a:off x="7218911" y="3182945"/>
            <a:ext cx="138397" cy="11217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Прямоугольник 55"/>
              <p:cNvSpPr/>
              <p:nvPr/>
            </p:nvSpPr>
            <p:spPr>
              <a:xfrm>
                <a:off x="5876183" y="1954763"/>
                <a:ext cx="391004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𝑦</m:t>
                      </m:r>
                    </m:oMath>
                  </m:oMathPara>
                </a14:m>
                <a:endParaRPr lang="ru-RU" sz="2000" dirty="0"/>
              </a:p>
            </p:txBody>
          </p:sp>
        </mc:Choice>
        <mc:Fallback xmlns="">
          <p:sp>
            <p:nvSpPr>
              <p:cNvPr id="56" name="Прямоугольник 5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76183" y="1954763"/>
                <a:ext cx="391004" cy="400110"/>
              </a:xfrm>
              <a:prstGeom prst="rect">
                <a:avLst/>
              </a:prstGeom>
              <a:blipFill rotWithShape="1">
                <a:blip r:embed="rId10"/>
                <a:stretch>
                  <a:fillRect b="-769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Прямоугольник 56"/>
              <p:cNvSpPr/>
              <p:nvPr/>
            </p:nvSpPr>
            <p:spPr>
              <a:xfrm>
                <a:off x="7826987" y="2895011"/>
                <a:ext cx="391004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𝑥</m:t>
                      </m:r>
                    </m:oMath>
                  </m:oMathPara>
                </a14:m>
                <a:endParaRPr lang="ru-RU" sz="2000" dirty="0"/>
              </a:p>
            </p:txBody>
          </p:sp>
        </mc:Choice>
        <mc:Fallback xmlns="">
          <p:sp>
            <p:nvSpPr>
              <p:cNvPr id="57" name="Прямоугольник 5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26987" y="2895011"/>
                <a:ext cx="391004" cy="400110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8" name="Овал 57"/>
          <p:cNvSpPr/>
          <p:nvPr/>
        </p:nvSpPr>
        <p:spPr>
          <a:xfrm>
            <a:off x="6262270" y="3903621"/>
            <a:ext cx="138397" cy="112176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9" name="Прямоугольник 58"/>
              <p:cNvSpPr/>
              <p:nvPr/>
            </p:nvSpPr>
            <p:spPr>
              <a:xfrm>
                <a:off x="6400667" y="2725734"/>
                <a:ext cx="72962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180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1800" b="0" i="1" smtClean="0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  <m:t>270</m:t>
                          </m:r>
                        </m:e>
                        <m:sup>
                          <m:r>
                            <a:rPr lang="en-US" sz="1800" b="0" i="1" smtClean="0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  <m:t>0</m:t>
                          </m:r>
                        </m:sup>
                      </m:sSup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59" name="Прямоугольник 5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0667" y="2725734"/>
                <a:ext cx="729623" cy="369332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0" name="Дуга 59"/>
          <p:cNvSpPr/>
          <p:nvPr/>
        </p:nvSpPr>
        <p:spPr>
          <a:xfrm rot="5400000" flipH="1">
            <a:off x="6114904" y="2984707"/>
            <a:ext cx="413014" cy="449171"/>
          </a:xfrm>
          <a:prstGeom prst="arc">
            <a:avLst>
              <a:gd name="adj1" fmla="val 16200000"/>
              <a:gd name="adj2" fmla="val 1100193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1" name="Прямоугольник 60"/>
              <p:cNvSpPr/>
              <p:nvPr/>
            </p:nvSpPr>
            <p:spPr>
              <a:xfrm>
                <a:off x="5886140" y="3241048"/>
                <a:ext cx="421782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𝑂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61" name="Прямоугольник 6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86140" y="3241048"/>
                <a:ext cx="421782" cy="400110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2" name="Прямоугольник 61"/>
          <p:cNvSpPr/>
          <p:nvPr/>
        </p:nvSpPr>
        <p:spPr>
          <a:xfrm>
            <a:off x="6419231" y="4096823"/>
            <a:ext cx="93807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P(0;-1)</a:t>
            </a:r>
            <a:endParaRPr lang="ru-RU" sz="2400" b="1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3" name="Прямоугольник 62"/>
              <p:cNvSpPr/>
              <p:nvPr/>
            </p:nvSpPr>
            <p:spPr>
              <a:xfrm>
                <a:off x="4987226" y="4443958"/>
                <a:ext cx="1826462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>
                              <a:latin typeface="Cambria Math"/>
                            </a:rPr>
                            <m:t>sin</m:t>
                          </m:r>
                        </m:fName>
                        <m:e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latin typeface="Cambria Math"/>
                                </a:rPr>
                                <m:t>270</m:t>
                              </m:r>
                            </m:e>
                            <m:sup>
                              <m:r>
                                <a:rPr lang="en-US" sz="2000" i="1">
                                  <a:latin typeface="Cambria Math"/>
                                </a:rPr>
                                <m:t>0</m:t>
                              </m:r>
                            </m:sup>
                          </m:sSup>
                        </m:e>
                      </m:func>
                      <m:r>
                        <a:rPr lang="en-US" sz="2000" b="0" i="1" smtClean="0">
                          <a:latin typeface="Cambria Math"/>
                        </a:rPr>
                        <m:t>=−1</m:t>
                      </m:r>
                    </m:oMath>
                  </m:oMathPara>
                </a14:m>
                <a:endParaRPr lang="ru-RU" sz="2000" dirty="0"/>
              </a:p>
            </p:txBody>
          </p:sp>
        </mc:Choice>
        <mc:Fallback xmlns="">
          <p:sp>
            <p:nvSpPr>
              <p:cNvPr id="63" name="Прямоугольник 6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7226" y="4443958"/>
                <a:ext cx="1826462" cy="400110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Прямоугольник 63"/>
              <p:cNvSpPr/>
              <p:nvPr/>
            </p:nvSpPr>
            <p:spPr>
              <a:xfrm>
                <a:off x="7109258" y="4443958"/>
                <a:ext cx="167097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/>
                            </a:rPr>
                            <m:t>co</m:t>
                          </m:r>
                          <m:r>
                            <m:rPr>
                              <m:sty m:val="p"/>
                            </m:rPr>
                            <a:rPr lang="en-US" sz="2000">
                              <a:latin typeface="Cambria Math"/>
                            </a:rPr>
                            <m:t>s</m:t>
                          </m:r>
                        </m:fName>
                        <m:e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latin typeface="Cambria Math"/>
                                </a:rPr>
                                <m:t>270</m:t>
                              </m:r>
                            </m:e>
                            <m:sup>
                              <m:r>
                                <a:rPr lang="en-US" sz="2000" i="1">
                                  <a:latin typeface="Cambria Math"/>
                                </a:rPr>
                                <m:t>0</m:t>
                              </m:r>
                            </m:sup>
                          </m:sSup>
                        </m:e>
                      </m:func>
                      <m:r>
                        <a:rPr lang="en-US" sz="20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ru-RU" sz="2000" dirty="0"/>
              </a:p>
            </p:txBody>
          </p:sp>
        </mc:Choice>
        <mc:Fallback xmlns="">
          <p:sp>
            <p:nvSpPr>
              <p:cNvPr id="64" name="Прямоугольник 6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09258" y="4443958"/>
                <a:ext cx="1670970" cy="400110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81317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/>
      <p:bldP spid="23" grpId="0" animBg="1"/>
      <p:bldP spid="24" grpId="0"/>
      <p:bldP spid="25" grpId="0"/>
      <p:bldP spid="26" grpId="0" animBg="1"/>
      <p:bldP spid="28" grpId="0"/>
      <p:bldP spid="29" grpId="0" animBg="1"/>
      <p:bldP spid="30" grpId="0"/>
      <p:bldP spid="31" grpId="0"/>
      <p:bldP spid="47" grpId="0"/>
      <p:bldP spid="48" grpId="0"/>
      <p:bldP spid="49" grpId="0"/>
      <p:bldP spid="50" grpId="0"/>
      <p:bldP spid="53" grpId="0" animBg="1"/>
      <p:bldP spid="54" grpId="0"/>
      <p:bldP spid="55" grpId="0" animBg="1"/>
      <p:bldP spid="56" grpId="0"/>
      <p:bldP spid="57" grpId="0"/>
      <p:bldP spid="58" grpId="0" animBg="1"/>
      <p:bldP spid="59" grpId="0"/>
      <p:bldP spid="60" grpId="0" animBg="1"/>
      <p:bldP spid="61" grpId="0"/>
      <p:bldP spid="62" grpId="0"/>
      <p:bldP spid="63" grpId="0"/>
      <p:bldP spid="6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bject 2"/>
          <p:cNvSpPr/>
          <p:nvPr/>
        </p:nvSpPr>
        <p:spPr>
          <a:xfrm>
            <a:off x="3" y="-19050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170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object 4"/>
          <p:cNvSpPr txBox="1">
            <a:spLocks/>
          </p:cNvSpPr>
          <p:nvPr/>
        </p:nvSpPr>
        <p:spPr>
          <a:xfrm>
            <a:off x="0" y="127308"/>
            <a:ext cx="9144000" cy="457314"/>
          </a:xfrm>
          <a:prstGeom prst="rect">
            <a:avLst/>
          </a:prstGeom>
        </p:spPr>
        <p:txBody>
          <a:bodyPr vert="horz" wrap="square" lIns="0" tIns="26171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ru-RU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ОПРЕДЕЛЕНИЕ ТАНГЕНСА  И КОТАНГЕНСА</a:t>
            </a:r>
            <a:endParaRPr lang="ru-RU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216639" y="843558"/>
                <a:ext cx="8640960" cy="12003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2400" b="1" i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Определение </a:t>
                </a:r>
                <a:r>
                  <a:rPr lang="en-US" sz="2400" b="1" i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3: </a:t>
                </a:r>
              </a:p>
              <a:p>
                <a:r>
                  <a:rPr lang="ru-RU" sz="2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Тангенсом угла </a:t>
                </a:r>
                <a14:m>
                  <m:oMath xmlns:m="http://schemas.openxmlformats.org/officeDocument/2006/math">
                    <m:r>
                      <a:rPr lang="ru-RU" sz="2400" i="1">
                        <a:latin typeface="Cambria Math"/>
                        <a:ea typeface="Cambria Math"/>
                      </a:rPr>
                      <m:t>𝛼</m:t>
                    </m:r>
                  </m:oMath>
                </a14:m>
                <a:r>
                  <a:rPr lang="en-US" sz="2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2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называется отношение синуса угла </a:t>
                </a:r>
                <a14:m>
                  <m:oMath xmlns:m="http://schemas.openxmlformats.org/officeDocument/2006/math">
                    <m:r>
                      <a:rPr lang="ru-RU" sz="2400" b="0" i="1">
                        <a:latin typeface="Cambria Math"/>
                      </a:rPr>
                      <m:t>𝛼</m:t>
                    </m:r>
                  </m:oMath>
                </a14:m>
                <a:r>
                  <a:rPr lang="ru-RU" sz="2400" b="1" dirty="0">
                    <a:latin typeface="Arial" pitchFamily="34" charset="0"/>
                    <a:cs typeface="Arial" pitchFamily="34" charset="0"/>
                  </a:rPr>
                  <a:t> к его косинусу </a:t>
                </a:r>
                <a:r>
                  <a:rPr lang="en-US" sz="2400" b="1" dirty="0">
                    <a:latin typeface="Arial" pitchFamily="34" charset="0"/>
                    <a:cs typeface="Arial" pitchFamily="34" charset="0"/>
                  </a:rPr>
                  <a:t>(</a:t>
                </a:r>
                <a:r>
                  <a:rPr lang="ru-RU" sz="2400" b="1" dirty="0">
                    <a:latin typeface="Arial" pitchFamily="34" charset="0"/>
                    <a:cs typeface="Arial" pitchFamily="34" charset="0"/>
                  </a:rPr>
                  <a:t>обозначается 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/>
                      </a:rPr>
                      <m:t> </m:t>
                    </m:r>
                    <m:r>
                      <a:rPr lang="en-US" sz="2400" b="0" i="1">
                        <a:latin typeface="Cambria Math"/>
                      </a:rPr>
                      <m:t>𝑡𝑔</m:t>
                    </m:r>
                    <m:r>
                      <a:rPr lang="ru-RU" sz="2400" b="0" i="1">
                        <a:latin typeface="Cambria Math"/>
                      </a:rPr>
                      <m:t>𝛼</m:t>
                    </m:r>
                  </m:oMath>
                </a14:m>
                <a:r>
                  <a:rPr lang="en-US" sz="2400" b="1" dirty="0">
                    <a:latin typeface="Arial" pitchFamily="34" charset="0"/>
                    <a:cs typeface="Arial" pitchFamily="34" charset="0"/>
                  </a:rPr>
                  <a:t>). </a:t>
                </a:r>
                <a:endParaRPr lang="ru-RU" sz="2400" b="1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6639" y="843558"/>
                <a:ext cx="8640960" cy="1200329"/>
              </a:xfrm>
              <a:prstGeom prst="rect">
                <a:avLst/>
              </a:prstGeom>
              <a:blipFill>
                <a:blip r:embed="rId3"/>
                <a:stretch>
                  <a:fillRect l="-1129" t="-3553" b="-1116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2987824" y="2139702"/>
                <a:ext cx="2125774" cy="92499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</a:rPr>
                        <m:t>𝑡𝑔</m:t>
                      </m:r>
                      <m:r>
                        <a:rPr lang="ru-RU" i="1">
                          <a:latin typeface="Cambria Math"/>
                        </a:rPr>
                        <m:t>𝛼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𝑠𝑖𝑛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𝛼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𝑐𝑜𝑠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𝛼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7824" y="2139702"/>
                <a:ext cx="2125774" cy="92499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Прямоугольник 13"/>
              <p:cNvSpPr/>
              <p:nvPr/>
            </p:nvSpPr>
            <p:spPr>
              <a:xfrm>
                <a:off x="237452" y="2787774"/>
                <a:ext cx="8727035" cy="12003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2400" b="1" i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Определение </a:t>
                </a:r>
                <a:r>
                  <a:rPr lang="en-US" sz="2400" b="1" i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4: </a:t>
                </a:r>
                <a:endParaRPr lang="en-US" sz="2400" b="1" i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ru-RU" sz="2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Котангенсом </a:t>
                </a:r>
                <a:r>
                  <a:rPr lang="ru-RU" sz="2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угла </a:t>
                </a:r>
                <a14:m>
                  <m:oMath xmlns:m="http://schemas.openxmlformats.org/officeDocument/2006/math">
                    <m:r>
                      <a:rPr lang="ru-RU" sz="2400" i="1">
                        <a:latin typeface="Cambria Math"/>
                        <a:ea typeface="Cambria Math"/>
                      </a:rPr>
                      <m:t>𝛼</m:t>
                    </m:r>
                  </m:oMath>
                </a14:m>
                <a:r>
                  <a:rPr lang="en-US" sz="2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2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называется отношение косинуса угла </a:t>
                </a:r>
                <a14:m>
                  <m:oMath xmlns:m="http://schemas.openxmlformats.org/officeDocument/2006/math">
                    <m:r>
                      <a:rPr lang="ru-RU" sz="2400" i="1">
                        <a:latin typeface="Cambria Math"/>
                      </a:rPr>
                      <m:t>𝛼</m:t>
                    </m:r>
                  </m:oMath>
                </a14:m>
                <a:r>
                  <a:rPr lang="ru-RU" sz="2400" b="1" dirty="0">
                    <a:latin typeface="Arial" pitchFamily="34" charset="0"/>
                    <a:cs typeface="Arial" pitchFamily="34" charset="0"/>
                  </a:rPr>
                  <a:t> к его синусу </a:t>
                </a:r>
                <a:r>
                  <a:rPr lang="en-US" sz="2400" b="1" dirty="0">
                    <a:latin typeface="Arial" pitchFamily="34" charset="0"/>
                    <a:cs typeface="Arial" pitchFamily="34" charset="0"/>
                  </a:rPr>
                  <a:t>(</a:t>
                </a:r>
                <a:r>
                  <a:rPr lang="ru-RU" sz="2400" b="1" dirty="0">
                    <a:latin typeface="Arial" pitchFamily="34" charset="0"/>
                    <a:cs typeface="Arial" pitchFamily="34" charset="0"/>
                  </a:rPr>
                  <a:t>обозначается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𝑐𝑡𝑔</m:t>
                    </m:r>
                    <m:r>
                      <a:rPr lang="ru-RU" sz="2400" i="1">
                        <a:latin typeface="Cambria Math"/>
                      </a:rPr>
                      <m:t>𝛼</m:t>
                    </m:r>
                  </m:oMath>
                </a14:m>
                <a:r>
                  <a:rPr lang="en-US" sz="2400" b="1" dirty="0">
                    <a:latin typeface="Arial" pitchFamily="34" charset="0"/>
                    <a:cs typeface="Arial" pitchFamily="34" charset="0"/>
                  </a:rPr>
                  <a:t>). </a:t>
                </a:r>
                <a:endParaRPr lang="ru-RU" sz="2400" b="1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4" name="Прямоугольник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7452" y="2787774"/>
                <a:ext cx="8727035" cy="1200329"/>
              </a:xfrm>
              <a:prstGeom prst="rect">
                <a:avLst/>
              </a:prstGeom>
              <a:blipFill rotWithShape="0">
                <a:blip r:embed="rId5"/>
                <a:stretch>
                  <a:fillRect l="-1117" t="-3553" b="-1116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Прямоугольник 23"/>
              <p:cNvSpPr/>
              <p:nvPr/>
            </p:nvSpPr>
            <p:spPr>
              <a:xfrm>
                <a:off x="2987824" y="4014447"/>
                <a:ext cx="2297296" cy="85670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𝑐</m:t>
                      </m:r>
                      <m:r>
                        <a:rPr lang="en-US" i="1" smtClean="0">
                          <a:latin typeface="Cambria Math"/>
                        </a:rPr>
                        <m:t>𝑡𝑔</m:t>
                      </m:r>
                      <m:r>
                        <a:rPr lang="ru-RU" i="1">
                          <a:latin typeface="Cambria Math"/>
                        </a:rPr>
                        <m:t>𝛼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𝑐𝑜𝑠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𝛼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𝑠𝑖𝑛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𝛼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4" name="Прямоугольник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7824" y="4014447"/>
                <a:ext cx="2297296" cy="856709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9942206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14" grpId="0"/>
      <p:bldP spid="2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/>
          <p:nvPr/>
        </p:nvSpPr>
        <p:spPr>
          <a:xfrm>
            <a:off x="3" y="-19050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endParaRPr lang="ru-RU" sz="1800" dirty="0"/>
          </a:p>
        </p:txBody>
      </p:sp>
      <p:sp>
        <p:nvSpPr>
          <p:cNvPr id="5" name="object 4"/>
          <p:cNvSpPr txBox="1">
            <a:spLocks/>
          </p:cNvSpPr>
          <p:nvPr/>
        </p:nvSpPr>
        <p:spPr>
          <a:xfrm>
            <a:off x="0" y="127308"/>
            <a:ext cx="9144000" cy="457314"/>
          </a:xfrm>
          <a:prstGeom prst="rect">
            <a:avLst/>
          </a:prstGeom>
        </p:spPr>
        <p:txBody>
          <a:bodyPr vert="horz" wrap="square" lIns="0" tIns="26171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ru-RU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РЕШЕНИЕ ЗАДАЧ</a:t>
            </a:r>
            <a:endParaRPr lang="ru-RU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33334" y="752386"/>
            <a:ext cx="16530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i="1" dirty="0">
                <a:solidFill>
                  <a:srgbClr val="00B050"/>
                </a:solidFill>
              </a:rPr>
              <a:t>Задача </a:t>
            </a:r>
            <a:r>
              <a:rPr lang="en-US" sz="2800" b="1" i="1" dirty="0">
                <a:solidFill>
                  <a:srgbClr val="00B050"/>
                </a:solidFill>
              </a:rPr>
              <a:t>3.</a:t>
            </a:r>
            <a:endParaRPr lang="ru-RU" sz="2800" b="1" i="1" dirty="0">
              <a:solidFill>
                <a:srgbClr val="00B05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Прямоугольник 48"/>
              <p:cNvSpPr/>
              <p:nvPr/>
            </p:nvSpPr>
            <p:spPr>
              <a:xfrm>
                <a:off x="179512" y="1249680"/>
                <a:ext cx="3158813" cy="5822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Найдите</a:t>
                </a:r>
                <a:r>
                  <a:rPr lang="ru-RU" sz="2400" dirty="0"/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en-US" sz="2400" b="0" i="1" smtClean="0">
                            <a:latin typeface="Cambria Math"/>
                          </a:rPr>
                          <m:t>𝑡𝑔</m:t>
                        </m:r>
                      </m:fName>
                      <m:e>
                        <m:sSup>
                          <m:sSupPr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0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/>
                              </a:rPr>
                              <m:t>0</m:t>
                            </m:r>
                          </m:sup>
                        </m:sSup>
                      </m:e>
                    </m:func>
                    <m:r>
                      <a:rPr lang="en-US" sz="2400" i="1">
                        <a:latin typeface="Cambria Math"/>
                        <a:ea typeface="Cambria Math"/>
                      </a:rPr>
                      <m:t> </m:t>
                    </m:r>
                    <m:r>
                      <a:rPr lang="ru-RU" sz="2400" b="0" i="1" smtClean="0">
                        <a:latin typeface="Cambria Math" panose="02040503050406030204" pitchFamily="18" charset="0"/>
                        <a:ea typeface="Cambria Math"/>
                      </a:rPr>
                      <m:t>и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𝑡𝑔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𝜋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4</m:t>
                        </m:r>
                      </m:den>
                    </m:f>
                    <m:r>
                      <a:rPr lang="en-US" sz="2400" b="0" i="1" smtClean="0">
                        <a:latin typeface="Cambria Math"/>
                        <a:ea typeface="Cambria Math"/>
                      </a:rPr>
                      <m:t>.</m:t>
                    </m:r>
                  </m:oMath>
                </a14:m>
                <a:endParaRPr lang="ru-RU" sz="2400" dirty="0"/>
              </a:p>
            </p:txBody>
          </p:sp>
        </mc:Choice>
        <mc:Fallback xmlns="">
          <p:sp>
            <p:nvSpPr>
              <p:cNvPr id="49" name="Прямоугольник 4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1249680"/>
                <a:ext cx="3158813" cy="582275"/>
              </a:xfrm>
              <a:prstGeom prst="rect">
                <a:avLst/>
              </a:prstGeom>
              <a:blipFill>
                <a:blip r:embed="rId2"/>
                <a:stretch>
                  <a:fillRect l="-2890" t="-2083" b="-83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" name="Прямоугольник 49"/>
          <p:cNvSpPr/>
          <p:nvPr/>
        </p:nvSpPr>
        <p:spPr>
          <a:xfrm>
            <a:off x="4572561" y="748892"/>
            <a:ext cx="16530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i="1" dirty="0">
                <a:solidFill>
                  <a:srgbClr val="00B050"/>
                </a:solidFill>
              </a:rPr>
              <a:t>Задача </a:t>
            </a:r>
            <a:r>
              <a:rPr lang="en-US" sz="2800" b="1" i="1" dirty="0">
                <a:solidFill>
                  <a:srgbClr val="00B050"/>
                </a:solidFill>
              </a:rPr>
              <a:t>4.</a:t>
            </a:r>
            <a:endParaRPr lang="ru-RU" sz="2800" b="1" i="1" dirty="0">
              <a:solidFill>
                <a:srgbClr val="00B05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4572000" y="1270228"/>
                <a:ext cx="3745513" cy="5822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2400" dirty="0">
                    <a:latin typeface="Arial" panose="020B0604020202020204" pitchFamily="34" charset="0"/>
                    <a:ea typeface="Cambria Math"/>
                    <a:cs typeface="Arial" panose="020B0604020202020204" pitchFamily="34" charset="0"/>
                  </a:rPr>
                  <a:t>Найдите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40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uncPr>
                      <m:fName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𝑐</m:t>
                        </m:r>
                        <m:r>
                          <a:rPr lang="en-US" sz="2400" i="1">
                            <a:latin typeface="Cambria Math"/>
                            <a:ea typeface="Cambria Math"/>
                          </a:rPr>
                          <m:t>𝑡𝑔</m:t>
                        </m:r>
                        <m:f>
                          <m:fPr>
                            <m:ctrlPr>
                              <a:rPr lang="en-US" sz="2400" i="1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latin typeface="Cambria Math"/>
                                <a:ea typeface="Cambria Math"/>
                              </a:rPr>
                              <m:t>𝜋</m:t>
                            </m:r>
                          </m:num>
                          <m:den>
                            <m:r>
                              <a:rPr lang="en-US" sz="2400" i="1">
                                <a:latin typeface="Cambria Math"/>
                                <a:ea typeface="Cambria Math"/>
                              </a:rPr>
                              <m:t>4</m:t>
                            </m:r>
                          </m:den>
                        </m:f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 </m:t>
                        </m:r>
                        <m:r>
                          <a:rPr lang="ru-RU" sz="2400" b="0" i="1" smtClean="0">
                            <a:latin typeface="Cambria Math" panose="02040503050406030204" pitchFamily="18" charset="0"/>
                            <a:ea typeface="Cambria Math"/>
                          </a:rPr>
                          <m:t>и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400">
                            <a:latin typeface="Cambria Math"/>
                            <a:ea typeface="Cambria Math"/>
                          </a:rPr>
                          <m:t>c</m:t>
                        </m:r>
                        <m:r>
                          <a:rPr lang="en-US" sz="2400" i="1">
                            <a:latin typeface="Cambria Math"/>
                            <a:ea typeface="Cambria Math"/>
                          </a:rPr>
                          <m:t>𝑡𝑔</m:t>
                        </m:r>
                      </m:fName>
                      <m:e>
                        <m:sSup>
                          <m:sSupPr>
                            <m:ctrlPr>
                              <a:rPr lang="en-US" sz="2400" i="1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/>
                                <a:ea typeface="Cambria Math"/>
                              </a:rPr>
                              <m:t>270</m:t>
                            </m:r>
                          </m:e>
                          <m:sup>
                            <m:r>
                              <a:rPr lang="en-US" sz="2400" i="1">
                                <a:latin typeface="Cambria Math"/>
                                <a:ea typeface="Cambria Math"/>
                              </a:rPr>
                              <m:t>0</m:t>
                            </m:r>
                          </m:sup>
                        </m:sSup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 </m:t>
                        </m:r>
                      </m:e>
                    </m:func>
                  </m:oMath>
                </a14:m>
                <a:endParaRPr lang="ru-RU" sz="2400" dirty="0"/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270228"/>
                <a:ext cx="3745513" cy="582275"/>
              </a:xfrm>
              <a:prstGeom prst="rect">
                <a:avLst/>
              </a:prstGeom>
              <a:blipFill>
                <a:blip r:embed="rId3"/>
                <a:stretch>
                  <a:fillRect l="-2443" t="-2083" b="-83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401491" y="2571750"/>
                <a:ext cx="3238451" cy="83362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2400" i="1">
                              <a:latin typeface="Cambria Math"/>
                            </a:rPr>
                            <m:t>𝑡𝑔</m:t>
                          </m:r>
                        </m:fName>
                        <m:e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0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/>
                                </a:rPr>
                                <m:t>0</m:t>
                              </m:r>
                            </m:sup>
                          </m:sSup>
                          <m:r>
                            <a:rPr lang="en-US" sz="2400" b="0" i="1" smtClean="0">
                              <a:latin typeface="Cambria Math"/>
                            </a:rPr>
                            <m:t>=</m:t>
                          </m:r>
                          <m:f>
                            <m:f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latin typeface="Cambria Math"/>
                                </a:rPr>
                                <m:t>𝑠𝑖𝑛</m:t>
                              </m:r>
                              <m:sSup>
                                <m:sSup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i="1">
                                      <a:latin typeface="Cambria Math"/>
                                    </a:rPr>
                                    <m:t>0</m:t>
                                  </m:r>
                                </m:e>
                                <m:sup>
                                  <m:r>
                                    <a:rPr lang="en-US" sz="2400" i="1">
                                      <a:latin typeface="Cambria Math"/>
                                    </a:rPr>
                                    <m:t>0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sz="2400" b="0" i="1" smtClean="0">
                                  <a:latin typeface="Cambria Math"/>
                                </a:rPr>
                                <m:t>𝑐𝑜𝑠</m:t>
                              </m:r>
                              <m:sSup>
                                <m:sSup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i="1">
                                      <a:latin typeface="Cambria Math"/>
                                    </a:rPr>
                                    <m:t>0</m:t>
                                  </m:r>
                                </m:e>
                                <m:sup>
                                  <m:r>
                                    <a:rPr lang="en-US" sz="2400" i="1">
                                      <a:latin typeface="Cambria Math"/>
                                    </a:rPr>
                                    <m:t>0</m:t>
                                  </m:r>
                                </m:sup>
                              </m:sSup>
                            </m:den>
                          </m:f>
                        </m:e>
                      </m:func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0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1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1491" y="2571750"/>
                <a:ext cx="3238451" cy="833626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/>
              <p:cNvSpPr/>
              <p:nvPr/>
            </p:nvSpPr>
            <p:spPr>
              <a:xfrm>
                <a:off x="482096" y="1989714"/>
                <a:ext cx="1750800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2800" b="1" dirty="0">
                    <a:solidFill>
                      <a:srgbClr val="00B050"/>
                    </a:solidFill>
                  </a:rPr>
                  <a:t>Решение </a:t>
                </a:r>
                <a14:m>
                  <m:oMath xmlns:m="http://schemas.openxmlformats.org/officeDocument/2006/math">
                    <m:r>
                      <a:rPr lang="en-US" sz="2800" b="1" i="0" smtClean="0">
                        <a:solidFill>
                          <a:srgbClr val="00B050"/>
                        </a:solidFill>
                        <a:latin typeface="Cambria Math"/>
                      </a:rPr>
                      <m:t> </m:t>
                    </m:r>
                  </m:oMath>
                </a14:m>
                <a:endParaRPr lang="ru-RU" sz="2800" b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096" y="1989714"/>
                <a:ext cx="1750800" cy="523220"/>
              </a:xfrm>
              <a:prstGeom prst="rect">
                <a:avLst/>
              </a:prstGeom>
              <a:blipFill>
                <a:blip r:embed="rId5"/>
                <a:stretch>
                  <a:fillRect l="-6969" t="-10465" r="-1742" b="-325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/>
              <p:cNvSpPr/>
              <p:nvPr/>
            </p:nvSpPr>
            <p:spPr>
              <a:xfrm>
                <a:off x="291658" y="3553493"/>
                <a:ext cx="3276282" cy="14895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/>
                          <a:ea typeface="Cambria Math"/>
                        </a:rPr>
                        <m:t>𝑡𝑔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/>
                              <a:ea typeface="Cambria Math"/>
                            </a:rPr>
                            <m:t>𝜋</m:t>
                          </m:r>
                        </m:num>
                        <m:den>
                          <m:r>
                            <a:rPr lang="en-US" sz="2400" i="1">
                              <a:latin typeface="Cambria Math"/>
                              <a:ea typeface="Cambria Math"/>
                            </a:rPr>
                            <m:t>4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𝑠𝑖𝑛</m:t>
                          </m:r>
                          <m:f>
                            <m:fPr>
                              <m:ctrlPr>
                                <a:rPr lang="en-US" sz="2400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sz="2400" i="1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2400" i="1">
                                  <a:latin typeface="Cambria Math"/>
                                  <a:ea typeface="Cambria Math"/>
                                </a:rPr>
                                <m:t>4</m:t>
                              </m:r>
                            </m:den>
                          </m:f>
                        </m:num>
                        <m:den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𝑐𝑜𝑠</m:t>
                          </m:r>
                          <m:f>
                            <m:fPr>
                              <m:ctrlPr>
                                <a:rPr lang="en-US" sz="2400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sz="2400" i="1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2400" i="1">
                                  <a:latin typeface="Cambria Math"/>
                                  <a:ea typeface="Cambria Math"/>
                                </a:rPr>
                                <m:t>4</m:t>
                              </m:r>
                            </m:den>
                          </m:f>
                        </m:den>
                      </m:f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Pr>
                            <m:num>
                              <m:rad>
                                <m:radPr>
                                  <m:degHide m:val="on"/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2400" b="0" i="1" smtClean="0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e>
                              </m:rad>
                            </m:num>
                            <m:den>
                              <m: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den>
                          </m:f>
                        </m:num>
                        <m:den>
                          <m:f>
                            <m:f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Pr>
                            <m:num>
                              <m:rad>
                                <m:radPr>
                                  <m:degHide m:val="on"/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2400" b="0" i="1" smtClean="0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e>
                              </m:rad>
                            </m:num>
                            <m:den>
                              <m: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den>
                          </m:f>
                        </m:den>
                      </m:f>
                      <m:r>
                        <a:rPr lang="en-US" sz="2400" b="0" i="0" smtClean="0">
                          <a:latin typeface="Cambria Math"/>
                          <a:ea typeface="Cambria Math"/>
                        </a:rPr>
                        <m:t>=1</m:t>
                      </m:r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658" y="3553493"/>
                <a:ext cx="3276282" cy="148957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Прямоугольник 39"/>
              <p:cNvSpPr/>
              <p:nvPr/>
            </p:nvSpPr>
            <p:spPr>
              <a:xfrm>
                <a:off x="4923089" y="2512934"/>
                <a:ext cx="3417346" cy="14895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𝑐</m:t>
                      </m:r>
                      <m:r>
                        <a:rPr lang="en-US" sz="2400" i="1" smtClean="0">
                          <a:latin typeface="Cambria Math"/>
                          <a:ea typeface="Cambria Math"/>
                        </a:rPr>
                        <m:t>𝑡𝑔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/>
                              <a:ea typeface="Cambria Math"/>
                            </a:rPr>
                            <m:t>𝜋</m:t>
                          </m:r>
                        </m:num>
                        <m:den>
                          <m:r>
                            <a:rPr lang="en-US" sz="2400" i="1">
                              <a:latin typeface="Cambria Math"/>
                              <a:ea typeface="Cambria Math"/>
                            </a:rPr>
                            <m:t>4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𝑐𝑜𝑠</m:t>
                          </m:r>
                          <m:f>
                            <m:fPr>
                              <m:ctrlPr>
                                <a:rPr lang="en-US" sz="2400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sz="2400" i="1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2400" i="1">
                                  <a:latin typeface="Cambria Math"/>
                                  <a:ea typeface="Cambria Math"/>
                                </a:rPr>
                                <m:t>4</m:t>
                              </m:r>
                            </m:den>
                          </m:f>
                        </m:num>
                        <m:den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𝑠𝑖𝑛</m:t>
                          </m:r>
                          <m:f>
                            <m:fPr>
                              <m:ctrlPr>
                                <a:rPr lang="en-US" sz="2400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sz="2400" i="1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2400" i="1">
                                  <a:latin typeface="Cambria Math"/>
                                  <a:ea typeface="Cambria Math"/>
                                </a:rPr>
                                <m:t>4</m:t>
                              </m:r>
                            </m:den>
                          </m:f>
                        </m:den>
                      </m:f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Pr>
                            <m:num>
                              <m:rad>
                                <m:radPr>
                                  <m:degHide m:val="on"/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2400" b="0" i="1" smtClean="0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e>
                              </m:rad>
                            </m:num>
                            <m:den>
                              <m: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den>
                          </m:f>
                        </m:num>
                        <m:den>
                          <m:f>
                            <m:f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Pr>
                            <m:num>
                              <m:rad>
                                <m:radPr>
                                  <m:degHide m:val="on"/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2400" b="0" i="1" smtClean="0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e>
                              </m:rad>
                            </m:num>
                            <m:den>
                              <m: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den>
                          </m:f>
                        </m:den>
                      </m:f>
                      <m:r>
                        <a:rPr lang="en-US" sz="2400" b="0" i="0" smtClean="0">
                          <a:latin typeface="Cambria Math"/>
                          <a:ea typeface="Cambria Math"/>
                        </a:rPr>
                        <m:t>=1</m:t>
                      </m:r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40" name="Прямоугольник 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3089" y="2512934"/>
                <a:ext cx="3417346" cy="1489575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Прямоугольник 40"/>
              <p:cNvSpPr/>
              <p:nvPr/>
            </p:nvSpPr>
            <p:spPr>
              <a:xfrm>
                <a:off x="5220072" y="2048530"/>
                <a:ext cx="1664302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2800" b="1" dirty="0">
                    <a:solidFill>
                      <a:srgbClr val="00B050"/>
                    </a:solidFill>
                  </a:rPr>
                  <a:t>Решение</a:t>
                </a:r>
                <a14:m>
                  <m:oMath xmlns:m="http://schemas.openxmlformats.org/officeDocument/2006/math">
                    <m:r>
                      <a:rPr lang="en-US" sz="2800" b="1" i="0" smtClean="0">
                        <a:solidFill>
                          <a:srgbClr val="00B050"/>
                        </a:solidFill>
                        <a:latin typeface="Cambria Math"/>
                      </a:rPr>
                      <m:t> </m:t>
                    </m:r>
                  </m:oMath>
                </a14:m>
                <a:endParaRPr lang="ru-RU" sz="2800" b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41" name="Прямоугольник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0072" y="2048530"/>
                <a:ext cx="1664302" cy="523220"/>
              </a:xfrm>
              <a:prstGeom prst="rect">
                <a:avLst/>
              </a:prstGeom>
              <a:blipFill>
                <a:blip r:embed="rId8"/>
                <a:stretch>
                  <a:fillRect l="-7326" t="-10465" r="-1099" b="-325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Прямоугольник 9"/>
              <p:cNvSpPr/>
              <p:nvPr/>
            </p:nvSpPr>
            <p:spPr>
              <a:xfrm>
                <a:off x="4741640" y="4002509"/>
                <a:ext cx="4282134" cy="83362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2400" b="0" i="1" smtClean="0">
                              <a:latin typeface="Cambria Math"/>
                            </a:rPr>
                            <m:t>𝑐</m:t>
                          </m:r>
                          <m:r>
                            <a:rPr lang="en-US" sz="2400" i="1">
                              <a:latin typeface="Cambria Math"/>
                            </a:rPr>
                            <m:t>𝑡𝑔</m:t>
                          </m:r>
                        </m:fName>
                        <m:e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27</m:t>
                              </m:r>
                              <m:r>
                                <a:rPr lang="en-US" sz="2400" i="1">
                                  <a:latin typeface="Cambria Math"/>
                                </a:rPr>
                                <m:t>0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/>
                                </a:rPr>
                                <m:t>0</m:t>
                              </m:r>
                            </m:sup>
                          </m:sSup>
                          <m:r>
                            <a:rPr lang="en-US" sz="2400" i="1">
                              <a:latin typeface="Cambria Math"/>
                            </a:rPr>
                            <m:t>=</m:t>
                          </m:r>
                          <m:f>
                            <m:f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latin typeface="Cambria Math"/>
                                </a:rPr>
                                <m:t>𝑐𝑜</m:t>
                              </m:r>
                              <m:r>
                                <a:rPr lang="en-US" sz="2400" i="1">
                                  <a:latin typeface="Cambria Math"/>
                                </a:rPr>
                                <m:t>𝑠</m:t>
                              </m:r>
                              <m:r>
                                <a:rPr lang="en-US" sz="2400" b="0" i="1" smtClean="0">
                                  <a:latin typeface="Cambria Math"/>
                                </a:rPr>
                                <m:t>27</m:t>
                              </m:r>
                              <m:sSup>
                                <m:sSup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i="1">
                                      <a:latin typeface="Cambria Math"/>
                                    </a:rPr>
                                    <m:t>0</m:t>
                                  </m:r>
                                </m:e>
                                <m:sup>
                                  <m:r>
                                    <a:rPr lang="en-US" sz="2400" i="1">
                                      <a:latin typeface="Cambria Math"/>
                                    </a:rPr>
                                    <m:t>0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sz="2400" i="1">
                                  <a:latin typeface="Cambria Math"/>
                                </a:rPr>
                                <m:t>𝑠</m:t>
                              </m:r>
                              <m:r>
                                <a:rPr lang="en-US" sz="2400" b="0" i="1" smtClean="0">
                                  <a:latin typeface="Cambria Math"/>
                                </a:rPr>
                                <m:t>𝑖𝑛</m:t>
                              </m:r>
                              <m:r>
                                <a:rPr lang="en-US" sz="2400" b="0" i="1" smtClean="0">
                                  <a:latin typeface="Cambria Math"/>
                                </a:rPr>
                                <m:t>27</m:t>
                              </m:r>
                              <m:sSup>
                                <m:sSup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i="1">
                                      <a:latin typeface="Cambria Math"/>
                                    </a:rPr>
                                    <m:t>0</m:t>
                                  </m:r>
                                </m:e>
                                <m:sup>
                                  <m:r>
                                    <a:rPr lang="en-US" sz="2400" i="1">
                                      <a:latin typeface="Cambria Math"/>
                                    </a:rPr>
                                    <m:t>0</m:t>
                                  </m:r>
                                </m:sup>
                              </m:sSup>
                            </m:den>
                          </m:f>
                        </m:e>
                      </m:func>
                      <m:r>
                        <a:rPr lang="en-US" sz="24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/>
                            </a:rPr>
                            <m:t>0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2400" i="1">
                              <a:latin typeface="Cambria Math"/>
                            </a:rPr>
                            <m:t>1</m:t>
                          </m:r>
                        </m:den>
                      </m:f>
                      <m:r>
                        <a:rPr lang="en-US" sz="2400" i="1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10" name="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1640" y="4002509"/>
                <a:ext cx="4282134" cy="833626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8222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50" grpId="0"/>
      <p:bldP spid="2" grpId="0"/>
      <p:bldP spid="3" grpId="0"/>
      <p:bldP spid="8" grpId="0"/>
      <p:bldP spid="9" grpId="0"/>
      <p:bldP spid="40" grpId="0"/>
      <p:bldP spid="41" grpId="0"/>
      <p:bldP spid="10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cc126aac793cae036d2102f7752be3e83a4ed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14062</TotalTime>
  <Words>670</Words>
  <Application>Microsoft Office PowerPoint</Application>
  <PresentationFormat>Экран (16:9)</PresentationFormat>
  <Paragraphs>322</Paragraphs>
  <Slides>16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Arial</vt:lpstr>
      <vt:lpstr>Calibri</vt:lpstr>
      <vt:lpstr>Cambria Math</vt:lpstr>
      <vt:lpstr>Times New Roman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Презентация.cdr</dc:title>
  <dc:creator>Komlov Mirodil</dc:creator>
  <cp:lastModifiedBy>Админ</cp:lastModifiedBy>
  <cp:revision>1248</cp:revision>
  <dcterms:created xsi:type="dcterms:W3CDTF">2020-04-09T07:32:19Z</dcterms:created>
  <dcterms:modified xsi:type="dcterms:W3CDTF">2020-12-28T07:33:06Z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2020-04-09T00:00:00Z</vt:filetime>
  </property>
  <property fmtid="{D5CDD505-2E9C-101B-9397-08002B2CF9AE}" pid="3" name="Creator">
    <vt:lpwstr>CorelDRAW 2019</vt:lpwstr>
  </property>
  <property fmtid="{D5CDD505-2E9C-101B-9397-08002B2CF9AE}" pid="4" name="LastSaved">
    <vt:filetime>2020-04-09T00:00:00Z</vt:filetime>
  </property>
</Properties>
</file>