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sldIdLst>
    <p:sldId id="1381" r:id="rId2"/>
    <p:sldId id="1650" r:id="rId3"/>
    <p:sldId id="1659" r:id="rId4"/>
    <p:sldId id="1662" r:id="rId5"/>
    <p:sldId id="1655" r:id="rId6"/>
    <p:sldId id="1649" r:id="rId7"/>
    <p:sldId id="1647" r:id="rId8"/>
    <p:sldId id="1658" r:id="rId9"/>
    <p:sldId id="1661" r:id="rId10"/>
    <p:sldId id="1639" r:id="rId11"/>
  </p:sldIdLst>
  <p:sldSz cx="9144000" cy="5143500" type="screen16x9"/>
  <p:notesSz cx="5765800" cy="3244850"/>
  <p:custDataLst>
    <p:tags r:id="rId13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67" autoAdjust="0"/>
    <p:restoredTop sz="92895" autoAdjust="0"/>
  </p:normalViewPr>
  <p:slideViewPr>
    <p:cSldViewPr>
      <p:cViewPr varScale="1">
        <p:scale>
          <a:sx n="70" d="100"/>
          <a:sy n="70" d="100"/>
        </p:scale>
        <p:origin x="734" y="48"/>
      </p:cViewPr>
      <p:guideLst>
        <p:guide orient="horz" pos="2880"/>
        <p:guide pos="2160"/>
        <p:guide orient="horz" pos="6391"/>
        <p:guide pos="4451"/>
        <p:guide orient="horz" pos="2057"/>
        <p:guide orient="horz" pos="4566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30.12.2020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12/30/2020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12/30/2020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12/30/2020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12/30/2020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12/30/2020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3245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12/30/2020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18" Type="http://schemas.openxmlformats.org/officeDocument/2006/relationships/image" Target="../media/image30.png"/><Relationship Id="rId3" Type="http://schemas.openxmlformats.org/officeDocument/2006/relationships/image" Target="../media/image150.png"/><Relationship Id="rId21" Type="http://schemas.openxmlformats.org/officeDocument/2006/relationships/image" Target="../media/image33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17" Type="http://schemas.openxmlformats.org/officeDocument/2006/relationships/image" Target="../media/image29.png"/><Relationship Id="rId2" Type="http://schemas.openxmlformats.org/officeDocument/2006/relationships/image" Target="../media/image15.png"/><Relationship Id="rId16" Type="http://schemas.openxmlformats.org/officeDocument/2006/relationships/image" Target="../media/image28.png"/><Relationship Id="rId20" Type="http://schemas.openxmlformats.org/officeDocument/2006/relationships/image" Target="../media/image3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5" Type="http://schemas.openxmlformats.org/officeDocument/2006/relationships/image" Target="../media/image27.png"/><Relationship Id="rId23" Type="http://schemas.openxmlformats.org/officeDocument/2006/relationships/image" Target="../media/image35.png"/><Relationship Id="rId10" Type="http://schemas.openxmlformats.org/officeDocument/2006/relationships/image" Target="../media/image22.png"/><Relationship Id="rId19" Type="http://schemas.openxmlformats.org/officeDocument/2006/relationships/image" Target="../media/image31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Relationship Id="rId14" Type="http://schemas.openxmlformats.org/officeDocument/2006/relationships/image" Target="../media/image26.png"/><Relationship Id="rId22" Type="http://schemas.openxmlformats.org/officeDocument/2006/relationships/image" Target="../media/image3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0.png"/><Relationship Id="rId18" Type="http://schemas.openxmlformats.org/officeDocument/2006/relationships/image" Target="../media/image44.png"/><Relationship Id="rId3" Type="http://schemas.openxmlformats.org/officeDocument/2006/relationships/image" Target="../media/image360.png"/><Relationship Id="rId21" Type="http://schemas.openxmlformats.org/officeDocument/2006/relationships/image" Target="../media/image47.png"/><Relationship Id="rId7" Type="http://schemas.openxmlformats.org/officeDocument/2006/relationships/image" Target="../media/image8.png"/><Relationship Id="rId12" Type="http://schemas.openxmlformats.org/officeDocument/2006/relationships/image" Target="../media/image43.png"/><Relationship Id="rId17" Type="http://schemas.openxmlformats.org/officeDocument/2006/relationships/image" Target="../media/image14.png"/><Relationship Id="rId2" Type="http://schemas.openxmlformats.org/officeDocument/2006/relationships/image" Target="../media/image36.png"/><Relationship Id="rId16" Type="http://schemas.openxmlformats.org/officeDocument/2006/relationships/image" Target="../media/image13.png"/><Relationship Id="rId20" Type="http://schemas.openxmlformats.org/officeDocument/2006/relationships/image" Target="../media/image4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png"/><Relationship Id="rId11" Type="http://schemas.openxmlformats.org/officeDocument/2006/relationships/image" Target="../media/image42.png"/><Relationship Id="rId5" Type="http://schemas.openxmlformats.org/officeDocument/2006/relationships/image" Target="../media/image38.png"/><Relationship Id="rId15" Type="http://schemas.openxmlformats.org/officeDocument/2006/relationships/image" Target="../media/image12.png"/><Relationship Id="rId10" Type="http://schemas.openxmlformats.org/officeDocument/2006/relationships/image" Target="../media/image41.png"/><Relationship Id="rId19" Type="http://schemas.openxmlformats.org/officeDocument/2006/relationships/image" Target="../media/image45.png"/><Relationship Id="rId4" Type="http://schemas.openxmlformats.org/officeDocument/2006/relationships/image" Target="../media/image37.png"/><Relationship Id="rId9" Type="http://schemas.openxmlformats.org/officeDocument/2006/relationships/image" Target="../media/image40.png"/><Relationship Id="rId14" Type="http://schemas.openxmlformats.org/officeDocument/2006/relationships/image" Target="../media/image11.png"/><Relationship Id="rId22" Type="http://schemas.openxmlformats.org/officeDocument/2006/relationships/image" Target="../media/image4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56.png"/><Relationship Id="rId18" Type="http://schemas.openxmlformats.org/officeDocument/2006/relationships/image" Target="../media/image14.png"/><Relationship Id="rId3" Type="http://schemas.openxmlformats.org/officeDocument/2006/relationships/image" Target="../media/image49.png"/><Relationship Id="rId21" Type="http://schemas.openxmlformats.org/officeDocument/2006/relationships/image" Target="../media/image46.png"/><Relationship Id="rId7" Type="http://schemas.openxmlformats.org/officeDocument/2006/relationships/image" Target="../media/image52.png"/><Relationship Id="rId12" Type="http://schemas.openxmlformats.org/officeDocument/2006/relationships/image" Target="../media/image55.png"/><Relationship Id="rId17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2.png"/><Relationship Id="rId20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11" Type="http://schemas.openxmlformats.org/officeDocument/2006/relationships/image" Target="../media/image54.png"/><Relationship Id="rId5" Type="http://schemas.openxmlformats.org/officeDocument/2006/relationships/image" Target="../media/image50.png"/><Relationship Id="rId15" Type="http://schemas.openxmlformats.org/officeDocument/2006/relationships/image" Target="../media/image11.png"/><Relationship Id="rId23" Type="http://schemas.openxmlformats.org/officeDocument/2006/relationships/image" Target="../media/image48.png"/><Relationship Id="rId10" Type="http://schemas.openxmlformats.org/officeDocument/2006/relationships/image" Target="../media/image53.png"/><Relationship Id="rId19" Type="http://schemas.openxmlformats.org/officeDocument/2006/relationships/image" Target="../media/image57.png"/><Relationship Id="rId4" Type="http://schemas.openxmlformats.org/officeDocument/2006/relationships/image" Target="../media/image490.png"/><Relationship Id="rId9" Type="http://schemas.openxmlformats.org/officeDocument/2006/relationships/image" Target="../media/image9.png"/><Relationship Id="rId14" Type="http://schemas.openxmlformats.org/officeDocument/2006/relationships/image" Target="../media/image10.png"/><Relationship Id="rId22" Type="http://schemas.openxmlformats.org/officeDocument/2006/relationships/image" Target="../media/image5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13" Type="http://schemas.openxmlformats.org/officeDocument/2006/relationships/image" Target="../media/image68.png"/><Relationship Id="rId18" Type="http://schemas.openxmlformats.org/officeDocument/2006/relationships/image" Target="../media/image73.png"/><Relationship Id="rId3" Type="http://schemas.openxmlformats.org/officeDocument/2006/relationships/image" Target="../media/image60.png"/><Relationship Id="rId7" Type="http://schemas.openxmlformats.org/officeDocument/2006/relationships/image" Target="../media/image62.png"/><Relationship Id="rId12" Type="http://schemas.openxmlformats.org/officeDocument/2006/relationships/image" Target="../media/image67.png"/><Relationship Id="rId17" Type="http://schemas.openxmlformats.org/officeDocument/2006/relationships/image" Target="../media/image72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png"/><Relationship Id="rId11" Type="http://schemas.openxmlformats.org/officeDocument/2006/relationships/image" Target="../media/image66.png"/><Relationship Id="rId5" Type="http://schemas.openxmlformats.org/officeDocument/2006/relationships/image" Target="../media/image600.png"/><Relationship Id="rId15" Type="http://schemas.openxmlformats.org/officeDocument/2006/relationships/image" Target="../media/image70.png"/><Relationship Id="rId10" Type="http://schemas.openxmlformats.org/officeDocument/2006/relationships/image" Target="../media/image65.png"/><Relationship Id="rId4" Type="http://schemas.openxmlformats.org/officeDocument/2006/relationships/image" Target="../media/image2.png"/><Relationship Id="rId9" Type="http://schemas.openxmlformats.org/officeDocument/2006/relationships/image" Target="../media/image64.png"/><Relationship Id="rId14" Type="http://schemas.openxmlformats.org/officeDocument/2006/relationships/image" Target="../media/image6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13" Type="http://schemas.openxmlformats.org/officeDocument/2006/relationships/image" Target="../media/image78.png"/><Relationship Id="rId7" Type="http://schemas.openxmlformats.org/officeDocument/2006/relationships/image" Target="../media/image67.png"/><Relationship Id="rId12" Type="http://schemas.openxmlformats.org/officeDocument/2006/relationships/image" Target="../media/image77.png"/><Relationship Id="rId2" Type="http://schemas.openxmlformats.org/officeDocument/2006/relationships/image" Target="../media/image74.png"/><Relationship Id="rId16" Type="http://schemas.openxmlformats.org/officeDocument/2006/relationships/image" Target="../media/image8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6.png"/><Relationship Id="rId11" Type="http://schemas.openxmlformats.org/officeDocument/2006/relationships/image" Target="../media/image76.png"/><Relationship Id="rId5" Type="http://schemas.openxmlformats.org/officeDocument/2006/relationships/image" Target="../media/image65.png"/><Relationship Id="rId15" Type="http://schemas.openxmlformats.org/officeDocument/2006/relationships/image" Target="../media/image80.png"/><Relationship Id="rId10" Type="http://schemas.openxmlformats.org/officeDocument/2006/relationships/image" Target="../media/image75.png"/><Relationship Id="rId4" Type="http://schemas.openxmlformats.org/officeDocument/2006/relationships/image" Target="../media/image64.png"/><Relationship Id="rId9" Type="http://schemas.openxmlformats.org/officeDocument/2006/relationships/image" Target="../media/image69.png"/><Relationship Id="rId14" Type="http://schemas.openxmlformats.org/officeDocument/2006/relationships/image" Target="../media/image7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13" Type="http://schemas.openxmlformats.org/officeDocument/2006/relationships/image" Target="../media/image86.png"/><Relationship Id="rId3" Type="http://schemas.openxmlformats.org/officeDocument/2006/relationships/image" Target="../media/image64.png"/><Relationship Id="rId7" Type="http://schemas.openxmlformats.org/officeDocument/2006/relationships/image" Target="../media/image68.png"/><Relationship Id="rId12" Type="http://schemas.openxmlformats.org/officeDocument/2006/relationships/image" Target="../media/image85.png"/><Relationship Id="rId16" Type="http://schemas.openxmlformats.org/officeDocument/2006/relationships/image" Target="../media/image8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png"/><Relationship Id="rId11" Type="http://schemas.openxmlformats.org/officeDocument/2006/relationships/image" Target="../media/image84.png"/><Relationship Id="rId5" Type="http://schemas.openxmlformats.org/officeDocument/2006/relationships/image" Target="../media/image66.png"/><Relationship Id="rId15" Type="http://schemas.openxmlformats.org/officeDocument/2006/relationships/image" Target="../media/image88.png"/><Relationship Id="rId10" Type="http://schemas.openxmlformats.org/officeDocument/2006/relationships/image" Target="../media/image83.png"/><Relationship Id="rId4" Type="http://schemas.openxmlformats.org/officeDocument/2006/relationships/image" Target="../media/image65.png"/><Relationship Id="rId9" Type="http://schemas.openxmlformats.org/officeDocument/2006/relationships/image" Target="../media/image82.png"/><Relationship Id="rId14" Type="http://schemas.openxmlformats.org/officeDocument/2006/relationships/image" Target="../media/image8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13" Type="http://schemas.openxmlformats.org/officeDocument/2006/relationships/image" Target="../media/image92.png"/><Relationship Id="rId3" Type="http://schemas.openxmlformats.org/officeDocument/2006/relationships/image" Target="../media/image91.png"/><Relationship Id="rId7" Type="http://schemas.openxmlformats.org/officeDocument/2006/relationships/image" Target="../media/image95.png"/><Relationship Id="rId12" Type="http://schemas.openxmlformats.org/officeDocument/2006/relationships/image" Target="../media/image100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4.png"/><Relationship Id="rId11" Type="http://schemas.openxmlformats.org/officeDocument/2006/relationships/image" Target="../media/image99.png"/><Relationship Id="rId5" Type="http://schemas.openxmlformats.org/officeDocument/2006/relationships/image" Target="../media/image93.png"/><Relationship Id="rId10" Type="http://schemas.openxmlformats.org/officeDocument/2006/relationships/image" Target="../media/image98.png"/><Relationship Id="rId9" Type="http://schemas.openxmlformats.org/officeDocument/2006/relationships/image" Target="../media/image9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2703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983090" y="2787774"/>
            <a:ext cx="5184576" cy="1090409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lnSpc>
                <a:spcPts val="3099"/>
              </a:lnSpc>
              <a:spcBef>
                <a:spcPts val="1200"/>
              </a:spcBef>
            </a:pPr>
            <a:r>
              <a:rPr lang="ru-RU" sz="3600" b="1" dirty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sz="3600" b="1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</a:p>
          <a:p>
            <a:pPr marL="20131">
              <a:lnSpc>
                <a:spcPts val="4431"/>
              </a:lnSpc>
              <a:spcBef>
                <a:spcPts val="1200"/>
              </a:spcBef>
            </a:pPr>
            <a:r>
              <a:rPr lang="ru-RU" sz="3200" b="1" dirty="0">
                <a:solidFill>
                  <a:srgbClr val="002060"/>
                </a:solidFill>
                <a:latin typeface="Arial"/>
                <a:cs typeface="Arial"/>
              </a:rPr>
              <a:t>РЕШЕНИЕ ПРИМЕРОВ</a:t>
            </a:r>
            <a:endParaRPr lang="en-US" sz="32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323527" y="2533777"/>
            <a:ext cx="545553" cy="164138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6660233" y="361576"/>
            <a:ext cx="1752502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6660232" y="361576"/>
            <a:ext cx="1752503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6696235" y="461217"/>
            <a:ext cx="1680495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567" b="1" spc="16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r>
              <a:rPr lang="ru-RU" sz="3567" b="1" spc="16" dirty="0">
                <a:solidFill>
                  <a:srgbClr val="FEFEFE"/>
                </a:solidFill>
                <a:latin typeface="Arial"/>
                <a:cs typeface="Arial"/>
              </a:rPr>
              <a:t> класс 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xmlns="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09"/>
            <a:ext cx="48080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ru-RU" sz="5398" kern="0" spc="8" dirty="0">
                <a:solidFill>
                  <a:sysClr val="window" lastClr="FFFFFF"/>
                </a:solidFill>
              </a:rPr>
              <a:t>АЛГЕБРА</a:t>
            </a:r>
            <a:endParaRPr lang="en-US" sz="5398" kern="0" spc="8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xmlns="" id="{D2168EAD-EAD9-4C91-B3BA-D0FB4D707556}"/>
              </a:ext>
            </a:extLst>
          </p:cNvPr>
          <p:cNvSpPr/>
          <p:nvPr/>
        </p:nvSpPr>
        <p:spPr>
          <a:xfrm>
            <a:off x="568083" y="1062322"/>
            <a:ext cx="25201" cy="49394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:a16="http://schemas.microsoft.com/office/drawing/2014/main" xmlns="" id="{5AAAE1A5-5083-45BC-BB77-451BC6095476}"/>
              </a:ext>
            </a:extLst>
          </p:cNvPr>
          <p:cNvSpPr/>
          <p:nvPr/>
        </p:nvSpPr>
        <p:spPr>
          <a:xfrm>
            <a:off x="519209" y="1049896"/>
            <a:ext cx="614902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:a16="http://schemas.microsoft.com/office/drawing/2014/main" xmlns="" id="{42562BD1-38C5-4FEF-BE28-9E2028CE083A}"/>
              </a:ext>
            </a:extLst>
          </p:cNvPr>
          <p:cNvSpPr/>
          <p:nvPr/>
        </p:nvSpPr>
        <p:spPr>
          <a:xfrm>
            <a:off x="580507" y="496597"/>
            <a:ext cx="0" cy="54131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:a16="http://schemas.microsoft.com/office/drawing/2014/main" xmlns="" id="{199D57BF-AFEE-4760-B709-A1E005ECDEF4}"/>
              </a:ext>
            </a:extLst>
          </p:cNvPr>
          <p:cNvSpPr/>
          <p:nvPr/>
        </p:nvSpPr>
        <p:spPr>
          <a:xfrm>
            <a:off x="640771" y="539961"/>
            <a:ext cx="448576" cy="46772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:a16="http://schemas.microsoft.com/office/drawing/2014/main" xmlns="" id="{DFF3D60F-1869-4734-8178-4BFE8F5C0368}"/>
              </a:ext>
            </a:extLst>
          </p:cNvPr>
          <p:cNvSpPr/>
          <p:nvPr/>
        </p:nvSpPr>
        <p:spPr>
          <a:xfrm>
            <a:off x="1068705" y="1084186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:a16="http://schemas.microsoft.com/office/drawing/2014/main" xmlns="" id="{C22A3C16-3643-4C83-83DD-E1EA8CC4BADD}"/>
              </a:ext>
            </a:extLst>
          </p:cNvPr>
          <p:cNvSpPr/>
          <p:nvPr/>
        </p:nvSpPr>
        <p:spPr>
          <a:xfrm>
            <a:off x="487236" y="515970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1779662"/>
            <a:ext cx="2923525" cy="28115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7285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0227" y="2427734"/>
            <a:ext cx="3931537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xmlns="" id="{7FC1F883-1236-4202-BC5C-D62FD599365E}"/>
              </a:ext>
            </a:extLst>
          </p:cNvPr>
          <p:cNvSpPr/>
          <p:nvPr/>
        </p:nvSpPr>
        <p:spPr>
          <a:xfrm>
            <a:off x="-27167" y="25291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154199" y="228125"/>
            <a:ext cx="8835601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2800" b="1" kern="0" dirty="0"/>
              <a:t>ЗАДАНИЯ ДЛЯ САМОСТОЯТЕЛЬНОГО РЕШЕНИЯ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51520" y="1257603"/>
            <a:ext cx="856895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/>
              <a:t>Стр.</a:t>
            </a:r>
            <a:r>
              <a:rPr lang="en-US" sz="2800" b="1" dirty="0"/>
              <a:t> </a:t>
            </a:r>
            <a:r>
              <a:rPr lang="en-US" sz="2800" b="1" dirty="0">
                <a:solidFill>
                  <a:srgbClr val="7030A0"/>
                </a:solidFill>
              </a:rPr>
              <a:t>111-</a:t>
            </a:r>
            <a:r>
              <a:rPr lang="ru-RU" sz="2800" b="1" dirty="0">
                <a:solidFill>
                  <a:srgbClr val="7030A0"/>
                </a:solidFill>
              </a:rPr>
              <a:t>112</a:t>
            </a:r>
            <a:endParaRPr lang="en-US" sz="2800" b="1" dirty="0"/>
          </a:p>
          <a:p>
            <a:pPr algn="ctr"/>
            <a:r>
              <a:rPr lang="ru-RU" sz="2800" b="1" dirty="0">
                <a:solidFill>
                  <a:srgbClr val="7030A0"/>
                </a:solidFill>
              </a:rPr>
              <a:t>№ </a:t>
            </a:r>
            <a:r>
              <a:rPr lang="en-US" sz="2800" b="1" dirty="0">
                <a:solidFill>
                  <a:srgbClr val="7030A0"/>
                </a:solidFill>
              </a:rPr>
              <a:t>244</a:t>
            </a:r>
            <a:r>
              <a:rPr lang="ru-RU" sz="2800" b="1" dirty="0">
                <a:solidFill>
                  <a:srgbClr val="7030A0"/>
                </a:solidFill>
              </a:rPr>
              <a:t>, </a:t>
            </a:r>
            <a:r>
              <a:rPr lang="en-US" sz="2800" b="1" dirty="0">
                <a:solidFill>
                  <a:srgbClr val="7030A0"/>
                </a:solidFill>
              </a:rPr>
              <a:t>245</a:t>
            </a:r>
            <a:r>
              <a:rPr lang="ru-RU" sz="2800" b="1" dirty="0">
                <a:solidFill>
                  <a:srgbClr val="7030A0"/>
                </a:solidFill>
              </a:rPr>
              <a:t> и </a:t>
            </a:r>
            <a:r>
              <a:rPr lang="en-US" sz="2800" b="1" dirty="0" smtClean="0">
                <a:solidFill>
                  <a:srgbClr val="7030A0"/>
                </a:solidFill>
              </a:rPr>
              <a:t>249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5416172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ru-RU" sz="2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07504" y="843558"/>
            <a:ext cx="936104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700" b="1" i="1" dirty="0">
                <a:solidFill>
                  <a:srgbClr val="00B050"/>
                </a:solidFill>
              </a:rPr>
              <a:t>242. </a:t>
            </a:r>
            <a:r>
              <a:rPr lang="ru-RU" sz="2700" b="1" i="1" dirty="0">
                <a:solidFill>
                  <a:srgbClr val="00B050"/>
                </a:solidFill>
              </a:rPr>
              <a:t>Определите четверть в которой находится точка, полученная поворотом точки (1;0) на угол 𝛼, если:</a:t>
            </a:r>
          </a:p>
          <a:p>
            <a:r>
              <a:rPr lang="en-US" sz="2700" b="1" i="1" dirty="0" smtClean="0">
                <a:solidFill>
                  <a:srgbClr val="00B050"/>
                </a:solidFill>
              </a:rPr>
              <a:t> </a:t>
            </a:r>
            <a:endParaRPr lang="ru-RU" sz="2700" b="1" i="1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233334" y="1961730"/>
                <a:ext cx="2428742" cy="62408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i="1" smtClean="0">
                        <a:latin typeface="Cambria Math"/>
                      </a:rPr>
                      <m:t>2) </m:t>
                    </m:r>
                    <m:r>
                      <a:rPr lang="en-US" sz="2400" i="1" smtClean="0">
                        <a:latin typeface="Cambria Math"/>
                      </a:rPr>
                      <m:t>𝛼</m:t>
                    </m:r>
                    <m:r>
                      <a:rPr lang="en-US" sz="240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</a:rPr>
                          <m:t>3</m:t>
                        </m:r>
                        <m:r>
                          <a:rPr lang="en-US" sz="2400" i="1">
                            <a:latin typeface="Cambria Math"/>
                          </a:rPr>
                          <m:t>𝜋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</a:rPr>
                          <m:t>4</m:t>
                        </m:r>
                      </m:den>
                    </m:f>
                    <m:r>
                      <a:rPr lang="en-US" sz="2400" b="0" i="1" smtClean="0">
                        <a:latin typeface="Cambria Math"/>
                      </a:rPr>
                      <m:t>=</m:t>
                    </m:r>
                  </m:oMath>
                </a14:m>
                <a:r>
                  <a:rPr lang="ru-RU" sz="24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/>
                          </a:rPr>
                          <m:t>145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0</m:t>
                        </m:r>
                      </m:sup>
                    </m:sSup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334" y="1961730"/>
                <a:ext cx="2428742" cy="62408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200886" y="2674681"/>
                <a:ext cx="2080378" cy="49571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/>
                        </a:rPr>
                        <m:t>4) </m:t>
                      </m:r>
                      <m:r>
                        <a:rPr lang="en-US" sz="2400" i="1">
                          <a:latin typeface="Cambria Math"/>
                        </a:rPr>
                        <m:t>𝛼</m:t>
                      </m:r>
                      <m:r>
                        <a:rPr lang="en-US" sz="2400" i="1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latin typeface="Cambria Math"/>
                            </a:rPr>
                            <m:t>−210</m:t>
                          </m:r>
                        </m:e>
                        <m:sup>
                          <m:r>
                            <a:rPr lang="en-US" sz="2400" i="1">
                              <a:latin typeface="Cambria Math"/>
                            </a:rPr>
                            <m:t>0</m:t>
                          </m:r>
                        </m:sup>
                      </m:sSup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886" y="2674681"/>
                <a:ext cx="2080378" cy="495713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2559634" y="1999536"/>
                <a:ext cx="3463640" cy="49571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i="1" smtClean="0">
                        <a:latin typeface="Cambria Math"/>
                      </a:rPr>
                      <m:t>6) </m:t>
                    </m:r>
                    <m:r>
                      <a:rPr lang="en-US" sz="2400" i="1" smtClean="0">
                        <a:latin typeface="Cambria Math"/>
                      </a:rPr>
                      <m:t>𝛼</m:t>
                    </m:r>
                    <m:r>
                      <a:rPr lang="en-US" sz="2400" i="1" smtClean="0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848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US" sz="2400" dirty="0"/>
                  <a:t>=</a:t>
                </a:r>
                <a:r>
                  <a:rPr lang="ru-RU" sz="24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/>
                          </a:rPr>
                          <m:t>72</m:t>
                        </m:r>
                        <m:r>
                          <a:rPr lang="en-US" sz="2400" i="1">
                            <a:latin typeface="Cambria Math"/>
                          </a:rPr>
                          <m:t>0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US" sz="2400" dirty="0"/>
                  <a:t>+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/>
                          </a:rPr>
                          <m:t>1</m:t>
                        </m:r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  <m:r>
                          <a:rPr lang="en-US" sz="2400" b="0" i="1" smtClean="0">
                            <a:latin typeface="Cambria Math"/>
                          </a:rPr>
                          <m:t>8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0</m:t>
                        </m:r>
                      </m:sup>
                    </m:sSup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9634" y="1999536"/>
                <a:ext cx="3463640" cy="495713"/>
              </a:xfrm>
              <a:prstGeom prst="rect">
                <a:avLst/>
              </a:prstGeom>
              <a:blipFill rotWithShape="1">
                <a:blip r:embed="rId5"/>
                <a:stretch>
                  <a:fillRect t="-2469" b="-28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2601873" y="2606905"/>
                <a:ext cx="2500364" cy="6312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i="1" smtClean="0">
                        <a:latin typeface="Cambria Math"/>
                      </a:rPr>
                      <m:t>8) </m:t>
                    </m:r>
                    <m:r>
                      <a:rPr lang="en-US" sz="2400" i="1" smtClean="0">
                        <a:latin typeface="Cambria Math"/>
                      </a:rPr>
                      <m:t>𝛼</m:t>
                    </m:r>
                    <m:r>
                      <a:rPr lang="en-US" sz="240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</a:rPr>
                          <m:t>5</m:t>
                        </m:r>
                        <m:r>
                          <a:rPr lang="en-US" sz="2400" i="1">
                            <a:latin typeface="Cambria Math"/>
                          </a:rPr>
                          <m:t>𝜋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</a:rPr>
                          <m:t>8</m:t>
                        </m:r>
                      </m:den>
                    </m:f>
                  </m:oMath>
                </a14:m>
                <a:r>
                  <a:rPr lang="en-US" sz="2400" dirty="0"/>
                  <a:t>=</a:t>
                </a:r>
                <a:r>
                  <a:rPr lang="ru-RU" sz="24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112,5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0</m:t>
                        </m:r>
                      </m:sup>
                    </m:sSup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01873" y="2606905"/>
                <a:ext cx="2500364" cy="631263"/>
              </a:xfrm>
              <a:prstGeom prst="rect">
                <a:avLst/>
              </a:prstGeom>
              <a:blipFill rotWithShape="1">
                <a:blip r:embed="rId6"/>
                <a:stretch>
                  <a:fillRect b="-970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353116" y="3248479"/>
                <a:ext cx="1758879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2800" b="1" dirty="0">
                    <a:solidFill>
                      <a:srgbClr val="00B050"/>
                    </a:solidFill>
                  </a:rPr>
                  <a:t>Решение</a:t>
                </a:r>
                <a14:m>
                  <m:oMath xmlns:m="http://schemas.openxmlformats.org/officeDocument/2006/math">
                    <m:r>
                      <a:rPr lang="en-US" sz="2800" b="1" i="0" smtClean="0">
                        <a:solidFill>
                          <a:srgbClr val="00B050"/>
                        </a:solidFill>
                        <a:latin typeface="Cambria Math"/>
                      </a:rPr>
                      <m:t>: </m:t>
                    </m:r>
                  </m:oMath>
                </a14:m>
                <a:endParaRPr lang="ru-RU" sz="28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3116" y="3248479"/>
                <a:ext cx="1758879" cy="523220"/>
              </a:xfrm>
              <a:prstGeom prst="rect">
                <a:avLst/>
              </a:prstGeom>
              <a:blipFill>
                <a:blip r:embed="rId7"/>
                <a:stretch>
                  <a:fillRect l="-7292" t="-11628" b="-325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Прямая со стрелкой 24"/>
          <p:cNvCxnSpPr/>
          <p:nvPr/>
        </p:nvCxnSpPr>
        <p:spPr>
          <a:xfrm flipH="1" flipV="1">
            <a:off x="7362531" y="1896435"/>
            <a:ext cx="23066" cy="227543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5789894" y="3223555"/>
            <a:ext cx="3094094" cy="804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угольник 26"/>
              <p:cNvSpPr/>
              <p:nvPr/>
            </p:nvSpPr>
            <p:spPr>
              <a:xfrm>
                <a:off x="7385597" y="1787664"/>
                <a:ext cx="37138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0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𝑦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27" name="Прямоугольник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85597" y="1787664"/>
                <a:ext cx="371384" cy="369332"/>
              </a:xfrm>
              <a:prstGeom prst="rect">
                <a:avLst/>
              </a:prstGeom>
              <a:blipFill rotWithShape="1">
                <a:blip r:embed="rId8"/>
                <a:stretch>
                  <a:fillRect b="-49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Прямоугольник 27"/>
              <p:cNvSpPr/>
              <p:nvPr/>
            </p:nvSpPr>
            <p:spPr>
              <a:xfrm>
                <a:off x="8740479" y="2801062"/>
                <a:ext cx="36798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0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𝑥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28" name="Прямоугольник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40479" y="2801062"/>
                <a:ext cx="367985" cy="369332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Кольцо 30"/>
          <p:cNvSpPr/>
          <p:nvPr/>
        </p:nvSpPr>
        <p:spPr>
          <a:xfrm>
            <a:off x="6396042" y="2465781"/>
            <a:ext cx="1932978" cy="1483364"/>
          </a:xfrm>
          <a:prstGeom prst="donut">
            <a:avLst>
              <a:gd name="adj" fmla="val 0"/>
            </a:avLst>
          </a:prstGeom>
          <a:ln>
            <a:solidFill>
              <a:srgbClr val="00B05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33334" y="3745733"/>
            <a:ext cx="186660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/>
              <a:t>2) II </a:t>
            </a:r>
            <a:r>
              <a:rPr lang="ru-RU" sz="2400" dirty="0"/>
              <a:t>четверть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210833" y="4371895"/>
            <a:ext cx="186756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/>
              <a:t>4) II </a:t>
            </a:r>
            <a:r>
              <a:rPr lang="ru-RU" sz="2400" dirty="0"/>
              <a:t>четверть</a:t>
            </a:r>
          </a:p>
        </p:txBody>
      </p:sp>
      <p:sp>
        <p:nvSpPr>
          <p:cNvPr id="34" name="Прямоугольник 33"/>
          <p:cNvSpPr/>
          <p:nvPr/>
        </p:nvSpPr>
        <p:spPr>
          <a:xfrm>
            <a:off x="2512972" y="3781932"/>
            <a:ext cx="186756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/>
              <a:t>6) II </a:t>
            </a:r>
            <a:r>
              <a:rPr lang="ru-RU" sz="2400" dirty="0"/>
              <a:t>четверть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2512971" y="4388317"/>
            <a:ext cx="186756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/>
              <a:t>8) II </a:t>
            </a:r>
            <a:r>
              <a:rPr lang="ru-RU" sz="2400" dirty="0"/>
              <a:t>четверть</a:t>
            </a:r>
          </a:p>
        </p:txBody>
      </p:sp>
      <p:sp>
        <p:nvSpPr>
          <p:cNvPr id="46" name="Овал 45"/>
          <p:cNvSpPr/>
          <p:nvPr/>
        </p:nvSpPr>
        <p:spPr>
          <a:xfrm>
            <a:off x="8259821" y="3176158"/>
            <a:ext cx="138397" cy="11217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p:sp>
        <p:nvSpPr>
          <p:cNvPr id="47" name="Овал 46"/>
          <p:cNvSpPr/>
          <p:nvPr/>
        </p:nvSpPr>
        <p:spPr>
          <a:xfrm>
            <a:off x="7304865" y="2409693"/>
            <a:ext cx="138397" cy="112176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p:sp>
        <p:nvSpPr>
          <p:cNvPr id="48" name="Овал 47"/>
          <p:cNvSpPr/>
          <p:nvPr/>
        </p:nvSpPr>
        <p:spPr>
          <a:xfrm>
            <a:off x="6326843" y="3165790"/>
            <a:ext cx="138397" cy="11217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p:sp>
        <p:nvSpPr>
          <p:cNvPr id="49" name="Овал 48"/>
          <p:cNvSpPr/>
          <p:nvPr/>
        </p:nvSpPr>
        <p:spPr>
          <a:xfrm>
            <a:off x="7316398" y="3893057"/>
            <a:ext cx="138397" cy="112176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Прямоугольник 39"/>
              <p:cNvSpPr/>
              <p:nvPr/>
            </p:nvSpPr>
            <p:spPr>
              <a:xfrm>
                <a:off x="7352915" y="2059617"/>
                <a:ext cx="623824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𝟗𝟎</m:t>
                          </m:r>
                        </m:e>
                        <m:sup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40" name="Прямоугольник 3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52915" y="2059617"/>
                <a:ext cx="623824" cy="375552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Прямоугольник 49"/>
              <p:cNvSpPr/>
              <p:nvPr/>
            </p:nvSpPr>
            <p:spPr>
              <a:xfrm>
                <a:off x="5841415" y="2756536"/>
                <a:ext cx="761683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𝟏𝟖𝟎</m:t>
                          </m:r>
                        </m:e>
                        <m:sup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50" name="Прямоугольник 4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41415" y="2756536"/>
                <a:ext cx="761683" cy="375552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Прямоугольник 50"/>
              <p:cNvSpPr/>
              <p:nvPr/>
            </p:nvSpPr>
            <p:spPr>
              <a:xfrm>
                <a:off x="6693112" y="4012765"/>
                <a:ext cx="761683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𝟐𝟕𝟎</m:t>
                          </m:r>
                        </m:e>
                        <m:sup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51" name="Прямоугольник 5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93112" y="4012765"/>
                <a:ext cx="761683" cy="375552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Прямоугольник 51"/>
              <p:cNvSpPr/>
              <p:nvPr/>
            </p:nvSpPr>
            <p:spPr>
              <a:xfrm>
                <a:off x="8237491" y="2745534"/>
                <a:ext cx="485966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𝟎</m:t>
                          </m:r>
                        </m:e>
                        <m:sup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52" name="Прямоугольник 5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37491" y="2745534"/>
                <a:ext cx="485966" cy="375552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Прямоугольник 52"/>
              <p:cNvSpPr/>
              <p:nvPr/>
            </p:nvSpPr>
            <p:spPr>
              <a:xfrm>
                <a:off x="8272719" y="3287393"/>
                <a:ext cx="761683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𝟑𝟔𝟎</m:t>
                          </m:r>
                        </m:e>
                        <m:sup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53" name="Прямоугольник 5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2719" y="3287393"/>
                <a:ext cx="761683" cy="375552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8222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  <p:bldP spid="16" grpId="0"/>
      <p:bldP spid="17" grpId="0"/>
      <p:bldP spid="24" grpId="0"/>
      <p:bldP spid="27" grpId="0"/>
      <p:bldP spid="28" grpId="0"/>
      <p:bldP spid="31" grpId="0" animBg="1"/>
      <p:bldP spid="18" grpId="0"/>
      <p:bldP spid="33" grpId="0"/>
      <p:bldP spid="34" grpId="0"/>
      <p:bldP spid="35" grpId="0"/>
      <p:bldP spid="46" grpId="0" animBg="1"/>
      <p:bldP spid="47" grpId="0" animBg="1"/>
      <p:bldP spid="48" grpId="0" animBg="1"/>
      <p:bldP spid="49" grpId="0" animBg="1"/>
      <p:bldP spid="40" grpId="0"/>
      <p:bldP spid="50" grpId="0"/>
      <p:bldP spid="51" grpId="0"/>
      <p:bldP spid="52" grpId="0"/>
      <p:bldP spid="5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35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ru-RU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Прямоугольник 35"/>
              <p:cNvSpPr/>
              <p:nvPr/>
            </p:nvSpPr>
            <p:spPr>
              <a:xfrm>
                <a:off x="233334" y="752386"/>
                <a:ext cx="6706003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800" b="1" i="1" dirty="0">
                    <a:solidFill>
                      <a:srgbClr val="00B050"/>
                    </a:solidFill>
                  </a:rPr>
                  <a:t>243. </a:t>
                </a:r>
                <a:r>
                  <a:rPr lang="ru-RU" sz="2800" b="1" i="1" dirty="0">
                    <a:solidFill>
                      <a:srgbClr val="00B050"/>
                    </a:solidFill>
                  </a:rPr>
                  <a:t>Определите знаки числа </a:t>
                </a:r>
                <a14:m>
                  <m:oMath xmlns:m="http://schemas.openxmlformats.org/officeDocument/2006/math">
                    <m:r>
                      <a:rPr lang="en-US" sz="2800" i="1" smtClean="0">
                        <a:latin typeface="Cambria Math"/>
                      </a:rPr>
                      <m:t>𝑠𝑖𝑛</m:t>
                    </m:r>
                    <m:r>
                      <a:rPr lang="en-US" sz="2800" i="1" smtClean="0">
                        <a:latin typeface="Cambria Math"/>
                      </a:rPr>
                      <m:t>𝛼</m:t>
                    </m:r>
                  </m:oMath>
                </a14:m>
                <a:r>
                  <a:rPr lang="ru-RU" sz="2800" b="1" i="1" dirty="0">
                    <a:solidFill>
                      <a:srgbClr val="00B050"/>
                    </a:solidFill>
                  </a:rPr>
                  <a:t>, если:</a:t>
                </a:r>
                <a:r>
                  <a:rPr lang="en-US" sz="2800" b="1" i="1" dirty="0">
                    <a:solidFill>
                      <a:srgbClr val="00B050"/>
                    </a:solidFill>
                  </a:rPr>
                  <a:t> </a:t>
                </a:r>
                <a:endParaRPr lang="ru-RU" sz="2800" b="1" i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36" name="Прямоугольник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334" y="752386"/>
                <a:ext cx="6706003" cy="523220"/>
              </a:xfrm>
              <a:prstGeom prst="rect">
                <a:avLst/>
              </a:prstGeom>
              <a:blipFill>
                <a:blip r:embed="rId2"/>
                <a:stretch>
                  <a:fillRect l="-1818" t="-10465" b="-325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Прямоугольник 37"/>
              <p:cNvSpPr/>
              <p:nvPr/>
            </p:nvSpPr>
            <p:spPr>
              <a:xfrm>
                <a:off x="250504" y="2599656"/>
                <a:ext cx="2449581" cy="62222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i="1" smtClean="0">
                        <a:latin typeface="Cambria Math"/>
                      </a:rPr>
                      <m:t>2) </m:t>
                    </m:r>
                    <m:r>
                      <a:rPr lang="en-US" sz="2400" i="1" smtClean="0">
                        <a:latin typeface="Cambria Math"/>
                      </a:rPr>
                      <m:t>𝛼</m:t>
                    </m:r>
                    <m:r>
                      <a:rPr lang="en-US" sz="240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/>
                          </a:rPr>
                          <m:t>5</m:t>
                        </m:r>
                        <m:r>
                          <a:rPr lang="en-US" sz="2400" i="1">
                            <a:latin typeface="Cambria Math"/>
                          </a:rPr>
                          <m:t>𝜋</m:t>
                        </m:r>
                      </m:num>
                      <m:den>
                        <m:r>
                          <a:rPr lang="en-US" sz="2400" b="0" i="1" smtClean="0">
                            <a:latin typeface="Cambria Math"/>
                          </a:rPr>
                          <m:t>6</m:t>
                        </m:r>
                      </m:den>
                    </m:f>
                    <m:r>
                      <a:rPr lang="en-US" sz="2400" b="0" i="1" smtClean="0">
                        <a:latin typeface="Cambria Math"/>
                      </a:rPr>
                      <m:t>=</m:t>
                    </m:r>
                  </m:oMath>
                </a14:m>
                <a:r>
                  <a:rPr lang="ru-RU" sz="24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/>
                          </a:rPr>
                          <m:t>150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0</m:t>
                        </m:r>
                      </m:sup>
                    </m:sSup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38" name="Прямоугольник 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504" y="2599656"/>
                <a:ext cx="2449581" cy="62222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Прямоугольник 38"/>
              <p:cNvSpPr/>
              <p:nvPr/>
            </p:nvSpPr>
            <p:spPr>
              <a:xfrm>
                <a:off x="2632874" y="2636823"/>
                <a:ext cx="2964145" cy="6149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i="1" smtClean="0">
                        <a:latin typeface="Cambria Math"/>
                      </a:rPr>
                      <m:t>4) </m:t>
                    </m:r>
                    <m:r>
                      <a:rPr lang="en-US" sz="2400" i="1" smtClean="0">
                        <a:latin typeface="Cambria Math"/>
                      </a:rPr>
                      <m:t>𝛼</m:t>
                    </m:r>
                    <m:r>
                      <a:rPr lang="en-US" sz="2400" i="1" smtClean="0">
                        <a:latin typeface="Cambria Math"/>
                      </a:rPr>
                      <m:t>=</m:t>
                    </m:r>
                  </m:oMath>
                </a14:m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−</m:t>
                    </m:r>
                    <m:f>
                      <m:f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</a:rPr>
                          <m:t>4</m:t>
                        </m:r>
                        <m:r>
                          <a:rPr lang="en-US" sz="2400" i="1">
                            <a:latin typeface="Cambria Math"/>
                          </a:rPr>
                          <m:t>𝜋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</a:rPr>
                          <m:t>3</m:t>
                        </m:r>
                      </m:den>
                    </m:f>
                    <m:r>
                      <a:rPr lang="en-US" sz="2400" b="0" i="1" smtClean="0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/>
                          </a:rPr>
                          <m:t>−24</m:t>
                        </m:r>
                        <m:r>
                          <a:rPr lang="en-US" sz="2400" i="1">
                            <a:latin typeface="Cambria Math"/>
                          </a:rPr>
                          <m:t>0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0</m:t>
                        </m:r>
                      </m:sup>
                    </m:sSup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39" name="Прямоугольник 3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2874" y="2636823"/>
                <a:ext cx="2964145" cy="61497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Прямоугольник 41"/>
              <p:cNvSpPr/>
              <p:nvPr/>
            </p:nvSpPr>
            <p:spPr>
              <a:xfrm>
                <a:off x="233334" y="3224905"/>
                <a:ext cx="1851148" cy="47000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/>
                        </a:rPr>
                        <m:t>6) </m:t>
                      </m:r>
                      <m:r>
                        <a:rPr lang="en-US" sz="2400" i="1" smtClean="0">
                          <a:latin typeface="Cambria Math"/>
                        </a:rPr>
                        <m:t>𝛼</m:t>
                      </m:r>
                      <m:r>
                        <a:rPr lang="en-US" sz="2400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510</m:t>
                          </m:r>
                        </m:e>
                        <m:sup>
                          <m:r>
                            <a:rPr lang="en-US" sz="2400" i="1">
                              <a:latin typeface="Cambria Math"/>
                            </a:rPr>
                            <m:t>0</m:t>
                          </m:r>
                        </m:sup>
                      </m:sSup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42" name="Прямоугольник 4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334" y="3224905"/>
                <a:ext cx="1851148" cy="470000"/>
              </a:xfrm>
              <a:prstGeom prst="rect">
                <a:avLst/>
              </a:prstGeom>
              <a:blipFill rotWithShape="1">
                <a:blip r:embed="rId5"/>
                <a:stretch>
                  <a:fillRect b="-181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Прямоугольник 42"/>
              <p:cNvSpPr/>
              <p:nvPr/>
            </p:nvSpPr>
            <p:spPr>
              <a:xfrm>
                <a:off x="2644572" y="3220348"/>
                <a:ext cx="1770485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i="1" smtClean="0">
                        <a:latin typeface="Cambria Math"/>
                      </a:rPr>
                      <m:t>8) </m:t>
                    </m:r>
                    <m:r>
                      <a:rPr lang="en-US" sz="2400" i="1" smtClean="0">
                        <a:latin typeface="Cambria Math"/>
                      </a:rPr>
                      <m:t>𝛼</m:t>
                    </m:r>
                    <m:r>
                      <a:rPr lang="en-US" sz="2400" i="1" smtClean="0">
                        <a:latin typeface="Cambria Math"/>
                      </a:rPr>
                      <m:t>=</m:t>
                    </m:r>
                  </m:oMath>
                </a14:m>
                <a:r>
                  <a:rPr lang="ru-RU" sz="24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/>
                          </a:rPr>
                          <m:t>361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0</m:t>
                        </m:r>
                      </m:sup>
                    </m:sSup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43" name="Прямоугольник 4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4572" y="3220348"/>
                <a:ext cx="1770485" cy="461665"/>
              </a:xfrm>
              <a:prstGeom prst="rect">
                <a:avLst/>
              </a:prstGeom>
              <a:blipFill rotWithShape="1">
                <a:blip r:embed="rId6"/>
                <a:stretch>
                  <a:fillRect l="-1034" b="-171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Прямоугольник 43"/>
              <p:cNvSpPr/>
              <p:nvPr/>
            </p:nvSpPr>
            <p:spPr>
              <a:xfrm>
                <a:off x="280302" y="2148083"/>
                <a:ext cx="1758879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2800" b="1" dirty="0">
                    <a:solidFill>
                      <a:srgbClr val="00B050"/>
                    </a:solidFill>
                  </a:rPr>
                  <a:t>Решение</a:t>
                </a:r>
                <a14:m>
                  <m:oMath xmlns:m="http://schemas.openxmlformats.org/officeDocument/2006/math">
                    <m:r>
                      <a:rPr lang="en-US" sz="2800" b="1" i="0" smtClean="0">
                        <a:solidFill>
                          <a:srgbClr val="00B050"/>
                        </a:solidFill>
                        <a:latin typeface="Cambria Math"/>
                      </a:rPr>
                      <m:t>: </m:t>
                    </m:r>
                  </m:oMath>
                </a14:m>
                <a:endParaRPr lang="ru-RU" sz="28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44" name="Прямоугольник 4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302" y="2148083"/>
                <a:ext cx="1758879" cy="523220"/>
              </a:xfrm>
              <a:prstGeom prst="rect">
                <a:avLst/>
              </a:prstGeom>
              <a:blipFill>
                <a:blip r:embed="rId7"/>
                <a:stretch>
                  <a:fillRect l="-7266" t="-10465" b="-325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5" name="Прямая со стрелкой 44"/>
          <p:cNvCxnSpPr/>
          <p:nvPr/>
        </p:nvCxnSpPr>
        <p:spPr>
          <a:xfrm flipH="1" flipV="1">
            <a:off x="7362531" y="2212525"/>
            <a:ext cx="23066" cy="227543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/>
          <p:nvPr/>
        </p:nvCxnSpPr>
        <p:spPr>
          <a:xfrm>
            <a:off x="5789894" y="3539645"/>
            <a:ext cx="3094094" cy="804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0" name="Прямоугольник 49"/>
              <p:cNvSpPr/>
              <p:nvPr/>
            </p:nvSpPr>
            <p:spPr>
              <a:xfrm>
                <a:off x="7443262" y="2042736"/>
                <a:ext cx="37138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0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𝑦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50" name="Прямоугольник 4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43262" y="2042736"/>
                <a:ext cx="371384" cy="369332"/>
              </a:xfrm>
              <a:prstGeom prst="rect">
                <a:avLst/>
              </a:prstGeom>
              <a:blipFill rotWithShape="1">
                <a:blip r:embed="rId8"/>
                <a:stretch>
                  <a:fillRect b="-49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Прямоугольник 50"/>
              <p:cNvSpPr/>
              <p:nvPr/>
            </p:nvSpPr>
            <p:spPr>
              <a:xfrm>
                <a:off x="8740479" y="3117152"/>
                <a:ext cx="36798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0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𝑥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51" name="Прямоугольник 5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40479" y="3117152"/>
                <a:ext cx="367985" cy="369332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2" name="Кольцо 51"/>
          <p:cNvSpPr/>
          <p:nvPr/>
        </p:nvSpPr>
        <p:spPr>
          <a:xfrm>
            <a:off x="6396042" y="2781871"/>
            <a:ext cx="1932978" cy="1483364"/>
          </a:xfrm>
          <a:prstGeom prst="donut">
            <a:avLst>
              <a:gd name="adj" fmla="val 0"/>
            </a:avLst>
          </a:prstGeom>
          <a:ln>
            <a:solidFill>
              <a:srgbClr val="00B05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3" name="Прямоугольник 52"/>
              <p:cNvSpPr/>
              <p:nvPr/>
            </p:nvSpPr>
            <p:spPr>
              <a:xfrm>
                <a:off x="245169" y="3874593"/>
                <a:ext cx="1684179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dirty="0"/>
                  <a:t>2)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𝑠𝑖𝑛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b="0" i="0" smtClean="0">
                        <a:latin typeface="Cambria Math"/>
                      </a:rPr>
                      <m:t>&gt;0</m:t>
                    </m:r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53" name="Прямоугольник 5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5169" y="3874593"/>
                <a:ext cx="1684179" cy="461665"/>
              </a:xfrm>
              <a:prstGeom prst="rect">
                <a:avLst/>
              </a:prstGeom>
              <a:blipFill rotWithShape="1">
                <a:blip r:embed="rId10"/>
                <a:stretch>
                  <a:fillRect l="-5435" t="-10667" r="-362" b="-30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Прямоугольник 53"/>
              <p:cNvSpPr/>
              <p:nvPr/>
            </p:nvSpPr>
            <p:spPr>
              <a:xfrm>
                <a:off x="2442465" y="3856128"/>
                <a:ext cx="1684179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dirty="0"/>
                  <a:t>4)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𝑠𝑖𝑛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>
                        <a:latin typeface="Cambria Math"/>
                      </a:rPr>
                      <m:t>&gt;0</m:t>
                    </m:r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54" name="Прямоугольник 5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42465" y="3856128"/>
                <a:ext cx="1684179" cy="461665"/>
              </a:xfrm>
              <a:prstGeom prst="rect">
                <a:avLst/>
              </a:prstGeom>
              <a:blipFill rotWithShape="1">
                <a:blip r:embed="rId11"/>
                <a:stretch>
                  <a:fillRect l="-5797" t="-10667" b="-30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Прямоугольник 54"/>
              <p:cNvSpPr/>
              <p:nvPr/>
            </p:nvSpPr>
            <p:spPr>
              <a:xfrm>
                <a:off x="216918" y="4388317"/>
                <a:ext cx="1684179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dirty="0"/>
                  <a:t>6)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𝑠𝑖𝑛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>
                        <a:latin typeface="Cambria Math"/>
                      </a:rPr>
                      <m:t>&gt;0</m:t>
                    </m:r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55" name="Прямоугольник 5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918" y="4388317"/>
                <a:ext cx="1684179" cy="461665"/>
              </a:xfrm>
              <a:prstGeom prst="rect">
                <a:avLst/>
              </a:prstGeom>
              <a:blipFill rotWithShape="1">
                <a:blip r:embed="rId12"/>
                <a:stretch>
                  <a:fillRect l="-5797" t="-10526" b="-289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Прямоугольник 55"/>
              <p:cNvSpPr/>
              <p:nvPr/>
            </p:nvSpPr>
            <p:spPr>
              <a:xfrm>
                <a:off x="2442466" y="4388317"/>
                <a:ext cx="1684179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dirty="0"/>
                  <a:t>8)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𝑠𝑖𝑛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>
                        <a:latin typeface="Cambria Math"/>
                      </a:rPr>
                      <m:t>&gt;0</m:t>
                    </m:r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56" name="Прямоугольник 5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42466" y="4388317"/>
                <a:ext cx="1684179" cy="461665"/>
              </a:xfrm>
              <a:prstGeom prst="rect">
                <a:avLst/>
              </a:prstGeom>
              <a:blipFill rotWithShape="1">
                <a:blip r:embed="rId13"/>
                <a:stretch>
                  <a:fillRect l="-5797" t="-10526" b="-289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7" name="Овал 56"/>
          <p:cNvSpPr/>
          <p:nvPr/>
        </p:nvSpPr>
        <p:spPr>
          <a:xfrm>
            <a:off x="8259821" y="3492248"/>
            <a:ext cx="138397" cy="11217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p:sp>
        <p:nvSpPr>
          <p:cNvPr id="58" name="Овал 57"/>
          <p:cNvSpPr/>
          <p:nvPr/>
        </p:nvSpPr>
        <p:spPr>
          <a:xfrm>
            <a:off x="7304865" y="2725783"/>
            <a:ext cx="138397" cy="112176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p:sp>
        <p:nvSpPr>
          <p:cNvPr id="59" name="Овал 58"/>
          <p:cNvSpPr/>
          <p:nvPr/>
        </p:nvSpPr>
        <p:spPr>
          <a:xfrm>
            <a:off x="6326843" y="3481880"/>
            <a:ext cx="138397" cy="11217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p:sp>
        <p:nvSpPr>
          <p:cNvPr id="60" name="Овал 59"/>
          <p:cNvSpPr/>
          <p:nvPr/>
        </p:nvSpPr>
        <p:spPr>
          <a:xfrm>
            <a:off x="7316398" y="4209147"/>
            <a:ext cx="138397" cy="112176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1" name="Прямоугольник 60"/>
              <p:cNvSpPr/>
              <p:nvPr/>
            </p:nvSpPr>
            <p:spPr>
              <a:xfrm>
                <a:off x="7352915" y="2375707"/>
                <a:ext cx="623824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𝟗𝟎</m:t>
                          </m:r>
                        </m:e>
                        <m:sup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61" name="Прямоугольник 6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52915" y="2375707"/>
                <a:ext cx="623824" cy="375552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Прямоугольник 61"/>
              <p:cNvSpPr/>
              <p:nvPr/>
            </p:nvSpPr>
            <p:spPr>
              <a:xfrm>
                <a:off x="5841415" y="3072626"/>
                <a:ext cx="761683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𝟏𝟖𝟎</m:t>
                          </m:r>
                        </m:e>
                        <m:sup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62" name="Прямоугольник 6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41415" y="3072626"/>
                <a:ext cx="761683" cy="375552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Прямоугольник 62"/>
              <p:cNvSpPr/>
              <p:nvPr/>
            </p:nvSpPr>
            <p:spPr>
              <a:xfrm>
                <a:off x="6693112" y="4328855"/>
                <a:ext cx="761683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𝟐𝟕𝟎</m:t>
                          </m:r>
                        </m:e>
                        <m:sup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63" name="Прямоугольник 6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93112" y="4328855"/>
                <a:ext cx="761683" cy="375552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Прямоугольник 63"/>
              <p:cNvSpPr/>
              <p:nvPr/>
            </p:nvSpPr>
            <p:spPr>
              <a:xfrm>
                <a:off x="8237491" y="3061624"/>
                <a:ext cx="485966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𝟎</m:t>
                          </m:r>
                        </m:e>
                        <m:sup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64" name="Прямоугольник 6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37491" y="3061624"/>
                <a:ext cx="485966" cy="375552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Прямоугольник 64"/>
              <p:cNvSpPr/>
              <p:nvPr/>
            </p:nvSpPr>
            <p:spPr>
              <a:xfrm>
                <a:off x="8259821" y="3591711"/>
                <a:ext cx="761683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𝟑𝟔𝟎</m:t>
                          </m:r>
                        </m:e>
                        <m:sup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65" name="Прямоугольник 6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59821" y="3591711"/>
                <a:ext cx="761683" cy="375552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167150" y="1271130"/>
                <a:ext cx="8686019" cy="62222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2) 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</a:rPr>
                          <m:t>5</m:t>
                        </m:r>
                        <m:r>
                          <a:rPr lang="en-US" sz="2400" i="1">
                            <a:latin typeface="Cambria Math"/>
                          </a:rPr>
                          <m:t>𝜋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</a:rPr>
                          <m:t>6</m:t>
                        </m:r>
                      </m:den>
                    </m:f>
                  </m:oMath>
                </a14:m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   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4) 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i="1">
                        <a:latin typeface="Cambria Math"/>
                      </a:rPr>
                      <m:t>=−</m:t>
                    </m:r>
                    <m:f>
                      <m:f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</a:rPr>
                          <m:t>4</m:t>
                        </m:r>
                        <m:r>
                          <a:rPr lang="en-US" sz="2400" i="1">
                            <a:latin typeface="Cambria Math"/>
                          </a:rPr>
                          <m:t>𝜋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6) 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i="1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510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0</m:t>
                        </m:r>
                      </m:sup>
                    </m:sSup>
                    <m:r>
                      <a:rPr lang="en-US" sz="2400" i="1">
                        <a:latin typeface="Cambria Math"/>
                      </a:rPr>
                      <m:t> </m:t>
                    </m:r>
                  </m:oMath>
                </a14:m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8) 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i="1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361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0</m:t>
                        </m:r>
                      </m:sup>
                    </m:sSup>
                  </m:oMath>
                </a14:m>
                <a:endParaRPr lang="ru-RU" sz="24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150" y="1271130"/>
                <a:ext cx="8686019" cy="622222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6686546" y="3498871"/>
                <a:ext cx="583814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86546" y="3498871"/>
                <a:ext cx="583814" cy="584775"/>
              </a:xfrm>
              <a:prstGeom prst="rect">
                <a:avLst/>
              </a:prstGeom>
              <a:blipFill rotWithShape="1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Прямоугольник 65"/>
              <p:cNvSpPr/>
              <p:nvPr/>
            </p:nvSpPr>
            <p:spPr>
              <a:xfrm>
                <a:off x="7465074" y="3474882"/>
                <a:ext cx="583814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66" name="Прямоугольник 6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5074" y="3474882"/>
                <a:ext cx="583814" cy="584775"/>
              </a:xfrm>
              <a:prstGeom prst="rect">
                <a:avLst/>
              </a:prstGeom>
              <a:blipFill rotWithShape="1"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Прямоугольник 66"/>
              <p:cNvSpPr/>
              <p:nvPr/>
            </p:nvSpPr>
            <p:spPr>
              <a:xfrm>
                <a:off x="6686546" y="2903459"/>
                <a:ext cx="583814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67" name="Прямоугольник 6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86546" y="2903459"/>
                <a:ext cx="583814" cy="584775"/>
              </a:xfrm>
              <a:prstGeom prst="rect">
                <a:avLst/>
              </a:prstGeom>
              <a:blipFill rotWithShape="1"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Прямоугольник 67"/>
              <p:cNvSpPr/>
              <p:nvPr/>
            </p:nvSpPr>
            <p:spPr>
              <a:xfrm>
                <a:off x="7465074" y="2879470"/>
                <a:ext cx="583814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68" name="Прямоугольник 6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5074" y="2879470"/>
                <a:ext cx="583814" cy="584775"/>
              </a:xfrm>
              <a:prstGeom prst="rect">
                <a:avLst/>
              </a:prstGeom>
              <a:blipFill rotWithShape="1"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13488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39" grpId="0"/>
      <p:bldP spid="42" grpId="0"/>
      <p:bldP spid="43" grpId="0"/>
      <p:bldP spid="44" grpId="0"/>
      <p:bldP spid="50" grpId="0"/>
      <p:bldP spid="51" grpId="0"/>
      <p:bldP spid="52" grpId="0" animBg="1"/>
      <p:bldP spid="53" grpId="0"/>
      <p:bldP spid="54" grpId="0"/>
      <p:bldP spid="55" grpId="0"/>
      <p:bldP spid="56" grpId="0"/>
      <p:bldP spid="57" grpId="0" animBg="1"/>
      <p:bldP spid="58" grpId="0" animBg="1"/>
      <p:bldP spid="59" grpId="0" animBg="1"/>
      <p:bldP spid="60" grpId="0" animBg="1"/>
      <p:bldP spid="61" grpId="0"/>
      <p:bldP spid="62" grpId="0"/>
      <p:bldP spid="63" grpId="0"/>
      <p:bldP spid="64" grpId="0"/>
      <p:bldP spid="65" grpId="0"/>
      <p:bldP spid="2" grpId="0"/>
      <p:bldP spid="7" grpId="0"/>
      <p:bldP spid="66" grpId="0"/>
      <p:bldP spid="67" grpId="0"/>
      <p:bldP spid="6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22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ПРИМЕРОВ</a:t>
            </a:r>
            <a:endParaRPr lang="ru-RU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Прямоугольник 27"/>
              <p:cNvSpPr/>
              <p:nvPr/>
            </p:nvSpPr>
            <p:spPr>
              <a:xfrm>
                <a:off x="233334" y="752386"/>
                <a:ext cx="6805389" cy="95410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800" b="1" i="1" dirty="0">
                    <a:solidFill>
                      <a:srgbClr val="00B050"/>
                    </a:solidFill>
                  </a:rPr>
                  <a:t>24</a:t>
                </a:r>
                <a:r>
                  <a:rPr lang="uz-Cyrl-UZ" sz="2800" b="1" i="1" dirty="0">
                    <a:solidFill>
                      <a:srgbClr val="00B050"/>
                    </a:solidFill>
                  </a:rPr>
                  <a:t>4</a:t>
                </a:r>
                <a:r>
                  <a:rPr lang="en-US" sz="2800" b="1" i="1" dirty="0">
                    <a:solidFill>
                      <a:srgbClr val="00B050"/>
                    </a:solidFill>
                  </a:rPr>
                  <a:t>. </a:t>
                </a:r>
                <a:r>
                  <a:rPr lang="ru-RU" sz="2800" b="1" i="1" dirty="0">
                    <a:solidFill>
                      <a:srgbClr val="00B050"/>
                    </a:solidFill>
                  </a:rPr>
                  <a:t>Определите знаки числа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𝑐𝑜𝑠</m:t>
                    </m:r>
                    <m:r>
                      <a:rPr lang="en-US" sz="2800" i="1" smtClean="0">
                        <a:latin typeface="Cambria Math"/>
                      </a:rPr>
                      <m:t>𝛼</m:t>
                    </m:r>
                  </m:oMath>
                </a14:m>
                <a:r>
                  <a:rPr lang="ru-RU" sz="2800" b="1" i="1" dirty="0">
                    <a:solidFill>
                      <a:srgbClr val="00B050"/>
                    </a:solidFill>
                  </a:rPr>
                  <a:t>, если:</a:t>
                </a:r>
                <a:r>
                  <a:rPr lang="en-US" sz="2800" b="1" i="1" dirty="0">
                    <a:solidFill>
                      <a:srgbClr val="00B050"/>
                    </a:solidFill>
                  </a:rPr>
                  <a:t> </a:t>
                </a:r>
                <a:endParaRPr lang="ru-RU" sz="2800" b="1" i="1" dirty="0">
                  <a:solidFill>
                    <a:srgbClr val="002060"/>
                  </a:solidFill>
                </a:endParaRPr>
              </a:p>
              <a:p>
                <a:r>
                  <a:rPr lang="en-US" sz="2800" b="1" i="1" dirty="0">
                    <a:solidFill>
                      <a:srgbClr val="00B050"/>
                    </a:solidFill>
                  </a:rPr>
                  <a:t>  </a:t>
                </a:r>
                <a:endParaRPr lang="ru-RU" sz="2800" b="1" i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28" name="Прямоугольник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334" y="752386"/>
                <a:ext cx="6805389" cy="954107"/>
              </a:xfrm>
              <a:prstGeom prst="rect">
                <a:avLst/>
              </a:prstGeom>
              <a:blipFill>
                <a:blip r:embed="rId2"/>
                <a:stretch>
                  <a:fillRect l="-1791" t="-573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рямоугольник 28"/>
              <p:cNvSpPr/>
              <p:nvPr/>
            </p:nvSpPr>
            <p:spPr>
              <a:xfrm>
                <a:off x="250504" y="2599656"/>
                <a:ext cx="2449581" cy="61651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1</m:t>
                    </m:r>
                    <m:r>
                      <a:rPr lang="en-US" sz="2400" i="1" smtClean="0">
                        <a:latin typeface="Cambria Math"/>
                      </a:rPr>
                      <m:t>) </m:t>
                    </m:r>
                    <m:r>
                      <a:rPr lang="en-US" sz="2400" i="1" smtClean="0">
                        <a:latin typeface="Cambria Math"/>
                      </a:rPr>
                      <m:t>𝛼</m:t>
                    </m:r>
                    <m:r>
                      <a:rPr lang="en-US" sz="240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/>
                          </a:rPr>
                          <m:t>2</m:t>
                        </m:r>
                        <m:r>
                          <a:rPr lang="en-US" sz="2400" i="1">
                            <a:latin typeface="Cambria Math"/>
                          </a:rPr>
                          <m:t>𝜋</m:t>
                        </m:r>
                      </m:num>
                      <m:den>
                        <m:r>
                          <a:rPr lang="en-US" sz="2400" b="0" i="1" smtClean="0">
                            <a:latin typeface="Cambria Math"/>
                          </a:rPr>
                          <m:t>3</m:t>
                        </m:r>
                      </m:den>
                    </m:f>
                    <m:r>
                      <a:rPr lang="en-US" sz="2400" b="0" i="1" smtClean="0">
                        <a:latin typeface="Cambria Math"/>
                      </a:rPr>
                      <m:t>=</m:t>
                    </m:r>
                  </m:oMath>
                </a14:m>
                <a:r>
                  <a:rPr lang="ru-RU" sz="24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/>
                          </a:rPr>
                          <m:t>120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0</m:t>
                        </m:r>
                      </m:sup>
                    </m:sSup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29" name="Прямоугольник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504" y="2599656"/>
                <a:ext cx="2449581" cy="61651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Прямоугольник 29"/>
              <p:cNvSpPr/>
              <p:nvPr/>
            </p:nvSpPr>
            <p:spPr>
              <a:xfrm>
                <a:off x="2632874" y="2636823"/>
                <a:ext cx="2973443" cy="6146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uz-Cyrl-UZ" sz="2400" i="1">
                        <a:latin typeface="Cambria Math" panose="02040503050406030204" pitchFamily="18" charset="0"/>
                      </a:rPr>
                      <m:t>3</m:t>
                    </m:r>
                    <m:r>
                      <a:rPr lang="en-US" sz="2400" i="1" smtClean="0">
                        <a:latin typeface="Cambria Math"/>
                      </a:rPr>
                      <m:t>) </m:t>
                    </m:r>
                    <m:r>
                      <a:rPr lang="en-US" sz="2400" i="1" smtClean="0">
                        <a:latin typeface="Cambria Math"/>
                      </a:rPr>
                      <m:t>𝛼</m:t>
                    </m:r>
                    <m:r>
                      <a:rPr lang="en-US" sz="2400" i="1" smtClean="0">
                        <a:latin typeface="Cambria Math"/>
                      </a:rPr>
                      <m:t>=</m:t>
                    </m:r>
                  </m:oMath>
                </a14:m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−</m:t>
                    </m:r>
                    <m:f>
                      <m:f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/>
                          </a:rPr>
                          <m:t>3</m:t>
                        </m:r>
                        <m:r>
                          <a:rPr lang="en-US" sz="2400" i="1">
                            <a:latin typeface="Cambria Math"/>
                          </a:rPr>
                          <m:t>𝜋</m:t>
                        </m:r>
                      </m:num>
                      <m:den>
                        <m:r>
                          <a:rPr lang="en-US" sz="2400" b="0" i="1" smtClean="0">
                            <a:latin typeface="Cambria Math"/>
                          </a:rPr>
                          <m:t>4</m:t>
                        </m:r>
                      </m:den>
                    </m:f>
                    <m:r>
                      <a:rPr lang="en-US" sz="2400" b="0" i="1" smtClean="0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/>
                          </a:rPr>
                          <m:t>−135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0</m:t>
                        </m:r>
                      </m:sup>
                    </m:sSup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30" name="Прямоугольник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2874" y="2636823"/>
                <a:ext cx="2973443" cy="61465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Прямоугольник 31"/>
              <p:cNvSpPr/>
              <p:nvPr/>
            </p:nvSpPr>
            <p:spPr>
              <a:xfrm>
                <a:off x="233334" y="3224905"/>
                <a:ext cx="186525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Cyrl-UZ" sz="2400" b="0" i="1" smtClean="0"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US" sz="2400" i="1" smtClean="0">
                          <a:latin typeface="Cambria Math"/>
                        </a:rPr>
                        <m:t>) </m:t>
                      </m:r>
                      <m:r>
                        <a:rPr lang="en-US" sz="2400" i="1" smtClean="0">
                          <a:latin typeface="Cambria Math"/>
                        </a:rPr>
                        <m:t>𝛼</m:t>
                      </m:r>
                      <m:r>
                        <a:rPr lang="en-US" sz="2400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290</m:t>
                          </m:r>
                        </m:e>
                        <m:sup>
                          <m:r>
                            <a:rPr lang="en-US" sz="2400" i="1">
                              <a:latin typeface="Cambria Math"/>
                            </a:rPr>
                            <m:t>0</m:t>
                          </m:r>
                        </m:sup>
                      </m:sSup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32" name="Прямоугольник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334" y="3224905"/>
                <a:ext cx="1865254" cy="461665"/>
              </a:xfrm>
              <a:prstGeom prst="rect">
                <a:avLst/>
              </a:prstGeom>
              <a:blipFill>
                <a:blip r:embed="rId5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Прямоугольник 32"/>
              <p:cNvSpPr/>
              <p:nvPr/>
            </p:nvSpPr>
            <p:spPr>
              <a:xfrm>
                <a:off x="2644572" y="3220348"/>
                <a:ext cx="1779783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uz-Cyrl-UZ" sz="2400" i="1">
                        <a:latin typeface="Cambria Math" panose="02040503050406030204" pitchFamily="18" charset="0"/>
                      </a:rPr>
                      <m:t>7</m:t>
                    </m:r>
                    <m:r>
                      <a:rPr lang="en-US" sz="2400" i="1" smtClean="0">
                        <a:latin typeface="Cambria Math"/>
                      </a:rPr>
                      <m:t>) </m:t>
                    </m:r>
                    <m:r>
                      <a:rPr lang="en-US" sz="2400" i="1" smtClean="0">
                        <a:latin typeface="Cambria Math"/>
                      </a:rPr>
                      <m:t>𝛼</m:t>
                    </m:r>
                    <m:r>
                      <a:rPr lang="en-US" sz="2400" i="1" smtClean="0">
                        <a:latin typeface="Cambria Math"/>
                      </a:rPr>
                      <m:t>=</m:t>
                    </m:r>
                  </m:oMath>
                </a14:m>
                <a:r>
                  <a:rPr lang="ru-RU" sz="24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/>
                          </a:rPr>
                          <m:t>216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0</m:t>
                        </m:r>
                      </m:sup>
                    </m:sSup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33" name="Прямоугольник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4572" y="3220348"/>
                <a:ext cx="1779783" cy="461665"/>
              </a:xfrm>
              <a:prstGeom prst="rect">
                <a:avLst/>
              </a:prstGeom>
              <a:blipFill>
                <a:blip r:embed="rId6"/>
                <a:stretch>
                  <a:fillRect l="-1027" b="-171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Прямоугольник 35"/>
          <p:cNvSpPr/>
          <p:nvPr/>
        </p:nvSpPr>
        <p:spPr>
          <a:xfrm>
            <a:off x="280302" y="2148083"/>
            <a:ext cx="168514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Cyrl-UZ" sz="2800" b="1" dirty="0">
                <a:solidFill>
                  <a:srgbClr val="00B050"/>
                </a:solidFill>
              </a:rPr>
              <a:t>Решение:</a:t>
            </a:r>
            <a:endParaRPr lang="ru-RU" sz="2800" b="1" dirty="0">
              <a:solidFill>
                <a:srgbClr val="00B050"/>
              </a:solidFill>
            </a:endParaRPr>
          </a:p>
        </p:txBody>
      </p:sp>
      <p:cxnSp>
        <p:nvCxnSpPr>
          <p:cNvPr id="37" name="Прямая со стрелкой 36"/>
          <p:cNvCxnSpPr/>
          <p:nvPr/>
        </p:nvCxnSpPr>
        <p:spPr>
          <a:xfrm flipH="1" flipV="1">
            <a:off x="7362531" y="1896436"/>
            <a:ext cx="23066" cy="249188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/>
          <p:nvPr/>
        </p:nvCxnSpPr>
        <p:spPr>
          <a:xfrm>
            <a:off x="5789894" y="3223555"/>
            <a:ext cx="3094094" cy="804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Прямоугольник 38"/>
              <p:cNvSpPr/>
              <p:nvPr/>
            </p:nvSpPr>
            <p:spPr>
              <a:xfrm>
                <a:off x="7385597" y="1787664"/>
                <a:ext cx="37138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0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𝑦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39" name="Прямоугольник 3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85597" y="1787664"/>
                <a:ext cx="371384" cy="369332"/>
              </a:xfrm>
              <a:prstGeom prst="rect">
                <a:avLst/>
              </a:prstGeom>
              <a:blipFill rotWithShape="1">
                <a:blip r:embed="rId7"/>
                <a:stretch>
                  <a:fillRect b="-49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Прямоугольник 39"/>
              <p:cNvSpPr/>
              <p:nvPr/>
            </p:nvSpPr>
            <p:spPr>
              <a:xfrm>
                <a:off x="8740479" y="2801062"/>
                <a:ext cx="36798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0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𝑥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40" name="Прямоугольник 3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40479" y="2801062"/>
                <a:ext cx="367985" cy="369332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" name="Кольцо 40"/>
          <p:cNvSpPr/>
          <p:nvPr/>
        </p:nvSpPr>
        <p:spPr>
          <a:xfrm>
            <a:off x="6396042" y="2465781"/>
            <a:ext cx="1932978" cy="1483364"/>
          </a:xfrm>
          <a:prstGeom prst="donut">
            <a:avLst>
              <a:gd name="adj" fmla="val 0"/>
            </a:avLst>
          </a:prstGeom>
          <a:ln>
            <a:solidFill>
              <a:srgbClr val="00B05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Прямоугольник 41"/>
              <p:cNvSpPr/>
              <p:nvPr/>
            </p:nvSpPr>
            <p:spPr>
              <a:xfrm>
                <a:off x="245169" y="3874593"/>
                <a:ext cx="1780359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dirty="0"/>
                  <a:t>1)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/>
                      </a:rPr>
                      <m:t> </m:t>
                    </m:r>
                    <m:r>
                      <a:rPr lang="en-US" sz="2400" i="1">
                        <a:latin typeface="Cambria Math"/>
                      </a:rPr>
                      <m:t>𝑐𝑜𝑠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b="0" i="0" smtClean="0">
                        <a:latin typeface="Cambria Math"/>
                      </a:rPr>
                      <m:t>&lt;0</m:t>
                    </m:r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42" name="Прямоугольник 4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5169" y="3874593"/>
                <a:ext cx="1780359" cy="461665"/>
              </a:xfrm>
              <a:prstGeom prst="rect">
                <a:avLst/>
              </a:prstGeom>
              <a:blipFill rotWithShape="1">
                <a:blip r:embed="rId9"/>
                <a:stretch>
                  <a:fillRect l="-5137" t="-10667" b="-30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Прямоугольник 42"/>
              <p:cNvSpPr/>
              <p:nvPr/>
            </p:nvSpPr>
            <p:spPr>
              <a:xfrm>
                <a:off x="2442465" y="3856128"/>
                <a:ext cx="1714637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uz-Cyrl-UZ" sz="2400" dirty="0"/>
                  <a:t>3</a:t>
                </a:r>
                <a:r>
                  <a:rPr lang="en-US" sz="2400" dirty="0"/>
                  <a:t>)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𝑐𝑜𝑠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b="0" i="0" smtClean="0">
                        <a:latin typeface="Cambria Math"/>
                      </a:rPr>
                      <m:t>&lt;</m:t>
                    </m:r>
                    <m:r>
                      <a:rPr lang="en-US" sz="2400">
                        <a:latin typeface="Cambria Math"/>
                      </a:rPr>
                      <m:t>0</m:t>
                    </m:r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43" name="Прямоугольник 4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42465" y="3856128"/>
                <a:ext cx="1714637" cy="461665"/>
              </a:xfrm>
              <a:prstGeom prst="rect">
                <a:avLst/>
              </a:prstGeom>
              <a:blipFill>
                <a:blip r:embed="rId10"/>
                <a:stretch>
                  <a:fillRect l="-5694" t="-10667" b="-30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Прямоугольник 43"/>
              <p:cNvSpPr/>
              <p:nvPr/>
            </p:nvSpPr>
            <p:spPr>
              <a:xfrm>
                <a:off x="268727" y="4369021"/>
                <a:ext cx="1713033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uz-Cyrl-UZ" sz="2400" dirty="0"/>
                  <a:t>5</a:t>
                </a:r>
                <a:r>
                  <a:rPr lang="en-US" sz="2400" dirty="0"/>
                  <a:t>)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/>
                      </a:rPr>
                      <m:t> </m:t>
                    </m:r>
                    <m:r>
                      <a:rPr lang="en-US" sz="2400" i="1">
                        <a:latin typeface="Cambria Math"/>
                      </a:rPr>
                      <m:t>𝑐𝑜𝑠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>
                        <a:latin typeface="Cambria Math"/>
                      </a:rPr>
                      <m:t>&gt;0</m:t>
                    </m:r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44" name="Прямоугольник 4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8727" y="4369021"/>
                <a:ext cx="1713033" cy="461665"/>
              </a:xfrm>
              <a:prstGeom prst="rect">
                <a:avLst/>
              </a:prstGeom>
              <a:blipFill>
                <a:blip r:embed="rId11"/>
                <a:stretch>
                  <a:fillRect l="-5338" t="-10667" r="-356" b="-30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Прямоугольник 44"/>
              <p:cNvSpPr/>
              <p:nvPr/>
            </p:nvSpPr>
            <p:spPr>
              <a:xfrm>
                <a:off x="2442466" y="4388317"/>
                <a:ext cx="1713033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uz-Cyrl-UZ" sz="2400" dirty="0"/>
                  <a:t>7</a:t>
                </a:r>
                <a:r>
                  <a:rPr lang="en-US" sz="2400" dirty="0"/>
                  <a:t>)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/>
                      </a:rPr>
                      <m:t> </m:t>
                    </m:r>
                    <m:r>
                      <a:rPr lang="en-US" sz="2400" i="1">
                        <a:latin typeface="Cambria Math"/>
                      </a:rPr>
                      <m:t>𝑐𝑜𝑠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b="0" i="0" smtClean="0">
                        <a:latin typeface="Cambria Math"/>
                      </a:rPr>
                      <m:t>&lt;</m:t>
                    </m:r>
                    <m:r>
                      <a:rPr lang="en-US" sz="2400">
                        <a:latin typeface="Cambria Math"/>
                      </a:rPr>
                      <m:t>0</m:t>
                    </m:r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45" name="Прямоугольник 4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42466" y="4388317"/>
                <a:ext cx="1713033" cy="461665"/>
              </a:xfrm>
              <a:prstGeom prst="rect">
                <a:avLst/>
              </a:prstGeom>
              <a:blipFill>
                <a:blip r:embed="rId12"/>
                <a:stretch>
                  <a:fillRect l="-5694" t="-10526" b="-289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7" name="Овал 46"/>
          <p:cNvSpPr/>
          <p:nvPr/>
        </p:nvSpPr>
        <p:spPr>
          <a:xfrm>
            <a:off x="8259821" y="3176158"/>
            <a:ext cx="138397" cy="11217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p:sp>
        <p:nvSpPr>
          <p:cNvPr id="50" name="Овал 49"/>
          <p:cNvSpPr/>
          <p:nvPr/>
        </p:nvSpPr>
        <p:spPr>
          <a:xfrm>
            <a:off x="7304865" y="2409693"/>
            <a:ext cx="138397" cy="112176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p:sp>
        <p:nvSpPr>
          <p:cNvPr id="51" name="Овал 50"/>
          <p:cNvSpPr/>
          <p:nvPr/>
        </p:nvSpPr>
        <p:spPr>
          <a:xfrm>
            <a:off x="6326843" y="3165790"/>
            <a:ext cx="138397" cy="11217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p:sp>
        <p:nvSpPr>
          <p:cNvPr id="52" name="Овал 51"/>
          <p:cNvSpPr/>
          <p:nvPr/>
        </p:nvSpPr>
        <p:spPr>
          <a:xfrm>
            <a:off x="7316398" y="3893057"/>
            <a:ext cx="138397" cy="112176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3" name="Прямоугольник 52"/>
              <p:cNvSpPr/>
              <p:nvPr/>
            </p:nvSpPr>
            <p:spPr>
              <a:xfrm>
                <a:off x="7352915" y="2059617"/>
                <a:ext cx="623824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𝟗𝟎</m:t>
                          </m:r>
                        </m:e>
                        <m:sup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53" name="Прямоугольник 5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52915" y="2059617"/>
                <a:ext cx="623824" cy="375552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Прямоугольник 53"/>
              <p:cNvSpPr/>
              <p:nvPr/>
            </p:nvSpPr>
            <p:spPr>
              <a:xfrm>
                <a:off x="5841415" y="2756536"/>
                <a:ext cx="761683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𝟏𝟖𝟎</m:t>
                          </m:r>
                        </m:e>
                        <m:sup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54" name="Прямоугольник 5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41415" y="2756536"/>
                <a:ext cx="761683" cy="375552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Прямоугольник 54"/>
              <p:cNvSpPr/>
              <p:nvPr/>
            </p:nvSpPr>
            <p:spPr>
              <a:xfrm>
                <a:off x="6693112" y="4012765"/>
                <a:ext cx="761683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𝟐𝟕𝟎</m:t>
                          </m:r>
                        </m:e>
                        <m:sup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55" name="Прямоугольник 5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93112" y="4012765"/>
                <a:ext cx="761683" cy="375552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Прямоугольник 55"/>
              <p:cNvSpPr/>
              <p:nvPr/>
            </p:nvSpPr>
            <p:spPr>
              <a:xfrm>
                <a:off x="8237491" y="2745534"/>
                <a:ext cx="485966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𝟎</m:t>
                          </m:r>
                        </m:e>
                        <m:sup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56" name="Прямоугольник 5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37491" y="2745534"/>
                <a:ext cx="485966" cy="375552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Прямоугольник 56"/>
              <p:cNvSpPr/>
              <p:nvPr/>
            </p:nvSpPr>
            <p:spPr>
              <a:xfrm>
                <a:off x="8272719" y="3287393"/>
                <a:ext cx="761683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𝟑𝟔𝟎</m:t>
                          </m:r>
                        </m:e>
                        <m:sup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57" name="Прямоугольник 5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2719" y="3287393"/>
                <a:ext cx="761683" cy="375552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Прямоугольник 57"/>
              <p:cNvSpPr/>
              <p:nvPr/>
            </p:nvSpPr>
            <p:spPr>
              <a:xfrm>
                <a:off x="228990" y="1347914"/>
                <a:ext cx="8686019" cy="61696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1</m:t>
                    </m:r>
                    <m:r>
                      <a:rPr lang="en-US" sz="2400" i="1">
                        <a:latin typeface="Cambria Math"/>
                      </a:rPr>
                      <m:t>) 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/>
                          </a:rPr>
                          <m:t>2</m:t>
                        </m:r>
                        <m:r>
                          <a:rPr lang="en-US" sz="2400" i="1">
                            <a:latin typeface="Cambria Math"/>
                          </a:rPr>
                          <m:t>𝜋</m:t>
                        </m:r>
                      </m:num>
                      <m:den>
                        <m:r>
                          <a:rPr lang="en-US" sz="2400" b="0" i="1" smtClean="0">
                            <a:latin typeface="Cambria Math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   </a:t>
                </a:r>
                <a14:m>
                  <m:oMath xmlns:m="http://schemas.openxmlformats.org/officeDocument/2006/math">
                    <m:r>
                      <a:rPr lang="uz-Cyrl-UZ" sz="2400" i="1">
                        <a:latin typeface="Cambria Math" panose="02040503050406030204" pitchFamily="18" charset="0"/>
                      </a:rPr>
                      <m:t>3</m:t>
                    </m:r>
                    <m:r>
                      <a:rPr lang="en-US" sz="2400" i="1">
                        <a:latin typeface="Cambria Math"/>
                      </a:rPr>
                      <m:t>) 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i="1">
                        <a:latin typeface="Cambria Math"/>
                      </a:rPr>
                      <m:t>=−</m:t>
                    </m:r>
                    <m:f>
                      <m:f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/>
                          </a:rPr>
                          <m:t>3</m:t>
                        </m:r>
                        <m:r>
                          <a:rPr lang="en-US" sz="2400" i="1">
                            <a:latin typeface="Cambria Math"/>
                          </a:rPr>
                          <m:t>𝜋</m:t>
                        </m:r>
                      </m:num>
                      <m:den>
                        <m:r>
                          <a:rPr lang="en-US" sz="2400" b="0" i="1" smtClean="0">
                            <a:latin typeface="Cambria Math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   </a:t>
                </a:r>
                <a14:m>
                  <m:oMath xmlns:m="http://schemas.openxmlformats.org/officeDocument/2006/math">
                    <m:r>
                      <a:rPr lang="uz-Cyrl-UZ" sz="2400" i="1">
                        <a:latin typeface="Cambria Math" panose="02040503050406030204" pitchFamily="18" charset="0"/>
                      </a:rPr>
                      <m:t>5</m:t>
                    </m:r>
                    <m:r>
                      <a:rPr lang="en-US" sz="2400" i="1">
                        <a:latin typeface="Cambria Math"/>
                      </a:rPr>
                      <m:t>) 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i="1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/>
                          </a:rPr>
                          <m:t>29</m:t>
                        </m:r>
                        <m:r>
                          <a:rPr lang="en-US" sz="2400" i="1">
                            <a:latin typeface="Cambria Math"/>
                          </a:rPr>
                          <m:t>0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0</m:t>
                        </m:r>
                      </m:sup>
                    </m:sSup>
                    <m:r>
                      <a:rPr lang="en-US" sz="2400" i="1">
                        <a:latin typeface="Cambria Math"/>
                      </a:rPr>
                      <m:t> </m:t>
                    </m:r>
                  </m:oMath>
                </a14:m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uz-Cyrl-UZ" sz="2400" i="1">
                        <a:latin typeface="Cambria Math" panose="02040503050406030204" pitchFamily="18" charset="0"/>
                      </a:rPr>
                      <m:t>7</m:t>
                    </m:r>
                    <m:r>
                      <a:rPr lang="en-US" sz="2400" i="1">
                        <a:latin typeface="Cambria Math"/>
                      </a:rPr>
                      <m:t>) 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/>
                          </a:rPr>
                          <m:t>6</m:t>
                        </m:r>
                        <m:r>
                          <a:rPr lang="en-US" sz="2400" i="1">
                            <a:latin typeface="Cambria Math"/>
                          </a:rPr>
                          <m:t>𝜋</m:t>
                        </m:r>
                      </m:num>
                      <m:den>
                        <m:r>
                          <a:rPr lang="en-US" sz="2400" b="0" i="1" smtClean="0">
                            <a:latin typeface="Cambria Math"/>
                          </a:rPr>
                          <m:t>5</m:t>
                        </m:r>
                      </m:den>
                    </m:f>
                  </m:oMath>
                </a14:m>
                <a:endParaRPr lang="ru-RU" sz="24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58" name="Прямоугольник 5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990" y="1347914"/>
                <a:ext cx="8686019" cy="616964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Прямоугольник 58"/>
              <p:cNvSpPr/>
              <p:nvPr/>
            </p:nvSpPr>
            <p:spPr>
              <a:xfrm>
                <a:off x="6686546" y="3182781"/>
                <a:ext cx="583814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9" name="Прямоугольник 5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86546" y="3182781"/>
                <a:ext cx="583814" cy="584775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Прямоугольник 59"/>
              <p:cNvSpPr/>
              <p:nvPr/>
            </p:nvSpPr>
            <p:spPr>
              <a:xfrm>
                <a:off x="6686546" y="2615525"/>
                <a:ext cx="583814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60" name="Прямоугольник 5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86546" y="2615525"/>
                <a:ext cx="583814" cy="584775"/>
              </a:xfrm>
              <a:prstGeom prst="rect">
                <a:avLst/>
              </a:prstGeom>
              <a:blipFill rotWithShape="1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Прямоугольник 60"/>
              <p:cNvSpPr/>
              <p:nvPr/>
            </p:nvSpPr>
            <p:spPr>
              <a:xfrm>
                <a:off x="7467803" y="3132088"/>
                <a:ext cx="583814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61" name="Прямоугольник 6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7803" y="3132088"/>
                <a:ext cx="583814" cy="584775"/>
              </a:xfrm>
              <a:prstGeom prst="rect">
                <a:avLst/>
              </a:prstGeom>
              <a:blipFill rotWithShape="1"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Прямоугольник 61"/>
              <p:cNvSpPr/>
              <p:nvPr/>
            </p:nvSpPr>
            <p:spPr>
              <a:xfrm>
                <a:off x="7465074" y="2563380"/>
                <a:ext cx="583814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62" name="Прямоугольник 6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5074" y="2563380"/>
                <a:ext cx="583814" cy="584775"/>
              </a:xfrm>
              <a:prstGeom prst="rect">
                <a:avLst/>
              </a:prstGeom>
              <a:blipFill rotWithShape="1"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40599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0" grpId="0"/>
      <p:bldP spid="32" grpId="0"/>
      <p:bldP spid="33" grpId="0"/>
      <p:bldP spid="36" grpId="0"/>
      <p:bldP spid="39" grpId="0"/>
      <p:bldP spid="41" grpId="0" animBg="1"/>
      <p:bldP spid="42" grpId="0"/>
      <p:bldP spid="43" grpId="0"/>
      <p:bldP spid="44" grpId="0"/>
      <p:bldP spid="45" grpId="0"/>
      <p:bldP spid="47" grpId="0" animBg="1"/>
      <p:bldP spid="50" grpId="0" animBg="1"/>
      <p:bldP spid="51" grpId="0" animBg="1"/>
      <p:bldP spid="52" grpId="0" animBg="1"/>
      <p:bldP spid="53" grpId="0"/>
      <p:bldP spid="54" grpId="0"/>
      <p:bldP spid="55" grpId="0"/>
      <p:bldP spid="56" grpId="0"/>
      <p:bldP spid="57" grpId="0"/>
      <p:bldP spid="58" grpId="0"/>
      <p:bldP spid="59" grpId="0"/>
      <p:bldP spid="60" grpId="0"/>
      <p:bldP spid="61" grpId="0"/>
      <p:bldP spid="6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46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ПРИМЕРОВ</a:t>
            </a:r>
            <a:endParaRPr lang="ru-RU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Прямоугольник 46"/>
              <p:cNvSpPr/>
              <p:nvPr/>
            </p:nvSpPr>
            <p:spPr>
              <a:xfrm>
                <a:off x="233334" y="752386"/>
                <a:ext cx="7696979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800" b="1" i="1" dirty="0">
                    <a:solidFill>
                      <a:srgbClr val="00B050"/>
                    </a:solidFill>
                  </a:rPr>
                  <a:t>24</a:t>
                </a:r>
                <a:r>
                  <a:rPr lang="uz-Cyrl-UZ" sz="2800" b="1" i="1" dirty="0">
                    <a:solidFill>
                      <a:srgbClr val="00B050"/>
                    </a:solidFill>
                  </a:rPr>
                  <a:t>5</a:t>
                </a:r>
                <a:r>
                  <a:rPr lang="en-US" sz="2800" b="1" i="1" dirty="0">
                    <a:solidFill>
                      <a:srgbClr val="00B050"/>
                    </a:solidFill>
                  </a:rPr>
                  <a:t>. </a:t>
                </a:r>
                <a:r>
                  <a:rPr lang="ru-RU" sz="2800" b="1" i="1" dirty="0">
                    <a:solidFill>
                      <a:srgbClr val="00B050"/>
                    </a:solidFill>
                  </a:rPr>
                  <a:t>Определите знаки чисел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/>
                      </a:rPr>
                      <m:t>𝑡𝑔</m:t>
                    </m:r>
                    <m:r>
                      <a:rPr lang="en-US" sz="2800" i="1">
                        <a:latin typeface="Cambria Math"/>
                      </a:rPr>
                      <m:t>𝛼</m:t>
                    </m:r>
                  </m:oMath>
                </a14:m>
                <a:r>
                  <a:rPr lang="en-US" sz="28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uz-Cyrl-UZ" sz="2800" dirty="0">
                    <a:latin typeface="Times New Roman" pitchFamily="18" charset="0"/>
                    <a:cs typeface="Times New Roman" pitchFamily="18" charset="0"/>
                  </a:rPr>
                  <a:t>и</a:t>
                </a:r>
                <a:r>
                  <a:rPr lang="en-US" sz="28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/>
                      </a:rPr>
                      <m:t>c</m:t>
                    </m:r>
                    <m:r>
                      <a:rPr lang="en-US" sz="2800" i="1">
                        <a:latin typeface="Cambria Math"/>
                      </a:rPr>
                      <m:t>𝑡𝑔</m:t>
                    </m:r>
                    <m:r>
                      <a:rPr lang="en-US" sz="2800" i="1">
                        <a:latin typeface="Cambria Math"/>
                      </a:rPr>
                      <m:t>𝛼</m:t>
                    </m:r>
                  </m:oMath>
                </a14:m>
                <a:r>
                  <a:rPr lang="ru-RU" sz="2800" b="1" i="1" dirty="0">
                    <a:solidFill>
                      <a:srgbClr val="00B050"/>
                    </a:solidFill>
                  </a:rPr>
                  <a:t>, если:</a:t>
                </a:r>
                <a:r>
                  <a:rPr lang="en-US" sz="2800" b="1" i="1" dirty="0">
                    <a:solidFill>
                      <a:srgbClr val="00B050"/>
                    </a:solidFill>
                  </a:rPr>
                  <a:t> </a:t>
                </a:r>
                <a:endParaRPr lang="ru-RU" sz="2800" b="1" i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47" name="Прямоугольник 4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334" y="752386"/>
                <a:ext cx="7696979" cy="523220"/>
              </a:xfrm>
              <a:prstGeom prst="rect">
                <a:avLst/>
              </a:prstGeom>
              <a:blipFill>
                <a:blip r:embed="rId3"/>
                <a:stretch>
                  <a:fillRect l="-1584" t="-12791" b="-325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Прямоугольник 48"/>
              <p:cNvSpPr/>
              <p:nvPr/>
            </p:nvSpPr>
            <p:spPr>
              <a:xfrm>
                <a:off x="250504" y="2599656"/>
                <a:ext cx="2454390" cy="62222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1</m:t>
                    </m:r>
                    <m:r>
                      <a:rPr lang="en-US" sz="2400" i="1" smtClean="0">
                        <a:latin typeface="Cambria Math"/>
                      </a:rPr>
                      <m:t>) </m:t>
                    </m:r>
                    <m:r>
                      <a:rPr lang="en-US" sz="2400" i="1" smtClean="0">
                        <a:latin typeface="Cambria Math"/>
                      </a:rPr>
                      <m:t>𝛼</m:t>
                    </m:r>
                    <m:r>
                      <a:rPr lang="en-US" sz="240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</a:rPr>
                          <m:t>5</m:t>
                        </m:r>
                        <m:r>
                          <a:rPr lang="en-US" sz="2400" i="1">
                            <a:latin typeface="Cambria Math"/>
                          </a:rPr>
                          <m:t>𝜋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</a:rPr>
                          <m:t>6</m:t>
                        </m:r>
                      </m:den>
                    </m:f>
                    <m:r>
                      <a:rPr lang="en-US" sz="2400" b="0" i="1" smtClean="0">
                        <a:latin typeface="Cambria Math"/>
                      </a:rPr>
                      <m:t>=</m:t>
                    </m:r>
                  </m:oMath>
                </a14:m>
                <a:r>
                  <a:rPr lang="ru-RU" sz="24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/>
                          </a:rPr>
                          <m:t>150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0</m:t>
                        </m:r>
                      </m:sup>
                    </m:sSup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49" name="Прямоугольник 4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504" y="2599656"/>
                <a:ext cx="2454390" cy="62222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Прямоугольник 49"/>
              <p:cNvSpPr/>
              <p:nvPr/>
            </p:nvSpPr>
            <p:spPr>
              <a:xfrm>
                <a:off x="2632874" y="2605317"/>
                <a:ext cx="2973443" cy="61696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uz-Cyrl-UZ" sz="2400" i="1">
                        <a:latin typeface="Cambria Math" panose="02040503050406030204" pitchFamily="18" charset="0"/>
                      </a:rPr>
                      <m:t>3</m:t>
                    </m:r>
                    <m:r>
                      <a:rPr lang="en-US" sz="2400" i="1" smtClean="0">
                        <a:latin typeface="Cambria Math"/>
                      </a:rPr>
                      <m:t>) </m:t>
                    </m:r>
                    <m:r>
                      <a:rPr lang="en-US" sz="2400" i="1" smtClean="0">
                        <a:latin typeface="Cambria Math"/>
                      </a:rPr>
                      <m:t>𝛼</m:t>
                    </m:r>
                    <m:r>
                      <a:rPr lang="en-US" sz="2400" i="1" smtClean="0">
                        <a:latin typeface="Cambria Math"/>
                      </a:rPr>
                      <m:t>=</m:t>
                    </m:r>
                  </m:oMath>
                </a14:m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−</m:t>
                    </m:r>
                    <m:f>
                      <m:f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/>
                          </a:rPr>
                          <m:t>3</m:t>
                        </m:r>
                        <m:r>
                          <a:rPr lang="en-US" sz="2400" i="1">
                            <a:latin typeface="Cambria Math"/>
                          </a:rPr>
                          <m:t>𝜋</m:t>
                        </m:r>
                      </m:num>
                      <m:den>
                        <m:r>
                          <a:rPr lang="en-US" sz="2400" b="0" i="1" smtClean="0">
                            <a:latin typeface="Cambria Math"/>
                          </a:rPr>
                          <m:t>5</m:t>
                        </m:r>
                      </m:den>
                    </m:f>
                    <m:r>
                      <a:rPr lang="en-US" sz="2400" b="0" i="1" smtClean="0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/>
                          </a:rPr>
                          <m:t>−108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0</m:t>
                        </m:r>
                      </m:sup>
                    </m:sSup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50" name="Прямоугольник 4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2874" y="2605317"/>
                <a:ext cx="2973443" cy="61696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Прямоугольник 50"/>
              <p:cNvSpPr/>
              <p:nvPr/>
            </p:nvSpPr>
            <p:spPr>
              <a:xfrm>
                <a:off x="233334" y="3224905"/>
                <a:ext cx="186525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Cyrl-UZ" sz="2400" i="1"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US" sz="2400" i="1" smtClean="0">
                          <a:latin typeface="Cambria Math"/>
                        </a:rPr>
                        <m:t>) </m:t>
                      </m:r>
                      <m:r>
                        <a:rPr lang="en-US" sz="2400" i="1" smtClean="0">
                          <a:latin typeface="Cambria Math"/>
                        </a:rPr>
                        <m:t>𝛼</m:t>
                      </m:r>
                      <m:r>
                        <a:rPr lang="en-US" sz="2400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190</m:t>
                          </m:r>
                        </m:e>
                        <m:sup>
                          <m:r>
                            <a:rPr lang="en-US" sz="2400" i="1">
                              <a:latin typeface="Cambria Math"/>
                            </a:rPr>
                            <m:t>0</m:t>
                          </m:r>
                        </m:sup>
                      </m:sSup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51" name="Прямоугольник 5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334" y="3224905"/>
                <a:ext cx="1865254" cy="461665"/>
              </a:xfrm>
              <a:prstGeom prst="rect">
                <a:avLst/>
              </a:prstGeom>
              <a:blipFill>
                <a:blip r:embed="rId6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Прямоугольник 51"/>
              <p:cNvSpPr/>
              <p:nvPr/>
            </p:nvSpPr>
            <p:spPr>
              <a:xfrm>
                <a:off x="2644572" y="3220348"/>
                <a:ext cx="1779783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uz-Cyrl-UZ" sz="2400" i="1">
                        <a:latin typeface="Cambria Math" panose="02040503050406030204" pitchFamily="18" charset="0"/>
                      </a:rPr>
                      <m:t>7</m:t>
                    </m:r>
                    <m:r>
                      <a:rPr lang="en-US" sz="2400" i="1" smtClean="0">
                        <a:latin typeface="Cambria Math"/>
                      </a:rPr>
                      <m:t>) </m:t>
                    </m:r>
                    <m:r>
                      <a:rPr lang="en-US" sz="2400" i="1" smtClean="0">
                        <a:latin typeface="Cambria Math"/>
                      </a:rPr>
                      <m:t>𝛼</m:t>
                    </m:r>
                    <m:r>
                      <a:rPr lang="en-US" sz="2400" i="1" smtClean="0">
                        <a:latin typeface="Cambria Math"/>
                      </a:rPr>
                      <m:t>=</m:t>
                    </m:r>
                  </m:oMath>
                </a14:m>
                <a:r>
                  <a:rPr lang="ru-RU" sz="24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/>
                          </a:rPr>
                          <m:t>172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0</m:t>
                        </m:r>
                      </m:sup>
                    </m:sSup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52" name="Прямоугольник 5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4572" y="3220348"/>
                <a:ext cx="1779783" cy="461665"/>
              </a:xfrm>
              <a:prstGeom prst="rect">
                <a:avLst/>
              </a:prstGeom>
              <a:blipFill>
                <a:blip r:embed="rId7"/>
                <a:stretch>
                  <a:fillRect l="-1027" b="-171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3" name="Прямоугольник 52"/>
          <p:cNvSpPr/>
          <p:nvPr/>
        </p:nvSpPr>
        <p:spPr>
          <a:xfrm>
            <a:off x="280302" y="2148083"/>
            <a:ext cx="168514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00B050"/>
                </a:solidFill>
              </a:rPr>
              <a:t>Решение:</a:t>
            </a:r>
          </a:p>
        </p:txBody>
      </p:sp>
      <p:cxnSp>
        <p:nvCxnSpPr>
          <p:cNvPr id="54" name="Прямая со стрелкой 53"/>
          <p:cNvCxnSpPr/>
          <p:nvPr/>
        </p:nvCxnSpPr>
        <p:spPr>
          <a:xfrm flipH="1" flipV="1">
            <a:off x="7362531" y="1896435"/>
            <a:ext cx="23066" cy="227543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5" name="Прямая со стрелкой 54"/>
          <p:cNvCxnSpPr/>
          <p:nvPr/>
        </p:nvCxnSpPr>
        <p:spPr>
          <a:xfrm>
            <a:off x="5789894" y="3223555"/>
            <a:ext cx="3094094" cy="804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Прямоугольник 55"/>
              <p:cNvSpPr/>
              <p:nvPr/>
            </p:nvSpPr>
            <p:spPr>
              <a:xfrm>
                <a:off x="7385597" y="1787664"/>
                <a:ext cx="37138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0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𝑦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56" name="Прямоугольник 5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85597" y="1787664"/>
                <a:ext cx="371384" cy="369332"/>
              </a:xfrm>
              <a:prstGeom prst="rect">
                <a:avLst/>
              </a:prstGeom>
              <a:blipFill rotWithShape="1">
                <a:blip r:embed="rId8"/>
                <a:stretch>
                  <a:fillRect b="-49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Прямоугольник 56"/>
              <p:cNvSpPr/>
              <p:nvPr/>
            </p:nvSpPr>
            <p:spPr>
              <a:xfrm>
                <a:off x="8740479" y="2801062"/>
                <a:ext cx="36798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0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𝑥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57" name="Прямоугольник 5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40479" y="2801062"/>
                <a:ext cx="367985" cy="369332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8" name="Кольцо 57"/>
          <p:cNvSpPr/>
          <p:nvPr/>
        </p:nvSpPr>
        <p:spPr>
          <a:xfrm>
            <a:off x="6396042" y="2465781"/>
            <a:ext cx="1932978" cy="1483364"/>
          </a:xfrm>
          <a:prstGeom prst="donut">
            <a:avLst>
              <a:gd name="adj" fmla="val 0"/>
            </a:avLst>
          </a:prstGeom>
          <a:ln>
            <a:solidFill>
              <a:srgbClr val="00B05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9" name="Прямоугольник 58"/>
              <p:cNvSpPr/>
              <p:nvPr/>
            </p:nvSpPr>
            <p:spPr>
              <a:xfrm>
                <a:off x="245169" y="3874593"/>
                <a:ext cx="2904770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dirty="0"/>
                  <a:t>1)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/>
                      </a:rPr>
                      <m:t> </m:t>
                    </m:r>
                    <m:r>
                      <a:rPr lang="en-US" sz="2400" b="0" i="1" smtClean="0">
                        <a:latin typeface="Cambria Math"/>
                      </a:rPr>
                      <m:t>𝑡𝑔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b="0" i="0" smtClean="0">
                        <a:latin typeface="Cambria Math"/>
                      </a:rPr>
                      <m:t>&lt;0,</m:t>
                    </m:r>
                    <m:r>
                      <a:rPr lang="en-US" sz="2400" b="0" i="1" smtClean="0">
                        <a:latin typeface="Cambria Math"/>
                      </a:rPr>
                      <m:t>𝑐</m:t>
                    </m:r>
                    <m:r>
                      <a:rPr lang="en-US" sz="2400" i="1">
                        <a:latin typeface="Cambria Math"/>
                      </a:rPr>
                      <m:t>𝑡𝑔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>
                        <a:latin typeface="Cambria Math"/>
                      </a:rPr>
                      <m:t>&lt;0</m:t>
                    </m:r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59" name="Прямоугольник 5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5169" y="3874593"/>
                <a:ext cx="2904770" cy="461665"/>
              </a:xfrm>
              <a:prstGeom prst="rect">
                <a:avLst/>
              </a:prstGeom>
              <a:blipFill rotWithShape="1">
                <a:blip r:embed="rId10"/>
                <a:stretch>
                  <a:fillRect l="-3145" t="-10667" b="-30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Прямоугольник 60"/>
              <p:cNvSpPr/>
              <p:nvPr/>
            </p:nvSpPr>
            <p:spPr>
              <a:xfrm>
                <a:off x="3149939" y="3859447"/>
                <a:ext cx="2904770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uz-Cyrl-UZ" sz="2400" dirty="0"/>
                  <a:t>3</a:t>
                </a:r>
                <a:r>
                  <a:rPr lang="en-US" sz="2400" dirty="0"/>
                  <a:t>)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/>
                      </a:rPr>
                      <m:t> </m:t>
                    </m:r>
                    <m:r>
                      <a:rPr lang="en-US" sz="2400" i="1">
                        <a:latin typeface="Cambria Math"/>
                      </a:rPr>
                      <m:t>𝑡𝑔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b="0" i="0" smtClean="0">
                        <a:latin typeface="Cambria Math"/>
                      </a:rPr>
                      <m:t>&gt;</m:t>
                    </m:r>
                    <m:r>
                      <a:rPr lang="en-US" sz="2400">
                        <a:latin typeface="Cambria Math"/>
                      </a:rPr>
                      <m:t>0,</m:t>
                    </m:r>
                    <m:r>
                      <a:rPr lang="en-US" sz="2400" i="1">
                        <a:latin typeface="Cambria Math"/>
                      </a:rPr>
                      <m:t>𝑐𝑡𝑔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b="0" i="0" smtClean="0">
                        <a:latin typeface="Cambria Math"/>
                      </a:rPr>
                      <m:t>&gt;</m:t>
                    </m:r>
                    <m:r>
                      <a:rPr lang="en-US" sz="2400">
                        <a:latin typeface="Cambria Math"/>
                      </a:rPr>
                      <m:t>0</m:t>
                    </m:r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61" name="Прямоугольник 6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9939" y="3859447"/>
                <a:ext cx="2904770" cy="461665"/>
              </a:xfrm>
              <a:prstGeom prst="rect">
                <a:avLst/>
              </a:prstGeom>
              <a:blipFill>
                <a:blip r:embed="rId11"/>
                <a:stretch>
                  <a:fillRect l="-3361" t="-10526" b="-289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Прямоугольник 61"/>
              <p:cNvSpPr/>
              <p:nvPr/>
            </p:nvSpPr>
            <p:spPr>
              <a:xfrm>
                <a:off x="257761" y="4379295"/>
                <a:ext cx="2904770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uz-Cyrl-UZ" sz="2400" dirty="0"/>
                  <a:t>5</a:t>
                </a:r>
                <a:r>
                  <a:rPr lang="en-US" sz="2400" dirty="0"/>
                  <a:t>)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/>
                      </a:rPr>
                      <m:t> </m:t>
                    </m:r>
                    <m:r>
                      <a:rPr lang="en-US" sz="2400" i="1">
                        <a:latin typeface="Cambria Math"/>
                      </a:rPr>
                      <m:t>𝑡𝑔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b="0" i="0" smtClean="0">
                        <a:latin typeface="Cambria Math"/>
                      </a:rPr>
                      <m:t>&gt;</m:t>
                    </m:r>
                    <m:r>
                      <a:rPr lang="en-US" sz="2400">
                        <a:latin typeface="Cambria Math"/>
                      </a:rPr>
                      <m:t>0,</m:t>
                    </m:r>
                    <m:r>
                      <a:rPr lang="en-US" sz="2400" i="1">
                        <a:latin typeface="Cambria Math"/>
                      </a:rPr>
                      <m:t>𝑐𝑡𝑔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b="0" i="0" smtClean="0">
                        <a:latin typeface="Cambria Math"/>
                      </a:rPr>
                      <m:t>&gt;</m:t>
                    </m:r>
                    <m:r>
                      <a:rPr lang="en-US" sz="2400">
                        <a:latin typeface="Cambria Math"/>
                      </a:rPr>
                      <m:t>0</m:t>
                    </m:r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62" name="Прямоугольник 6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7761" y="4379295"/>
                <a:ext cx="2904770" cy="461665"/>
              </a:xfrm>
              <a:prstGeom prst="rect">
                <a:avLst/>
              </a:prstGeom>
              <a:blipFill>
                <a:blip r:embed="rId12"/>
                <a:stretch>
                  <a:fillRect l="-3145" t="-10526" b="-289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6" name="Прямоугольник 75"/>
              <p:cNvSpPr/>
              <p:nvPr/>
            </p:nvSpPr>
            <p:spPr>
              <a:xfrm>
                <a:off x="3144814" y="4380547"/>
                <a:ext cx="2904770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uz-Cyrl-UZ" sz="2400" dirty="0"/>
                  <a:t>7</a:t>
                </a:r>
                <a:r>
                  <a:rPr lang="en-US" sz="2400" dirty="0"/>
                  <a:t>)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/>
                      </a:rPr>
                      <m:t> </m:t>
                    </m:r>
                    <m:r>
                      <a:rPr lang="en-US" sz="2400" i="1">
                        <a:latin typeface="Cambria Math"/>
                      </a:rPr>
                      <m:t>𝑡𝑔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>
                        <a:latin typeface="Cambria Math"/>
                      </a:rPr>
                      <m:t>&lt;0,</m:t>
                    </m:r>
                    <m:r>
                      <a:rPr lang="en-US" sz="2400" i="1">
                        <a:latin typeface="Cambria Math"/>
                      </a:rPr>
                      <m:t>𝑐𝑡𝑔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>
                        <a:latin typeface="Cambria Math"/>
                      </a:rPr>
                      <m:t>&lt;0</m:t>
                    </m:r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76" name="Прямоугольник 7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4814" y="4380547"/>
                <a:ext cx="2904770" cy="461665"/>
              </a:xfrm>
              <a:prstGeom prst="rect">
                <a:avLst/>
              </a:prstGeom>
              <a:blipFill>
                <a:blip r:embed="rId13"/>
                <a:stretch>
                  <a:fillRect l="-3361" t="-10667" b="-30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7" name="Овал 76"/>
          <p:cNvSpPr/>
          <p:nvPr/>
        </p:nvSpPr>
        <p:spPr>
          <a:xfrm>
            <a:off x="8259821" y="3176158"/>
            <a:ext cx="138397" cy="11217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p:sp>
        <p:nvSpPr>
          <p:cNvPr id="78" name="Овал 77"/>
          <p:cNvSpPr/>
          <p:nvPr/>
        </p:nvSpPr>
        <p:spPr>
          <a:xfrm>
            <a:off x="7304865" y="2409693"/>
            <a:ext cx="138397" cy="112176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p:sp>
        <p:nvSpPr>
          <p:cNvPr id="79" name="Овал 78"/>
          <p:cNvSpPr/>
          <p:nvPr/>
        </p:nvSpPr>
        <p:spPr>
          <a:xfrm>
            <a:off x="6326843" y="3165790"/>
            <a:ext cx="138397" cy="11217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p:sp>
        <p:nvSpPr>
          <p:cNvPr id="80" name="Овал 79"/>
          <p:cNvSpPr/>
          <p:nvPr/>
        </p:nvSpPr>
        <p:spPr>
          <a:xfrm>
            <a:off x="7316398" y="3893057"/>
            <a:ext cx="138397" cy="112176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1" name="Прямоугольник 80"/>
              <p:cNvSpPr/>
              <p:nvPr/>
            </p:nvSpPr>
            <p:spPr>
              <a:xfrm>
                <a:off x="7352915" y="2059617"/>
                <a:ext cx="623824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𝟗𝟎</m:t>
                          </m:r>
                        </m:e>
                        <m:sup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81" name="Прямоугольник 8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52915" y="2059617"/>
                <a:ext cx="623824" cy="375552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8" name="Прямоугольник 87"/>
              <p:cNvSpPr/>
              <p:nvPr/>
            </p:nvSpPr>
            <p:spPr>
              <a:xfrm>
                <a:off x="5841415" y="2756536"/>
                <a:ext cx="761683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𝟏𝟖𝟎</m:t>
                          </m:r>
                        </m:e>
                        <m:sup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88" name="Прямоугольник 8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41415" y="2756536"/>
                <a:ext cx="761683" cy="375552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9" name="Прямоугольник 88"/>
              <p:cNvSpPr/>
              <p:nvPr/>
            </p:nvSpPr>
            <p:spPr>
              <a:xfrm>
                <a:off x="6693112" y="4012765"/>
                <a:ext cx="761683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𝟐𝟕𝟎</m:t>
                          </m:r>
                        </m:e>
                        <m:sup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89" name="Прямоугольник 8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93112" y="4012765"/>
                <a:ext cx="761683" cy="375552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0" name="Прямоугольник 89"/>
              <p:cNvSpPr/>
              <p:nvPr/>
            </p:nvSpPr>
            <p:spPr>
              <a:xfrm>
                <a:off x="8237491" y="2745534"/>
                <a:ext cx="485966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𝟎</m:t>
                          </m:r>
                        </m:e>
                        <m:sup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90" name="Прямоугольник 8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37491" y="2745534"/>
                <a:ext cx="485966" cy="375552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1" name="Прямоугольник 90"/>
              <p:cNvSpPr/>
              <p:nvPr/>
            </p:nvSpPr>
            <p:spPr>
              <a:xfrm>
                <a:off x="8272719" y="3287393"/>
                <a:ext cx="761683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𝟑𝟔𝟎</m:t>
                          </m:r>
                        </m:e>
                        <m:sup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91" name="Прямоугольник 9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2719" y="3287393"/>
                <a:ext cx="761683" cy="375552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2" name="Прямоугольник 91"/>
              <p:cNvSpPr/>
              <p:nvPr/>
            </p:nvSpPr>
            <p:spPr>
              <a:xfrm>
                <a:off x="133750" y="1324952"/>
                <a:ext cx="8926897" cy="62222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1</m:t>
                    </m:r>
                    <m:r>
                      <a:rPr lang="en-US" sz="2400" i="1">
                        <a:latin typeface="Cambria Math"/>
                      </a:rPr>
                      <m:t>) 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/>
                          </a:rPr>
                          <m:t>5</m:t>
                        </m:r>
                        <m:r>
                          <a:rPr lang="en-US" sz="2400" i="1">
                            <a:latin typeface="Cambria Math"/>
                          </a:rPr>
                          <m:t>𝜋</m:t>
                        </m:r>
                      </m:num>
                      <m:den>
                        <m:r>
                          <a:rPr lang="en-US" sz="2400" b="0" i="1" smtClean="0">
                            <a:latin typeface="Cambria Math"/>
                          </a:rPr>
                          <m:t>6</m:t>
                        </m:r>
                      </m:den>
                    </m:f>
                  </m:oMath>
                </a14:m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   </a:t>
                </a:r>
                <a14:m>
                  <m:oMath xmlns:m="http://schemas.openxmlformats.org/officeDocument/2006/math">
                    <m:r>
                      <a:rPr lang="uz-Cyrl-UZ" sz="2400" i="1">
                        <a:latin typeface="Cambria Math" panose="02040503050406030204" pitchFamily="18" charset="0"/>
                      </a:rPr>
                      <m:t>3</m:t>
                    </m:r>
                    <m:r>
                      <a:rPr lang="en-US" sz="2400" i="1">
                        <a:latin typeface="Cambria Math"/>
                      </a:rPr>
                      <m:t>) 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i="1">
                        <a:latin typeface="Cambria Math"/>
                      </a:rPr>
                      <m:t>=−</m:t>
                    </m:r>
                    <m:f>
                      <m:f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/>
                          </a:rPr>
                          <m:t>3</m:t>
                        </m:r>
                        <m:r>
                          <a:rPr lang="en-US" sz="2400" i="1">
                            <a:latin typeface="Cambria Math"/>
                          </a:rPr>
                          <m:t>𝜋</m:t>
                        </m:r>
                      </m:num>
                      <m:den>
                        <m:r>
                          <a:rPr lang="en-US" sz="2400" b="0" i="1" smtClean="0">
                            <a:latin typeface="Cambria Math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   </a:t>
                </a:r>
                <a14:m>
                  <m:oMath xmlns:m="http://schemas.openxmlformats.org/officeDocument/2006/math">
                    <m:r>
                      <a:rPr lang="uz-Cyrl-UZ" sz="2400" i="1">
                        <a:latin typeface="Cambria Math" panose="02040503050406030204" pitchFamily="18" charset="0"/>
                      </a:rPr>
                      <m:t>5</m:t>
                    </m:r>
                    <m:r>
                      <a:rPr lang="en-US" sz="2400" i="1">
                        <a:latin typeface="Cambria Math"/>
                      </a:rPr>
                      <m:t>) 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i="1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/>
                          </a:rPr>
                          <m:t>19</m:t>
                        </m:r>
                        <m:r>
                          <a:rPr lang="en-US" sz="2400" i="1">
                            <a:latin typeface="Cambria Math"/>
                          </a:rPr>
                          <m:t>0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0</m:t>
                        </m:r>
                      </m:sup>
                    </m:sSup>
                    <m:r>
                      <a:rPr lang="en-US" sz="2400" i="1">
                        <a:latin typeface="Cambria Math"/>
                      </a:rPr>
                      <m:t> </m:t>
                    </m:r>
                  </m:oMath>
                </a14:m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Cyrl-UZ" sz="2400" b="0" i="0" smtClean="0">
                        <a:latin typeface="Cambria Math" panose="02040503050406030204" pitchFamily="18" charset="0"/>
                      </a:rPr>
                      <m:t>7</m:t>
                    </m:r>
                    <m:r>
                      <a:rPr lang="en-US" sz="2400" i="1">
                        <a:latin typeface="Cambria Math"/>
                      </a:rPr>
                      <m:t>) 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i="1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1</m:t>
                        </m:r>
                        <m:r>
                          <a:rPr lang="en-US" sz="2400" b="0" i="1" smtClean="0">
                            <a:latin typeface="Cambria Math"/>
                          </a:rPr>
                          <m:t>72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0</m:t>
                        </m:r>
                      </m:sup>
                    </m:sSup>
                  </m:oMath>
                </a14:m>
                <a:endParaRPr lang="ru-RU" sz="24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92" name="Прямоугольник 9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750" y="1324952"/>
                <a:ext cx="8926897" cy="622222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3" name="Прямоугольник 92"/>
              <p:cNvSpPr/>
              <p:nvPr/>
            </p:nvSpPr>
            <p:spPr>
              <a:xfrm>
                <a:off x="7465074" y="3190789"/>
                <a:ext cx="583814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93" name="Прямоугольник 9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5074" y="3190789"/>
                <a:ext cx="583814" cy="584775"/>
              </a:xfrm>
              <a:prstGeom prst="rect">
                <a:avLst/>
              </a:prstGeom>
              <a:blipFill rotWithShape="1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4" name="Прямоугольник 93"/>
              <p:cNvSpPr/>
              <p:nvPr/>
            </p:nvSpPr>
            <p:spPr>
              <a:xfrm>
                <a:off x="6686546" y="2615525"/>
                <a:ext cx="583814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94" name="Прямоугольник 9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86546" y="2615525"/>
                <a:ext cx="583814" cy="584775"/>
              </a:xfrm>
              <a:prstGeom prst="rect">
                <a:avLst/>
              </a:prstGeom>
              <a:blipFill rotWithShape="1"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5" name="Прямоугольник 94"/>
              <p:cNvSpPr/>
              <p:nvPr/>
            </p:nvSpPr>
            <p:spPr>
              <a:xfrm>
                <a:off x="6686546" y="3224905"/>
                <a:ext cx="583814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95" name="Прямоугольник 9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86546" y="3224905"/>
                <a:ext cx="583814" cy="584775"/>
              </a:xfrm>
              <a:prstGeom prst="rect">
                <a:avLst/>
              </a:prstGeom>
              <a:blipFill rotWithShape="1"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6" name="Прямоугольник 95"/>
              <p:cNvSpPr/>
              <p:nvPr/>
            </p:nvSpPr>
            <p:spPr>
              <a:xfrm>
                <a:off x="7465074" y="2563380"/>
                <a:ext cx="583814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96" name="Прямоугольник 9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5074" y="2563380"/>
                <a:ext cx="583814" cy="584775"/>
              </a:xfrm>
              <a:prstGeom prst="rect">
                <a:avLst/>
              </a:prstGeom>
              <a:blipFill rotWithShape="1"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100894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  <p:bldP spid="50" grpId="0"/>
      <p:bldP spid="51" grpId="0"/>
      <p:bldP spid="52" grpId="0"/>
      <p:bldP spid="53" grpId="0"/>
      <p:bldP spid="56" grpId="0"/>
      <p:bldP spid="57" grpId="0"/>
      <p:bldP spid="58" grpId="0" animBg="1"/>
      <p:bldP spid="59" grpId="0"/>
      <p:bldP spid="61" grpId="0"/>
      <p:bldP spid="62" grpId="0"/>
      <p:bldP spid="76" grpId="0"/>
      <p:bldP spid="77" grpId="0" animBg="1"/>
      <p:bldP spid="78" grpId="0" animBg="1"/>
      <p:bldP spid="79" grpId="0" animBg="1"/>
      <p:bldP spid="80" grpId="0" animBg="1"/>
      <p:bldP spid="81" grpId="0"/>
      <p:bldP spid="88" grpId="0"/>
      <p:bldP spid="89" grpId="0"/>
      <p:bldP spid="90" grpId="0"/>
      <p:bldP spid="91" grpId="0"/>
      <p:bldP spid="92" grpId="0"/>
      <p:bldP spid="93" grpId="0"/>
      <p:bldP spid="94" grpId="0"/>
      <p:bldP spid="95" grpId="0"/>
      <p:bldP spid="9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29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ПРИМЕРОВ</a:t>
            </a:r>
            <a:endParaRPr lang="ru-RU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Прямоугольник 29"/>
              <p:cNvSpPr/>
              <p:nvPr/>
            </p:nvSpPr>
            <p:spPr>
              <a:xfrm>
                <a:off x="233334" y="752386"/>
                <a:ext cx="8722254" cy="95410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800" b="1" i="1" dirty="0">
                    <a:solidFill>
                      <a:srgbClr val="00B050"/>
                    </a:solidFill>
                  </a:rPr>
                  <a:t>24</a:t>
                </a:r>
                <a:r>
                  <a:rPr lang="uz-Cyrl-UZ" sz="2800" b="1" i="1" dirty="0">
                    <a:solidFill>
                      <a:srgbClr val="00B050"/>
                    </a:solidFill>
                  </a:rPr>
                  <a:t>6</a:t>
                </a:r>
                <a:r>
                  <a:rPr lang="en-US" sz="2800" b="1" i="1" dirty="0">
                    <a:solidFill>
                      <a:srgbClr val="00B050"/>
                    </a:solidFill>
                  </a:rPr>
                  <a:t>. </a:t>
                </a:r>
                <a:r>
                  <a:rPr lang="ru-RU" sz="2800" b="1" i="1" dirty="0">
                    <a:solidFill>
                      <a:srgbClr val="00B050"/>
                    </a:solidFill>
                  </a:rPr>
                  <a:t>Определите знаки чисел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/>
                      </a:rPr>
                      <m:t>𝑠𝑖𝑛</m:t>
                    </m:r>
                    <m:r>
                      <a:rPr lang="en-US" sz="2800" i="1">
                        <a:latin typeface="Cambria Math"/>
                      </a:rPr>
                      <m:t>𝛼</m:t>
                    </m:r>
                    <m:r>
                      <a:rPr lang="en-US" sz="2800" i="1">
                        <a:latin typeface="Cambria Math"/>
                      </a:rPr>
                      <m:t>,</m:t>
                    </m:r>
                    <m:r>
                      <a:rPr lang="en-US" sz="2800" i="1">
                        <a:latin typeface="Cambria Math"/>
                      </a:rPr>
                      <m:t>𝑐𝑜𝑠</m:t>
                    </m:r>
                    <m:r>
                      <a:rPr lang="en-US" sz="2800" i="1">
                        <a:latin typeface="Cambria Math"/>
                      </a:rPr>
                      <m:t>𝛼</m:t>
                    </m:r>
                    <m:r>
                      <a:rPr lang="en-US" sz="2800" i="1">
                        <a:latin typeface="Cambria Math"/>
                      </a:rPr>
                      <m:t>, </m:t>
                    </m:r>
                    <m:r>
                      <a:rPr lang="en-US" sz="2800" i="1">
                        <a:latin typeface="Cambria Math"/>
                      </a:rPr>
                      <m:t>𝑡𝑔</m:t>
                    </m:r>
                    <m:r>
                      <a:rPr lang="en-US" sz="2800" i="1">
                        <a:latin typeface="Cambria Math"/>
                      </a:rPr>
                      <m:t>𝛼</m:t>
                    </m:r>
                  </m:oMath>
                </a14:m>
                <a:r>
                  <a:rPr lang="en-US" sz="28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uz-Cyrl-UZ" sz="2800" dirty="0">
                    <a:latin typeface="Times New Roman" pitchFamily="18" charset="0"/>
                    <a:cs typeface="Times New Roman" pitchFamily="18" charset="0"/>
                  </a:rPr>
                  <a:t>и</a:t>
                </a:r>
                <a:r>
                  <a:rPr lang="en-US" sz="28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latin typeface="Cambria Math"/>
                      </a:rPr>
                      <m:t>c</m:t>
                    </m:r>
                    <m:r>
                      <a:rPr lang="en-US" sz="2800" i="1">
                        <a:latin typeface="Cambria Math"/>
                      </a:rPr>
                      <m:t>𝑡𝑔</m:t>
                    </m:r>
                    <m:r>
                      <a:rPr lang="en-US" sz="2800" i="1">
                        <a:latin typeface="Cambria Math"/>
                      </a:rPr>
                      <m:t>𝛼</m:t>
                    </m:r>
                  </m:oMath>
                </a14:m>
                <a:r>
                  <a:rPr lang="ru-RU" sz="2800" b="1" i="1" dirty="0">
                    <a:solidFill>
                      <a:srgbClr val="00B050"/>
                    </a:solidFill>
                  </a:rPr>
                  <a:t>, если:</a:t>
                </a:r>
                <a:r>
                  <a:rPr lang="en-US" sz="2800" b="1" i="1" dirty="0">
                    <a:solidFill>
                      <a:srgbClr val="00B050"/>
                    </a:solidFill>
                  </a:rPr>
                  <a:t> </a:t>
                </a:r>
                <a:endParaRPr lang="ru-RU" sz="2800" b="1" i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30" name="Прямоугольник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334" y="752386"/>
                <a:ext cx="8722254" cy="954107"/>
              </a:xfrm>
              <a:prstGeom prst="rect">
                <a:avLst/>
              </a:prstGeom>
              <a:blipFill>
                <a:blip r:embed="rId3"/>
                <a:stretch>
                  <a:fillRect l="-1398" t="-7006" b="-1719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5" name="Прямоугольник 34"/>
              <p:cNvSpPr/>
              <p:nvPr/>
            </p:nvSpPr>
            <p:spPr>
              <a:xfrm>
                <a:off x="280302" y="2148083"/>
                <a:ext cx="1758879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:r>
                  <a:rPr lang="ru-RU" sz="2800" b="1" dirty="0" smtClean="0">
                    <a:solidFill>
                      <a:srgbClr val="00B050"/>
                    </a:solidFill>
                  </a:rPr>
                  <a:t>Решение</a:t>
                </a:r>
                <a14:m>
                  <m:oMath xmlns:m="http://schemas.openxmlformats.org/officeDocument/2006/math">
                    <m:r>
                      <a:rPr lang="en-US" sz="2800" b="1" i="0" smtClean="0">
                        <a:solidFill>
                          <a:srgbClr val="00B050"/>
                        </a:solidFill>
                        <a:latin typeface="Cambria Math"/>
                      </a:rPr>
                      <m:t>: </m:t>
                    </m:r>
                  </m:oMath>
                </a14:m>
                <a:endParaRPr lang="ru-RU" sz="2800" b="1" dirty="0">
                  <a:solidFill>
                    <a:srgbClr val="00B050"/>
                  </a:solidFill>
                </a:endParaRPr>
              </a:p>
            </p:txBody>
          </p:sp>
        </mc:Choice>
        <mc:Fallback>
          <p:sp>
            <p:nvSpPr>
              <p:cNvPr id="35" name="Прямоугольник 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302" y="2148083"/>
                <a:ext cx="1758879" cy="523220"/>
              </a:xfrm>
              <a:prstGeom prst="rect">
                <a:avLst/>
              </a:prstGeom>
              <a:blipFill rotWithShape="0">
                <a:blip r:embed="rId4"/>
                <a:stretch>
                  <a:fillRect l="-7266" t="-10465" b="-325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Прямоугольник 40"/>
              <p:cNvSpPr/>
              <p:nvPr/>
            </p:nvSpPr>
            <p:spPr>
              <a:xfrm>
                <a:off x="137615" y="2640080"/>
                <a:ext cx="3066233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dirty="0"/>
                  <a:t>1)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/>
                      </a:rPr>
                      <m:t> </m:t>
                    </m:r>
                    <m:r>
                      <a:rPr lang="en-US" sz="2400" i="1">
                        <a:latin typeface="Cambria Math"/>
                      </a:rPr>
                      <m:t>𝑠𝑖𝑛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b="0" i="0" smtClean="0">
                        <a:latin typeface="Cambria Math"/>
                      </a:rPr>
                      <m:t>&lt;</m:t>
                    </m:r>
                    <m:r>
                      <a:rPr lang="en-US" sz="2400">
                        <a:latin typeface="Cambria Math"/>
                      </a:rPr>
                      <m:t>0</m:t>
                    </m:r>
                    <m:r>
                      <a:rPr lang="en-US" sz="2400" b="0" i="1" smtClean="0">
                        <a:latin typeface="Cambria Math"/>
                      </a:rPr>
                      <m:t>,</m:t>
                    </m:r>
                    <m:r>
                      <a:rPr lang="en-US" sz="2400" b="0" i="1" smtClean="0">
                        <a:latin typeface="Cambria Math"/>
                      </a:rPr>
                      <m:t>𝑐𝑜𝑠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b="0" i="0" smtClean="0">
                        <a:latin typeface="Cambria Math"/>
                      </a:rPr>
                      <m:t>&lt;</m:t>
                    </m:r>
                    <m:r>
                      <a:rPr lang="en-US" sz="2400">
                        <a:latin typeface="Cambria Math"/>
                      </a:rPr>
                      <m:t>0</m:t>
                    </m:r>
                    <m:r>
                      <a:rPr lang="en-US" sz="2400" b="0" i="1" smtClean="0">
                        <a:latin typeface="Cambria Math"/>
                      </a:rPr>
                      <m:t>,</m:t>
                    </m:r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41" name="Прямоугольник 4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615" y="2640080"/>
                <a:ext cx="3066233" cy="461665"/>
              </a:xfrm>
              <a:prstGeom prst="rect">
                <a:avLst/>
              </a:prstGeom>
              <a:blipFill rotWithShape="1">
                <a:blip r:embed="rId5"/>
                <a:stretch>
                  <a:fillRect l="-3181" t="-10526" b="-289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Прямоугольник 41"/>
              <p:cNvSpPr/>
              <p:nvPr/>
            </p:nvSpPr>
            <p:spPr>
              <a:xfrm>
                <a:off x="137615" y="3179851"/>
                <a:ext cx="3018583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2400" dirty="0"/>
                  <a:t>4</a:t>
                </a:r>
                <a:r>
                  <a:rPr lang="en-US" sz="2400" dirty="0"/>
                  <a:t>)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𝑠𝑖𝑛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b="0" i="0" smtClean="0">
                        <a:latin typeface="Cambria Math"/>
                      </a:rPr>
                      <m:t>&gt;</m:t>
                    </m:r>
                    <m:r>
                      <a:rPr lang="en-US" sz="2400">
                        <a:latin typeface="Cambria Math"/>
                      </a:rPr>
                      <m:t>0</m:t>
                    </m:r>
                    <m:r>
                      <a:rPr lang="en-US" sz="2400" i="1">
                        <a:latin typeface="Cambria Math"/>
                      </a:rPr>
                      <m:t>,</m:t>
                    </m:r>
                    <m:r>
                      <a:rPr lang="en-US" sz="2400" i="1">
                        <a:latin typeface="Cambria Math"/>
                      </a:rPr>
                      <m:t>𝑐𝑜𝑠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b="0" i="0" smtClean="0">
                        <a:latin typeface="Cambria Math"/>
                      </a:rPr>
                      <m:t>&gt;</m:t>
                    </m:r>
                    <m:r>
                      <a:rPr lang="en-US" sz="2400">
                        <a:latin typeface="Cambria Math"/>
                      </a:rPr>
                      <m:t>0</m:t>
                    </m:r>
                  </m:oMath>
                </a14:m>
                <a:r>
                  <a:rPr lang="en-US" sz="2400" dirty="0"/>
                  <a:t>,</a:t>
                </a:r>
                <a:endParaRPr lang="ru-RU" sz="2400" dirty="0"/>
              </a:p>
            </p:txBody>
          </p:sp>
        </mc:Choice>
        <mc:Fallback xmlns="">
          <p:sp>
            <p:nvSpPr>
              <p:cNvPr id="42" name="Прямоугольник 4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615" y="3179851"/>
                <a:ext cx="3018583" cy="461665"/>
              </a:xfrm>
              <a:prstGeom prst="rect">
                <a:avLst/>
              </a:prstGeom>
              <a:blipFill>
                <a:blip r:embed="rId6"/>
                <a:stretch>
                  <a:fillRect l="-3232" t="-10667" r="-2020" b="-30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Прямоугольник 42"/>
              <p:cNvSpPr/>
              <p:nvPr/>
            </p:nvSpPr>
            <p:spPr>
              <a:xfrm>
                <a:off x="2941497" y="3175439"/>
                <a:ext cx="2744469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/>
                        </a:rPr>
                        <m:t>𝑡𝑔</m:t>
                      </m:r>
                      <m:r>
                        <a:rPr lang="en-US" sz="2400" i="1">
                          <a:latin typeface="Cambria Math"/>
                        </a:rPr>
                        <m:t>𝛼</m:t>
                      </m:r>
                      <m:r>
                        <a:rPr lang="en-US" sz="2400" b="0" i="0" smtClean="0">
                          <a:latin typeface="Cambria Math"/>
                        </a:rPr>
                        <m:t>&gt;</m:t>
                      </m:r>
                      <m:r>
                        <a:rPr lang="en-US" sz="2400">
                          <a:latin typeface="Cambria Math"/>
                        </a:rPr>
                        <m:t>0,</m:t>
                      </m:r>
                      <m:r>
                        <a:rPr lang="en-US" sz="2400" i="1">
                          <a:latin typeface="Cambria Math"/>
                        </a:rPr>
                        <m:t>𝑐𝑡𝑔</m:t>
                      </m:r>
                      <m:r>
                        <a:rPr lang="en-US" sz="2400" i="1">
                          <a:latin typeface="Cambria Math"/>
                        </a:rPr>
                        <m:t>𝛼</m:t>
                      </m:r>
                      <m:r>
                        <a:rPr lang="en-US" sz="2400" b="0" i="0" smtClean="0">
                          <a:latin typeface="Cambria Math"/>
                        </a:rPr>
                        <m:t>&gt;</m:t>
                      </m:r>
                      <m:r>
                        <a:rPr lang="en-US" sz="2400">
                          <a:latin typeface="Cambria Math"/>
                        </a:rPr>
                        <m:t>0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43" name="Прямоугольник 4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41497" y="3175439"/>
                <a:ext cx="2744469" cy="461665"/>
              </a:xfrm>
              <a:prstGeom prst="rect">
                <a:avLst/>
              </a:prstGeom>
              <a:blipFill rotWithShape="1">
                <a:blip r:embed="rId7"/>
                <a:stretch>
                  <a:fillRect b="-131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Прямоугольник 59"/>
              <p:cNvSpPr/>
              <p:nvPr/>
            </p:nvSpPr>
            <p:spPr>
              <a:xfrm>
                <a:off x="188412" y="1560171"/>
                <a:ext cx="8926898" cy="61465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1</m:t>
                    </m:r>
                    <m:r>
                      <a:rPr lang="en-US" sz="2400" i="1">
                        <a:latin typeface="Cambria Math"/>
                      </a:rPr>
                      <m:t>) </m:t>
                    </m:r>
                    <m:r>
                      <a:rPr lang="en-US" sz="2400" i="1" smtClean="0">
                        <a:latin typeface="Cambria Math"/>
                        <a:ea typeface="Cambria Math"/>
                      </a:rPr>
                      <m:t>𝜋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&lt;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b="0" i="1" smtClean="0">
                        <a:latin typeface="Cambria Math"/>
                      </a:rPr>
                      <m:t>&lt;</m:t>
                    </m:r>
                    <m:f>
                      <m:fPr>
                        <m:ctrlPr>
                          <a:rPr lang="ru-RU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/>
                          </a:rPr>
                          <m:t>3</m:t>
                        </m:r>
                        <m:r>
                          <a:rPr lang="en-US" sz="2400" i="1">
                            <a:latin typeface="Cambria Math"/>
                          </a:rPr>
                          <m:t>𝜋</m:t>
                        </m:r>
                      </m:num>
                      <m:den>
                        <m:r>
                          <a:rPr lang="en-US" sz="2400" b="0" i="1" smtClean="0"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/>
                      </a:rPr>
                      <m:t> </m:t>
                    </m:r>
                    <m:r>
                      <a:rPr lang="ru-RU" sz="2400" b="0" i="1" smtClean="0">
                        <a:latin typeface="Cambria Math" panose="02040503050406030204" pitchFamily="18" charset="0"/>
                      </a:rPr>
                      <m:t>4</m:t>
                    </m:r>
                    <m:r>
                      <a:rPr lang="en-US" sz="2400" i="1">
                        <a:latin typeface="Cambria Math"/>
                      </a:rPr>
                      <m:t>)</m:t>
                    </m:r>
                    <m:r>
                      <a:rPr lang="en-US" sz="2400" b="0" i="1" smtClean="0">
                        <a:latin typeface="Cambria Math"/>
                      </a:rPr>
                      <m:t> 2</m:t>
                    </m:r>
                    <m:r>
                      <a:rPr lang="en-US" sz="2400" i="1">
                        <a:latin typeface="Cambria Math"/>
                        <a:ea typeface="Cambria Math"/>
                      </a:rPr>
                      <m:t>𝜋</m:t>
                    </m:r>
                    <m:r>
                      <a:rPr lang="en-US" sz="2400" i="1">
                        <a:latin typeface="Cambria Math"/>
                        <a:ea typeface="Cambria Math"/>
                      </a:rPr>
                      <m:t>&lt;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i="1">
                        <a:latin typeface="Cambria Math"/>
                      </a:rPr>
                      <m:t>&lt;2,5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𝜋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   5)</m:t>
                    </m:r>
                    <m:f>
                      <m:f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</a:rPr>
                          <m:t>3</m:t>
                        </m:r>
                        <m:r>
                          <a:rPr lang="en-US" sz="2400" i="1">
                            <a:latin typeface="Cambria Math"/>
                          </a:rPr>
                          <m:t>𝜋</m:t>
                        </m:r>
                      </m:num>
                      <m:den>
                        <m:r>
                          <a:rPr lang="en-US" sz="2400" b="0" i="1" smtClean="0">
                            <a:latin typeface="Cambria Math"/>
                          </a:rPr>
                          <m:t>4</m:t>
                        </m:r>
                      </m:den>
                    </m:f>
                    <m:r>
                      <a:rPr lang="en-US" sz="2400" i="1">
                        <a:latin typeface="Cambria Math"/>
                        <a:ea typeface="Cambria Math"/>
                      </a:rPr>
                      <m:t>&lt;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i="1">
                        <a:latin typeface="Cambria Math"/>
                      </a:rPr>
                      <m:t>&lt;</m:t>
                    </m:r>
                    <m:r>
                      <a:rPr lang="en-US" sz="2400" i="1">
                        <a:latin typeface="Cambria Math"/>
                        <a:ea typeface="Cambria Math"/>
                      </a:rPr>
                      <m:t>𝜋</m:t>
                    </m:r>
                  </m:oMath>
                </a14:m>
                <a:endParaRPr lang="ru-RU" sz="24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60" name="Прямоугольник 5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8412" y="1560171"/>
                <a:ext cx="8926898" cy="61465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8" name="Прямая со стрелкой 117"/>
          <p:cNvCxnSpPr/>
          <p:nvPr/>
        </p:nvCxnSpPr>
        <p:spPr>
          <a:xfrm flipH="1" flipV="1">
            <a:off x="7352915" y="2095245"/>
            <a:ext cx="23066" cy="253925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9" name="Прямая со стрелкой 118"/>
          <p:cNvCxnSpPr/>
          <p:nvPr/>
        </p:nvCxnSpPr>
        <p:spPr>
          <a:xfrm>
            <a:off x="5940152" y="3420687"/>
            <a:ext cx="2934220" cy="9723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0" name="Прямоугольник 119"/>
              <p:cNvSpPr/>
              <p:nvPr/>
            </p:nvSpPr>
            <p:spPr>
              <a:xfrm>
                <a:off x="7375981" y="1986473"/>
                <a:ext cx="37138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0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𝑦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120" name="Прямоугольник 1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75981" y="1986473"/>
                <a:ext cx="371384" cy="369332"/>
              </a:xfrm>
              <a:prstGeom prst="rect">
                <a:avLst/>
              </a:prstGeom>
              <a:blipFill rotWithShape="1">
                <a:blip r:embed="rId9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1" name="Кольцо 120"/>
          <p:cNvSpPr/>
          <p:nvPr/>
        </p:nvSpPr>
        <p:spPr>
          <a:xfrm>
            <a:off x="6397958" y="2663041"/>
            <a:ext cx="1932978" cy="1483364"/>
          </a:xfrm>
          <a:prstGeom prst="donut">
            <a:avLst>
              <a:gd name="adj" fmla="val 0"/>
            </a:avLst>
          </a:prstGeom>
          <a:ln>
            <a:solidFill>
              <a:srgbClr val="00B05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22" name="Овал 121"/>
          <p:cNvSpPr/>
          <p:nvPr/>
        </p:nvSpPr>
        <p:spPr>
          <a:xfrm>
            <a:off x="8250205" y="3374967"/>
            <a:ext cx="138397" cy="11217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p:sp>
        <p:nvSpPr>
          <p:cNvPr id="123" name="Овал 122"/>
          <p:cNvSpPr/>
          <p:nvPr/>
        </p:nvSpPr>
        <p:spPr>
          <a:xfrm>
            <a:off x="7295249" y="2608502"/>
            <a:ext cx="138397" cy="112176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p:sp>
        <p:nvSpPr>
          <p:cNvPr id="124" name="Овал 123"/>
          <p:cNvSpPr/>
          <p:nvPr/>
        </p:nvSpPr>
        <p:spPr>
          <a:xfrm>
            <a:off x="6317227" y="3364599"/>
            <a:ext cx="138397" cy="11217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p:sp>
        <p:nvSpPr>
          <p:cNvPr id="125" name="Овал 124"/>
          <p:cNvSpPr/>
          <p:nvPr/>
        </p:nvSpPr>
        <p:spPr>
          <a:xfrm>
            <a:off x="7306782" y="4091866"/>
            <a:ext cx="138397" cy="112176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6" name="Прямоугольник 125"/>
              <p:cNvSpPr/>
              <p:nvPr/>
            </p:nvSpPr>
            <p:spPr>
              <a:xfrm>
                <a:off x="7343299" y="2258426"/>
                <a:ext cx="623824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𝟗𝟎</m:t>
                          </m:r>
                        </m:e>
                        <m:sup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26" name="Прямоугольник 1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43299" y="2258426"/>
                <a:ext cx="623824" cy="375552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7" name="Прямоугольник 126"/>
              <p:cNvSpPr/>
              <p:nvPr/>
            </p:nvSpPr>
            <p:spPr>
              <a:xfrm>
                <a:off x="5831799" y="2955345"/>
                <a:ext cx="761683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𝟏𝟖𝟎</m:t>
                          </m:r>
                        </m:e>
                        <m:sup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27" name="Прямоугольник 1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31799" y="2955345"/>
                <a:ext cx="761683" cy="375552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8" name="Прямоугольник 127"/>
              <p:cNvSpPr/>
              <p:nvPr/>
            </p:nvSpPr>
            <p:spPr>
              <a:xfrm>
                <a:off x="6683496" y="4211574"/>
                <a:ext cx="761683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𝟐𝟕𝟎</m:t>
                          </m:r>
                        </m:e>
                        <m:sup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28" name="Прямоугольник 1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83496" y="4211574"/>
                <a:ext cx="761683" cy="375552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9" name="Прямоугольник 128"/>
              <p:cNvSpPr/>
              <p:nvPr/>
            </p:nvSpPr>
            <p:spPr>
              <a:xfrm>
                <a:off x="8227875" y="2944343"/>
                <a:ext cx="485966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𝟎</m:t>
                          </m:r>
                        </m:e>
                        <m:sup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29" name="Прямоугольник 1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27875" y="2944343"/>
                <a:ext cx="485966" cy="375552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0" name="Прямоугольник 129"/>
              <p:cNvSpPr/>
              <p:nvPr/>
            </p:nvSpPr>
            <p:spPr>
              <a:xfrm>
                <a:off x="8263103" y="3486202"/>
                <a:ext cx="761683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𝟑𝟔𝟎</m:t>
                          </m:r>
                        </m:e>
                        <m:sup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30" name="Прямоугольник 1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63103" y="3486202"/>
                <a:ext cx="761683" cy="375552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3028059" y="2640079"/>
                <a:ext cx="2657907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/>
                        </a:rPr>
                        <m:t>𝑡𝑔</m:t>
                      </m:r>
                      <m:r>
                        <a:rPr lang="en-US" sz="2400" i="1">
                          <a:latin typeface="Cambria Math"/>
                        </a:rPr>
                        <m:t>𝛼</m:t>
                      </m:r>
                      <m:r>
                        <a:rPr lang="en-US" sz="2400">
                          <a:latin typeface="Cambria Math"/>
                        </a:rPr>
                        <m:t>&gt;0,</m:t>
                      </m:r>
                      <m:r>
                        <a:rPr lang="en-US" sz="2400" i="1">
                          <a:latin typeface="Cambria Math"/>
                        </a:rPr>
                        <m:t>𝑐𝑡𝑔</m:t>
                      </m:r>
                      <m:r>
                        <a:rPr lang="en-US" sz="2400" i="1">
                          <a:latin typeface="Cambria Math"/>
                        </a:rPr>
                        <m:t>𝛼</m:t>
                      </m:r>
                      <m:r>
                        <a:rPr lang="en-US" sz="2400">
                          <a:latin typeface="Cambria Math"/>
                        </a:rPr>
                        <m:t>&gt;0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8059" y="2640079"/>
                <a:ext cx="2657907" cy="461665"/>
              </a:xfrm>
              <a:prstGeom prst="rect">
                <a:avLst/>
              </a:prstGeom>
              <a:blipFill rotWithShape="1">
                <a:blip r:embed="rId15"/>
                <a:stretch>
                  <a:fillRect b="-131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5" name="Прямоугольник 134"/>
              <p:cNvSpPr/>
              <p:nvPr/>
            </p:nvSpPr>
            <p:spPr>
              <a:xfrm>
                <a:off x="137614" y="3743719"/>
                <a:ext cx="3018583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2400" dirty="0"/>
                  <a:t>5</a:t>
                </a:r>
                <a:r>
                  <a:rPr lang="en-US" sz="2400" dirty="0"/>
                  <a:t>)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𝑠𝑖𝑛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b="0" i="0" smtClean="0">
                        <a:latin typeface="Cambria Math"/>
                      </a:rPr>
                      <m:t>&gt;</m:t>
                    </m:r>
                    <m:r>
                      <a:rPr lang="en-US" sz="2400">
                        <a:latin typeface="Cambria Math"/>
                      </a:rPr>
                      <m:t>0</m:t>
                    </m:r>
                    <m:r>
                      <a:rPr lang="en-US" sz="2400" i="1">
                        <a:latin typeface="Cambria Math"/>
                      </a:rPr>
                      <m:t>,</m:t>
                    </m:r>
                    <m:r>
                      <a:rPr lang="en-US" sz="2400" i="1">
                        <a:latin typeface="Cambria Math"/>
                      </a:rPr>
                      <m:t>𝑐𝑜𝑠</m:t>
                    </m:r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b="0" i="0" smtClean="0">
                        <a:latin typeface="Cambria Math"/>
                      </a:rPr>
                      <m:t>&lt;</m:t>
                    </m:r>
                    <m:r>
                      <a:rPr lang="en-US" sz="2400">
                        <a:latin typeface="Cambria Math"/>
                      </a:rPr>
                      <m:t>0</m:t>
                    </m:r>
                  </m:oMath>
                </a14:m>
                <a:r>
                  <a:rPr lang="en-US" sz="2400" dirty="0"/>
                  <a:t>,</a:t>
                </a:r>
                <a:endParaRPr lang="ru-RU" sz="2400" dirty="0"/>
              </a:p>
            </p:txBody>
          </p:sp>
        </mc:Choice>
        <mc:Fallback xmlns="">
          <p:sp>
            <p:nvSpPr>
              <p:cNvPr id="135" name="Прямоугольник 1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614" y="3743719"/>
                <a:ext cx="3018583" cy="461665"/>
              </a:xfrm>
              <a:prstGeom prst="rect">
                <a:avLst/>
              </a:prstGeom>
              <a:blipFill>
                <a:blip r:embed="rId16"/>
                <a:stretch>
                  <a:fillRect l="-3232" t="-10526" r="-2020" b="-289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6" name="Прямоугольник 135"/>
              <p:cNvSpPr/>
              <p:nvPr/>
            </p:nvSpPr>
            <p:spPr>
              <a:xfrm>
                <a:off x="2941496" y="3739307"/>
                <a:ext cx="2744469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/>
                        </a:rPr>
                        <m:t>𝑡𝑔</m:t>
                      </m:r>
                      <m:r>
                        <a:rPr lang="en-US" sz="2400" i="1">
                          <a:latin typeface="Cambria Math"/>
                        </a:rPr>
                        <m:t>𝛼</m:t>
                      </m:r>
                      <m:r>
                        <a:rPr lang="en-US" sz="2400" b="0" i="0" smtClean="0">
                          <a:latin typeface="Cambria Math"/>
                        </a:rPr>
                        <m:t>&lt;</m:t>
                      </m:r>
                      <m:r>
                        <a:rPr lang="en-US" sz="2400">
                          <a:latin typeface="Cambria Math"/>
                        </a:rPr>
                        <m:t>0,</m:t>
                      </m:r>
                      <m:r>
                        <a:rPr lang="en-US" sz="2400" i="1">
                          <a:latin typeface="Cambria Math"/>
                        </a:rPr>
                        <m:t>𝑐𝑡𝑔</m:t>
                      </m:r>
                      <m:r>
                        <a:rPr lang="en-US" sz="2400" i="1">
                          <a:latin typeface="Cambria Math"/>
                        </a:rPr>
                        <m:t>𝛼</m:t>
                      </m:r>
                      <m:r>
                        <a:rPr lang="en-US" sz="2400" b="0" i="0" smtClean="0">
                          <a:latin typeface="Cambria Math"/>
                        </a:rPr>
                        <m:t>&lt;</m:t>
                      </m:r>
                      <m:r>
                        <a:rPr lang="en-US" sz="2400">
                          <a:latin typeface="Cambria Math"/>
                        </a:rPr>
                        <m:t>0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36" name="Прямоугольник 1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41496" y="3739307"/>
                <a:ext cx="2744469" cy="461665"/>
              </a:xfrm>
              <a:prstGeom prst="rect">
                <a:avLst/>
              </a:prstGeom>
              <a:blipFill rotWithShape="1">
                <a:blip r:embed="rId17"/>
                <a:stretch>
                  <a:fillRect b="-131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/>
              <p:cNvSpPr/>
              <p:nvPr/>
            </p:nvSpPr>
            <p:spPr>
              <a:xfrm>
                <a:off x="8528149" y="3009608"/>
                <a:ext cx="37138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0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𝑥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28149" y="3009608"/>
                <a:ext cx="371384" cy="369332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9942206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1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9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41" grpId="0"/>
      <p:bldP spid="42" grpId="0"/>
      <p:bldP spid="43" grpId="0"/>
      <p:bldP spid="60" grpId="0"/>
      <p:bldP spid="120" grpId="0"/>
      <p:bldP spid="121" grpId="0" animBg="1"/>
      <p:bldP spid="122" grpId="0" animBg="1"/>
      <p:bldP spid="123" grpId="0" animBg="1"/>
      <p:bldP spid="124" grpId="0" animBg="1"/>
      <p:bldP spid="125" grpId="0" animBg="1"/>
      <p:bldP spid="126" grpId="0"/>
      <p:bldP spid="127" grpId="0"/>
      <p:bldP spid="128" grpId="0"/>
      <p:bldP spid="129" grpId="0"/>
      <p:bldP spid="130" grpId="0"/>
      <p:bldP spid="4" grpId="0"/>
      <p:bldP spid="135" grpId="0"/>
      <p:bldP spid="136" grpId="0"/>
      <p:bldP spid="2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29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ПРИМЕРОВ</a:t>
            </a:r>
            <a:endParaRPr lang="ru-RU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Прямоугольник 29"/>
              <p:cNvSpPr/>
              <p:nvPr/>
            </p:nvSpPr>
            <p:spPr>
              <a:xfrm>
                <a:off x="233334" y="752386"/>
                <a:ext cx="7709162" cy="66383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2800" b="1" i="1" dirty="0">
                    <a:solidFill>
                      <a:srgbClr val="00B050"/>
                    </a:solidFill>
                  </a:rPr>
                  <a:t>248</a:t>
                </a:r>
                <a:r>
                  <a:rPr lang="en-US" sz="2800" b="1" i="1" dirty="0">
                    <a:solidFill>
                      <a:srgbClr val="00B050"/>
                    </a:solidFill>
                  </a:rPr>
                  <a:t>.</a:t>
                </a:r>
                <a:r>
                  <a:rPr lang="ru-RU" sz="2800" b="1" i="1" dirty="0">
                    <a:solidFill>
                      <a:srgbClr val="00B050"/>
                    </a:solidFill>
                  </a:rPr>
                  <a:t> Пусть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/>
                        <a:ea typeface="Cambria Math"/>
                      </a:rPr>
                      <m:t>0&lt;</m:t>
                    </m:r>
                    <m:r>
                      <a:rPr lang="en-US" sz="2800" i="1">
                        <a:latin typeface="Cambria Math"/>
                      </a:rPr>
                      <m:t>𝛼</m:t>
                    </m:r>
                    <m:r>
                      <a:rPr lang="en-US" sz="2800" i="1">
                        <a:latin typeface="Cambria Math"/>
                      </a:rPr>
                      <m:t>&lt;</m:t>
                    </m:r>
                    <m:f>
                      <m:fPr>
                        <m:ctrlPr>
                          <a:rPr lang="ru-RU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/>
                          </a:rPr>
                          <m:t>𝜋</m:t>
                        </m:r>
                      </m:num>
                      <m:den>
                        <m:r>
                          <a:rPr lang="en-US" sz="2800" i="1"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ru-RU" sz="2800" b="0" i="0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r>
                  <a:rPr lang="ru-RU" sz="2800" b="1" i="1" dirty="0">
                    <a:solidFill>
                      <a:srgbClr val="00B050"/>
                    </a:solidFill>
                  </a:rPr>
                  <a:t> Определите знак числа:</a:t>
                </a:r>
                <a:r>
                  <a:rPr lang="en-US" sz="2800" b="1" i="1" dirty="0">
                    <a:solidFill>
                      <a:srgbClr val="00B050"/>
                    </a:solidFill>
                  </a:rPr>
                  <a:t> </a:t>
                </a:r>
                <a:endParaRPr lang="ru-RU" sz="2800" b="1" i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30" name="Прямоугольник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334" y="752386"/>
                <a:ext cx="7709162" cy="663836"/>
              </a:xfrm>
              <a:prstGeom prst="rect">
                <a:avLst/>
              </a:prstGeom>
              <a:blipFill>
                <a:blip r:embed="rId2"/>
                <a:stretch>
                  <a:fillRect l="-1581" b="-1284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Прямоугольник 30"/>
          <p:cNvSpPr/>
          <p:nvPr/>
        </p:nvSpPr>
        <p:spPr>
          <a:xfrm>
            <a:off x="296737" y="2401431"/>
            <a:ext cx="168514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00B050"/>
                </a:solidFill>
              </a:rPr>
              <a:t>Решение:</a:t>
            </a:r>
          </a:p>
        </p:txBody>
      </p:sp>
      <p:cxnSp>
        <p:nvCxnSpPr>
          <p:cNvPr id="36" name="Прямая со стрелкой 35"/>
          <p:cNvCxnSpPr/>
          <p:nvPr/>
        </p:nvCxnSpPr>
        <p:spPr>
          <a:xfrm flipH="1" flipV="1">
            <a:off x="7352915" y="2095245"/>
            <a:ext cx="23066" cy="253925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>
            <a:off x="5940152" y="3420687"/>
            <a:ext cx="2934220" cy="9723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Прямоугольник 37"/>
              <p:cNvSpPr/>
              <p:nvPr/>
            </p:nvSpPr>
            <p:spPr>
              <a:xfrm>
                <a:off x="7375981" y="1986473"/>
                <a:ext cx="37138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0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𝑦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38" name="Прямоугольник 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75981" y="1986473"/>
                <a:ext cx="371384" cy="369332"/>
              </a:xfrm>
              <a:prstGeom prst="rect">
                <a:avLst/>
              </a:prstGeom>
              <a:blipFill rotWithShape="1">
                <a:blip r:embed="rId4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9" name="Кольцо 48"/>
          <p:cNvSpPr/>
          <p:nvPr/>
        </p:nvSpPr>
        <p:spPr>
          <a:xfrm>
            <a:off x="6397958" y="2663041"/>
            <a:ext cx="1932978" cy="1483364"/>
          </a:xfrm>
          <a:prstGeom prst="donut">
            <a:avLst>
              <a:gd name="adj" fmla="val 0"/>
            </a:avLst>
          </a:prstGeom>
          <a:ln>
            <a:solidFill>
              <a:srgbClr val="00B05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50" name="Овал 49"/>
          <p:cNvSpPr/>
          <p:nvPr/>
        </p:nvSpPr>
        <p:spPr>
          <a:xfrm>
            <a:off x="8250205" y="3374967"/>
            <a:ext cx="138397" cy="11217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p:sp>
        <p:nvSpPr>
          <p:cNvPr id="52" name="Овал 51"/>
          <p:cNvSpPr/>
          <p:nvPr/>
        </p:nvSpPr>
        <p:spPr>
          <a:xfrm>
            <a:off x="7295249" y="2608502"/>
            <a:ext cx="138397" cy="112176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p:sp>
        <p:nvSpPr>
          <p:cNvPr id="53" name="Овал 52"/>
          <p:cNvSpPr/>
          <p:nvPr/>
        </p:nvSpPr>
        <p:spPr>
          <a:xfrm>
            <a:off x="6317227" y="3364599"/>
            <a:ext cx="138397" cy="11217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p:sp>
        <p:nvSpPr>
          <p:cNvPr id="55" name="Овал 54"/>
          <p:cNvSpPr/>
          <p:nvPr/>
        </p:nvSpPr>
        <p:spPr>
          <a:xfrm>
            <a:off x="7306782" y="4091866"/>
            <a:ext cx="138397" cy="112176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7" name="Прямоугольник 56"/>
              <p:cNvSpPr/>
              <p:nvPr/>
            </p:nvSpPr>
            <p:spPr>
              <a:xfrm>
                <a:off x="7343299" y="2258426"/>
                <a:ext cx="623824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𝟗𝟎</m:t>
                          </m:r>
                        </m:e>
                        <m:sup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57" name="Прямоугольник 5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43299" y="2258426"/>
                <a:ext cx="623824" cy="37555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Прямоугольник 57"/>
              <p:cNvSpPr/>
              <p:nvPr/>
            </p:nvSpPr>
            <p:spPr>
              <a:xfrm>
                <a:off x="5831799" y="2955345"/>
                <a:ext cx="761683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𝟏𝟖𝟎</m:t>
                          </m:r>
                        </m:e>
                        <m:sup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58" name="Прямоугольник 5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31799" y="2955345"/>
                <a:ext cx="761683" cy="37555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Прямоугольник 60"/>
              <p:cNvSpPr/>
              <p:nvPr/>
            </p:nvSpPr>
            <p:spPr>
              <a:xfrm>
                <a:off x="6683496" y="4211574"/>
                <a:ext cx="761683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𝟐𝟕𝟎</m:t>
                          </m:r>
                        </m:e>
                        <m:sup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61" name="Прямоугольник 6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83496" y="4211574"/>
                <a:ext cx="761683" cy="375552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Прямоугольник 63"/>
              <p:cNvSpPr/>
              <p:nvPr/>
            </p:nvSpPr>
            <p:spPr>
              <a:xfrm>
                <a:off x="8227875" y="2944343"/>
                <a:ext cx="485966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𝟎</m:t>
                          </m:r>
                        </m:e>
                        <m:sup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64" name="Прямоугольник 6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27875" y="2944343"/>
                <a:ext cx="485966" cy="375552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Прямоугольник 64"/>
              <p:cNvSpPr/>
              <p:nvPr/>
            </p:nvSpPr>
            <p:spPr>
              <a:xfrm>
                <a:off x="8263103" y="3486202"/>
                <a:ext cx="761683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𝟑𝟔𝟎</m:t>
                          </m:r>
                        </m:e>
                        <m:sup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65" name="Прямоугольник 6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63103" y="3486202"/>
                <a:ext cx="761683" cy="375552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233334" y="1709474"/>
                <a:ext cx="2130520" cy="64504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dirty="0"/>
                  <a:t>1)</a:t>
                </a:r>
                <a14:m>
                  <m:oMath xmlns:m="http://schemas.openxmlformats.org/officeDocument/2006/math">
                    <m:r>
                      <a:rPr lang="en-US" sz="2400">
                        <a:latin typeface="Cambria Math"/>
                      </a:rPr>
                      <m:t> </m:t>
                    </m:r>
                    <m:r>
                      <a:rPr lang="en-US" sz="2400" i="1">
                        <a:latin typeface="Cambria Math"/>
                      </a:rPr>
                      <m:t>𝑠𝑖𝑛</m:t>
                    </m:r>
                    <m:d>
                      <m:d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ru-RU" sz="2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400" i="1">
                                <a:latin typeface="Cambria Math"/>
                              </a:rPr>
                              <m:t>2</m:t>
                            </m:r>
                          </m:den>
                        </m:f>
                        <m:r>
                          <a:rPr lang="en-US" sz="2400" b="0" i="1" smtClean="0">
                            <a:latin typeface="Cambria Math"/>
                          </a:rPr>
                          <m:t>−</m:t>
                        </m:r>
                        <m:r>
                          <a:rPr lang="en-US" sz="2400" i="1">
                            <a:latin typeface="Cambria Math"/>
                          </a:rPr>
                          <m:t>𝛼</m:t>
                        </m:r>
                        <m:r>
                          <m:rPr>
                            <m:nor/>
                          </m:rPr>
                          <a:rPr lang="ru-RU" sz="2400" dirty="0"/>
                          <m:t> </m:t>
                        </m:r>
                      </m:e>
                    </m:d>
                  </m:oMath>
                </a14:m>
                <a:r>
                  <a:rPr lang="en-US" sz="2400" dirty="0"/>
                  <a:t>;</a:t>
                </a:r>
                <a:endParaRPr lang="ru-RU" sz="2400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334" y="1709474"/>
                <a:ext cx="2130520" cy="645048"/>
              </a:xfrm>
              <a:prstGeom prst="rect">
                <a:avLst/>
              </a:prstGeom>
              <a:blipFill rotWithShape="1">
                <a:blip r:embed="rId10"/>
                <a:stretch>
                  <a:fillRect l="-4286" r="-3143" b="-75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Прямоугольник 68"/>
              <p:cNvSpPr/>
              <p:nvPr/>
            </p:nvSpPr>
            <p:spPr>
              <a:xfrm>
                <a:off x="3203848" y="1729214"/>
                <a:ext cx="2185022" cy="64504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2400" dirty="0"/>
                  <a:t>3</a:t>
                </a:r>
                <a:r>
                  <a:rPr lang="en-US" sz="2400" dirty="0"/>
                  <a:t>)</a:t>
                </a:r>
                <a14:m>
                  <m:oMath xmlns:m="http://schemas.openxmlformats.org/officeDocument/2006/math">
                    <m:r>
                      <a:rPr lang="en-US" sz="2400">
                        <a:latin typeface="Cambria Math"/>
                      </a:rPr>
                      <m:t> </m:t>
                    </m:r>
                    <m:r>
                      <a:rPr lang="en-US" sz="2400" b="0" i="1" smtClean="0">
                        <a:latin typeface="Cambria Math"/>
                      </a:rPr>
                      <m:t>𝑡𝑔</m:t>
                    </m:r>
                    <m:d>
                      <m:d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ru-RU" sz="2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/>
                              </a:rPr>
                              <m:t>3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400" i="1">
                                <a:latin typeface="Cambria Math"/>
                              </a:rPr>
                              <m:t>2</m:t>
                            </m:r>
                          </m:den>
                        </m:f>
                        <m:r>
                          <a:rPr lang="en-US" sz="2400" b="0" i="1" smtClean="0">
                            <a:latin typeface="Cambria Math"/>
                          </a:rPr>
                          <m:t>−</m:t>
                        </m:r>
                        <m:r>
                          <a:rPr lang="en-US" sz="2400" i="1">
                            <a:latin typeface="Cambria Math"/>
                          </a:rPr>
                          <m:t>𝛼</m:t>
                        </m:r>
                        <m:r>
                          <m:rPr>
                            <m:nor/>
                          </m:rPr>
                          <a:rPr lang="ru-RU" sz="2400" dirty="0"/>
                          <m:t> </m:t>
                        </m:r>
                      </m:e>
                    </m:d>
                    <m:r>
                      <a:rPr lang="en-US" sz="2400" b="0" i="0" smtClean="0">
                        <a:latin typeface="Cambria Math"/>
                      </a:rPr>
                      <m:t>.</m:t>
                    </m:r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69" name="Прямоугольник 6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3848" y="1729214"/>
                <a:ext cx="2185022" cy="645048"/>
              </a:xfrm>
              <a:prstGeom prst="rect">
                <a:avLst/>
              </a:prstGeom>
              <a:blipFill>
                <a:blip r:embed="rId11"/>
                <a:stretch>
                  <a:fillRect l="-4469" b="-857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0" name="Прямоугольник 69"/>
              <p:cNvSpPr/>
              <p:nvPr/>
            </p:nvSpPr>
            <p:spPr>
              <a:xfrm>
                <a:off x="244845" y="2871538"/>
                <a:ext cx="3573029" cy="64504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dirty="0"/>
                  <a:t>1)</a:t>
                </a:r>
                <a14:m>
                  <m:oMath xmlns:m="http://schemas.openxmlformats.org/officeDocument/2006/math">
                    <m:r>
                      <a:rPr lang="en-US" sz="2400">
                        <a:latin typeface="Cambria Math"/>
                      </a:rPr>
                      <m:t> </m:t>
                    </m:r>
                    <m:r>
                      <a:rPr lang="en-US" sz="2400" i="1">
                        <a:latin typeface="Cambria Math"/>
                      </a:rPr>
                      <m:t>𝑠𝑖𝑛</m:t>
                    </m:r>
                    <m:d>
                      <m:d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ru-RU" sz="2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400" i="1">
                                <a:latin typeface="Cambria Math"/>
                              </a:rPr>
                              <m:t>2</m:t>
                            </m:r>
                          </m:den>
                        </m:f>
                        <m:r>
                          <a:rPr lang="en-US" sz="2400" b="0" i="1" smtClean="0">
                            <a:latin typeface="Cambria Math"/>
                          </a:rPr>
                          <m:t>−</m:t>
                        </m:r>
                        <m:r>
                          <a:rPr lang="en-US" sz="2400" i="1">
                            <a:latin typeface="Cambria Math"/>
                          </a:rPr>
                          <m:t>𝛼</m:t>
                        </m:r>
                      </m:e>
                    </m:d>
                    <m:r>
                      <a:rPr lang="en-US" sz="2400" b="0" i="1" smtClean="0">
                        <a:latin typeface="Cambria Math"/>
                      </a:rPr>
                      <m:t>=</m:t>
                    </m:r>
                    <m:r>
                      <a:rPr lang="en-US" sz="2400" i="1">
                        <a:latin typeface="Cambria Math"/>
                      </a:rPr>
                      <m:t>𝑠𝑖𝑛</m:t>
                    </m:r>
                    <m:r>
                      <a:rPr lang="en-US" sz="2400" i="1" smtClean="0">
                        <a:latin typeface="Cambria Math"/>
                        <a:ea typeface="Cambria Math"/>
                      </a:rPr>
                      <m:t>𝛽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&gt;0</m:t>
                    </m:r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70" name="Прямоугольник 6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4845" y="2871538"/>
                <a:ext cx="3573029" cy="645048"/>
              </a:xfrm>
              <a:prstGeom prst="rect">
                <a:avLst/>
              </a:prstGeom>
              <a:blipFill rotWithShape="1">
                <a:blip r:embed="rId12"/>
                <a:stretch>
                  <a:fillRect l="-2560" b="-75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Левая фигурная скобка 8"/>
          <p:cNvSpPr/>
          <p:nvPr/>
        </p:nvSpPr>
        <p:spPr>
          <a:xfrm rot="16200000">
            <a:off x="1445765" y="3036593"/>
            <a:ext cx="315745" cy="1076552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1379216" y="3630921"/>
                <a:ext cx="448841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/>
                          <a:ea typeface="Cambria Math"/>
                        </a:rPr>
                        <m:t>𝛽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9216" y="3630921"/>
                <a:ext cx="448841" cy="461665"/>
              </a:xfrm>
              <a:prstGeom prst="rect">
                <a:avLst/>
              </a:prstGeom>
              <a:blipFill rotWithShape="1">
                <a:blip r:embed="rId13"/>
                <a:stretch>
                  <a:fillRect l="-2703" r="-1351" b="-18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1" name="Прямоугольник 70"/>
              <p:cNvSpPr/>
              <p:nvPr/>
            </p:nvSpPr>
            <p:spPr>
              <a:xfrm>
                <a:off x="244844" y="3889050"/>
                <a:ext cx="3895108" cy="64504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dirty="0"/>
                  <a:t>2)</a:t>
                </a:r>
                <a14:m>
                  <m:oMath xmlns:m="http://schemas.openxmlformats.org/officeDocument/2006/math">
                    <m:r>
                      <a:rPr lang="en-US" sz="2400">
                        <a:latin typeface="Cambria Math"/>
                      </a:rPr>
                      <m:t> </m:t>
                    </m:r>
                    <m:r>
                      <a:rPr lang="en-US" sz="2400" b="0" i="1" smtClean="0">
                        <a:latin typeface="Cambria Math"/>
                      </a:rPr>
                      <m:t>𝑡𝑔</m:t>
                    </m:r>
                    <m:d>
                      <m:d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ru-RU" sz="2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/>
                              </a:rPr>
                              <m:t>3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400" i="1">
                                <a:latin typeface="Cambria Math"/>
                              </a:rPr>
                              <m:t>2</m:t>
                            </m:r>
                          </m:den>
                        </m:f>
                        <m:r>
                          <a:rPr lang="en-US" sz="2400" b="0" i="1" smtClean="0">
                            <a:latin typeface="Cambria Math"/>
                          </a:rPr>
                          <m:t>−</m:t>
                        </m:r>
                        <m:r>
                          <a:rPr lang="en-US" sz="2400" i="1">
                            <a:latin typeface="Cambria Math"/>
                          </a:rPr>
                          <m:t>𝛼</m:t>
                        </m:r>
                        <m:r>
                          <m:rPr>
                            <m:nor/>
                          </m:rPr>
                          <a:rPr lang="ru-RU" sz="2400" dirty="0"/>
                          <m:t> </m:t>
                        </m:r>
                      </m:e>
                    </m:d>
                    <m:r>
                      <a:rPr lang="en-US" sz="2400" b="0" i="0" smtClean="0">
                        <a:latin typeface="Cambria Math"/>
                      </a:rPr>
                      <m:t>=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/>
                      </a:rPr>
                      <m:t>tg</m:t>
                    </m:r>
                    <m:r>
                      <a:rPr lang="en-US" sz="2400" i="1">
                        <a:latin typeface="Cambria Math"/>
                        <a:ea typeface="Cambria Math"/>
                      </a:rPr>
                      <m:t>𝛽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&gt;0</m:t>
                    </m:r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71" name="Прямоугольник 7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4844" y="3889050"/>
                <a:ext cx="3895108" cy="645048"/>
              </a:xfrm>
              <a:prstGeom prst="rect">
                <a:avLst/>
              </a:prstGeom>
              <a:blipFill rotWithShape="1">
                <a:blip r:embed="rId14"/>
                <a:stretch>
                  <a:fillRect l="-2347" b="-75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2" name="Левая фигурная скобка 71"/>
          <p:cNvSpPr/>
          <p:nvPr/>
        </p:nvSpPr>
        <p:spPr>
          <a:xfrm rot="16200000">
            <a:off x="1445764" y="4041592"/>
            <a:ext cx="315745" cy="1076552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3" name="Прямоугольник 72"/>
              <p:cNvSpPr/>
              <p:nvPr/>
            </p:nvSpPr>
            <p:spPr>
              <a:xfrm>
                <a:off x="1349222" y="4635920"/>
                <a:ext cx="448841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/>
                          <a:ea typeface="Cambria Math"/>
                        </a:rPr>
                        <m:t>𝛽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73" name="Прямоугольник 7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9222" y="4635920"/>
                <a:ext cx="448841" cy="461665"/>
              </a:xfrm>
              <a:prstGeom prst="rect">
                <a:avLst/>
              </a:prstGeom>
              <a:blipFill rotWithShape="1">
                <a:blip r:embed="rId15"/>
                <a:stretch>
                  <a:fillRect l="-2703" r="-1351" b="-171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Прямоугольник 31"/>
              <p:cNvSpPr/>
              <p:nvPr/>
            </p:nvSpPr>
            <p:spPr>
              <a:xfrm>
                <a:off x="8663018" y="2990305"/>
                <a:ext cx="37138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0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𝑥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32" name="Прямоугольник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63018" y="2990305"/>
                <a:ext cx="371384" cy="369332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81317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6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8" grpId="0"/>
      <p:bldP spid="49" grpId="0" animBg="1"/>
      <p:bldP spid="50" grpId="0" animBg="1"/>
      <p:bldP spid="52" grpId="0" animBg="1"/>
      <p:bldP spid="53" grpId="0" animBg="1"/>
      <p:bldP spid="55" grpId="0" animBg="1"/>
      <p:bldP spid="57" grpId="0"/>
      <p:bldP spid="58" grpId="0"/>
      <p:bldP spid="61" grpId="0"/>
      <p:bldP spid="64" grpId="0"/>
      <p:bldP spid="65" grpId="0"/>
      <p:bldP spid="7" grpId="0"/>
      <p:bldP spid="69" grpId="0"/>
      <p:bldP spid="70" grpId="0"/>
      <p:bldP spid="9" grpId="0" animBg="1"/>
      <p:bldP spid="10" grpId="0"/>
      <p:bldP spid="71" grpId="0"/>
      <p:bldP spid="72" grpId="0" animBg="1"/>
      <p:bldP spid="73" grpId="0"/>
      <p:bldP spid="3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43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ПРИМЕРОВ</a:t>
            </a:r>
            <a:endParaRPr lang="ru-RU" sz="2800" dirty="0"/>
          </a:p>
        </p:txBody>
      </p:sp>
      <p:sp>
        <p:nvSpPr>
          <p:cNvPr id="44" name="Прямоугольник 43"/>
          <p:cNvSpPr/>
          <p:nvPr/>
        </p:nvSpPr>
        <p:spPr>
          <a:xfrm>
            <a:off x="233334" y="752386"/>
            <a:ext cx="486126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rgbClr val="00B050"/>
                </a:solidFill>
              </a:rPr>
              <a:t>250</a:t>
            </a:r>
            <a:r>
              <a:rPr lang="en-US" sz="2800" b="1" i="1" dirty="0">
                <a:solidFill>
                  <a:srgbClr val="00B050"/>
                </a:solidFill>
              </a:rPr>
              <a:t>. </a:t>
            </a:r>
            <a:r>
              <a:rPr lang="ru-RU" sz="2800" b="1" i="1" dirty="0">
                <a:solidFill>
                  <a:srgbClr val="00B050"/>
                </a:solidFill>
              </a:rPr>
              <a:t>Определите знак числа.</a:t>
            </a:r>
            <a:r>
              <a:rPr lang="en-US" sz="2800" b="1" i="1" dirty="0">
                <a:solidFill>
                  <a:srgbClr val="00B050"/>
                </a:solidFill>
              </a:rPr>
              <a:t> </a:t>
            </a:r>
            <a:endParaRPr lang="ru-RU" sz="2800" b="1" i="1" dirty="0">
              <a:solidFill>
                <a:srgbClr val="002060"/>
              </a:solidFill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256361" y="2320355"/>
            <a:ext cx="168514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00B050"/>
                </a:solidFill>
              </a:rPr>
              <a:t>Решение:</a:t>
            </a:r>
          </a:p>
        </p:txBody>
      </p:sp>
      <p:cxnSp>
        <p:nvCxnSpPr>
          <p:cNvPr id="47" name="Прямая со стрелкой 46"/>
          <p:cNvCxnSpPr/>
          <p:nvPr/>
        </p:nvCxnSpPr>
        <p:spPr>
          <a:xfrm flipH="1" flipV="1">
            <a:off x="7352915" y="2095245"/>
            <a:ext cx="23066" cy="253925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8" name="Прямая со стрелкой 47"/>
          <p:cNvCxnSpPr/>
          <p:nvPr/>
        </p:nvCxnSpPr>
        <p:spPr>
          <a:xfrm>
            <a:off x="5940152" y="3420687"/>
            <a:ext cx="2934220" cy="9723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9" name="Прямоугольник 48"/>
              <p:cNvSpPr/>
              <p:nvPr/>
            </p:nvSpPr>
            <p:spPr>
              <a:xfrm>
                <a:off x="7375981" y="1986473"/>
                <a:ext cx="37138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0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𝑦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49" name="Прямоугольник 4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75981" y="1986473"/>
                <a:ext cx="371384" cy="369332"/>
              </a:xfrm>
              <a:prstGeom prst="rect">
                <a:avLst/>
              </a:prstGeom>
              <a:blipFill rotWithShape="1">
                <a:blip r:embed="rId3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0" name="Кольцо 49"/>
          <p:cNvSpPr/>
          <p:nvPr/>
        </p:nvSpPr>
        <p:spPr>
          <a:xfrm>
            <a:off x="6397958" y="2663041"/>
            <a:ext cx="1932978" cy="1483364"/>
          </a:xfrm>
          <a:prstGeom prst="donut">
            <a:avLst>
              <a:gd name="adj" fmla="val 0"/>
            </a:avLst>
          </a:prstGeom>
          <a:ln>
            <a:solidFill>
              <a:srgbClr val="00B05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61" name="Овал 60"/>
          <p:cNvSpPr/>
          <p:nvPr/>
        </p:nvSpPr>
        <p:spPr>
          <a:xfrm>
            <a:off x="8250205" y="3374967"/>
            <a:ext cx="138397" cy="11217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p:sp>
        <p:nvSpPr>
          <p:cNvPr id="62" name="Овал 61"/>
          <p:cNvSpPr/>
          <p:nvPr/>
        </p:nvSpPr>
        <p:spPr>
          <a:xfrm>
            <a:off x="7295249" y="2608502"/>
            <a:ext cx="138397" cy="112176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p:sp>
        <p:nvSpPr>
          <p:cNvPr id="63" name="Овал 62"/>
          <p:cNvSpPr/>
          <p:nvPr/>
        </p:nvSpPr>
        <p:spPr>
          <a:xfrm>
            <a:off x="6317227" y="3364599"/>
            <a:ext cx="138397" cy="11217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p:sp>
        <p:nvSpPr>
          <p:cNvPr id="64" name="Овал 63"/>
          <p:cNvSpPr/>
          <p:nvPr/>
        </p:nvSpPr>
        <p:spPr>
          <a:xfrm>
            <a:off x="7306782" y="4091866"/>
            <a:ext cx="138397" cy="112176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5" name="Прямоугольник 64"/>
              <p:cNvSpPr/>
              <p:nvPr/>
            </p:nvSpPr>
            <p:spPr>
              <a:xfrm>
                <a:off x="7343299" y="2258426"/>
                <a:ext cx="623824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𝟗𝟎</m:t>
                          </m:r>
                        </m:e>
                        <m:sup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65" name="Прямоугольник 6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43299" y="2258426"/>
                <a:ext cx="623824" cy="37555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Прямоугольник 65"/>
              <p:cNvSpPr/>
              <p:nvPr/>
            </p:nvSpPr>
            <p:spPr>
              <a:xfrm>
                <a:off x="5831799" y="2955345"/>
                <a:ext cx="761683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𝟏𝟖𝟎</m:t>
                          </m:r>
                        </m:e>
                        <m:sup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66" name="Прямоугольник 6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31799" y="2955345"/>
                <a:ext cx="761683" cy="37555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Прямоугольник 66"/>
              <p:cNvSpPr/>
              <p:nvPr/>
            </p:nvSpPr>
            <p:spPr>
              <a:xfrm>
                <a:off x="6683496" y="4211574"/>
                <a:ext cx="761683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𝟐𝟕𝟎</m:t>
                          </m:r>
                        </m:e>
                        <m:sup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67" name="Прямоугольник 6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83496" y="4211574"/>
                <a:ext cx="761683" cy="37555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Прямоугольник 67"/>
              <p:cNvSpPr/>
              <p:nvPr/>
            </p:nvSpPr>
            <p:spPr>
              <a:xfrm>
                <a:off x="8227875" y="2944343"/>
                <a:ext cx="485966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𝟎</m:t>
                          </m:r>
                        </m:e>
                        <m:sup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68" name="Прямоугольник 6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27875" y="2944343"/>
                <a:ext cx="485966" cy="375552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Прямоугольник 68"/>
              <p:cNvSpPr/>
              <p:nvPr/>
            </p:nvSpPr>
            <p:spPr>
              <a:xfrm>
                <a:off x="8263103" y="3486202"/>
                <a:ext cx="761683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1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𝟑𝟔𝟎</m:t>
                          </m:r>
                        </m:e>
                        <m:sup>
                          <m:r>
                            <a:rPr lang="en-US" sz="18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69" name="Прямоугольник 6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63103" y="3486202"/>
                <a:ext cx="761683" cy="375552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0" name="Прямоугольник 69"/>
              <p:cNvSpPr/>
              <p:nvPr/>
            </p:nvSpPr>
            <p:spPr>
              <a:xfrm>
                <a:off x="233333" y="1485383"/>
                <a:ext cx="2179123" cy="61651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dirty="0"/>
                  <a:t>1)</a:t>
                </a:r>
                <a14:m>
                  <m:oMath xmlns:m="http://schemas.openxmlformats.org/officeDocument/2006/math">
                    <m:r>
                      <a:rPr lang="en-US" sz="2400">
                        <a:latin typeface="Cambria Math"/>
                      </a:rPr>
                      <m:t> </m:t>
                    </m:r>
                    <m:r>
                      <a:rPr lang="en-US" sz="2400" i="1">
                        <a:latin typeface="Cambria Math"/>
                      </a:rPr>
                      <m:t>𝑠𝑖𝑛</m:t>
                    </m:r>
                    <m:f>
                      <m:f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/>
                          </a:rPr>
                          <m:t>2</m:t>
                        </m:r>
                        <m:r>
                          <a:rPr lang="en-US" sz="2400" i="1">
                            <a:latin typeface="Cambria Math"/>
                          </a:rPr>
                          <m:t>𝜋</m:t>
                        </m:r>
                      </m:num>
                      <m:den>
                        <m:r>
                          <a:rPr lang="en-US" sz="2400" b="0" i="1" smtClean="0">
                            <a:latin typeface="Cambria Math"/>
                          </a:rPr>
                          <m:t>3</m:t>
                        </m:r>
                      </m:den>
                    </m:f>
                    <m:r>
                      <a:rPr lang="en-US" sz="2400" b="0" i="1" smtClean="0">
                        <a:latin typeface="Cambria Math"/>
                      </a:rPr>
                      <m:t>𝑐𝑜𝑠</m:t>
                    </m:r>
                    <m:f>
                      <m:f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</a:rPr>
                          <m:t>3</m:t>
                        </m:r>
                        <m:r>
                          <a:rPr lang="en-US" sz="2400" i="1">
                            <a:latin typeface="Cambria Math"/>
                          </a:rPr>
                          <m:t>𝜋</m:t>
                        </m:r>
                      </m:num>
                      <m:den>
                        <m:r>
                          <a:rPr lang="en-US" sz="2400" b="0" i="1" smtClean="0">
                            <a:latin typeface="Cambria Math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2400" dirty="0"/>
                  <a:t>;</a:t>
                </a:r>
                <a:endParaRPr lang="ru-RU" sz="2400" dirty="0"/>
              </a:p>
            </p:txBody>
          </p:sp>
        </mc:Choice>
        <mc:Fallback xmlns="">
          <p:sp>
            <p:nvSpPr>
              <p:cNvPr id="70" name="Прямоугольник 6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333" y="1485383"/>
                <a:ext cx="2179123" cy="616515"/>
              </a:xfrm>
              <a:prstGeom prst="rect">
                <a:avLst/>
              </a:prstGeom>
              <a:blipFill>
                <a:blip r:embed="rId9"/>
                <a:stretch>
                  <a:fillRect l="-4190" r="-3073" b="-990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1" name="Прямоугольник 70"/>
              <p:cNvSpPr/>
              <p:nvPr/>
            </p:nvSpPr>
            <p:spPr>
              <a:xfrm>
                <a:off x="3698547" y="1455353"/>
                <a:ext cx="2143407" cy="61991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dirty="0"/>
                  <a:t>2)</a:t>
                </a:r>
                <a14:m>
                  <m:oMath xmlns:m="http://schemas.openxmlformats.org/officeDocument/2006/math">
                    <m:r>
                      <a:rPr lang="en-US" sz="2400">
                        <a:latin typeface="Cambria Math"/>
                      </a:rPr>
                      <m:t> </m:t>
                    </m:r>
                    <m:r>
                      <a:rPr lang="en-US" sz="2400" b="0" i="1" smtClean="0">
                        <a:latin typeface="Cambria Math"/>
                      </a:rPr>
                      <m:t>𝑡𝑔</m:t>
                    </m:r>
                    <m:f>
                      <m:f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/>
                          </a:rPr>
                          <m:t>5</m:t>
                        </m:r>
                        <m:r>
                          <a:rPr lang="en-US" sz="2400" i="1">
                            <a:latin typeface="Cambria Math"/>
                          </a:rPr>
                          <m:t>𝜋</m:t>
                        </m:r>
                      </m:num>
                      <m:den>
                        <m:r>
                          <a:rPr lang="en-US" sz="2400" b="0" i="1" smtClean="0">
                            <a:latin typeface="Cambria Math"/>
                          </a:rPr>
                          <m:t>4</m:t>
                        </m:r>
                      </m:den>
                    </m:f>
                    <m:r>
                      <a:rPr lang="en-US" sz="2400" b="0" i="1" smtClean="0">
                        <a:latin typeface="Cambria Math"/>
                      </a:rPr>
                      <m:t>+</m:t>
                    </m:r>
                    <m:r>
                      <a:rPr lang="en-US" sz="2400" b="0" i="1" smtClean="0">
                        <a:latin typeface="Cambria Math"/>
                      </a:rPr>
                      <m:t>𝑠𝑖𝑛</m:t>
                    </m:r>
                    <m:f>
                      <m:f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</a:rPr>
                          <m:t>𝜋</m:t>
                        </m:r>
                      </m:num>
                      <m:den>
                        <m:r>
                          <a:rPr lang="en-US" sz="2400" b="0" i="1" smtClean="0">
                            <a:latin typeface="Cambria Math"/>
                          </a:rPr>
                          <m:t>4</m:t>
                        </m:r>
                      </m:den>
                    </m:f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71" name="Прямоугольник 7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98547" y="1455353"/>
                <a:ext cx="2143407" cy="619913"/>
              </a:xfrm>
              <a:prstGeom prst="rect">
                <a:avLst/>
              </a:prstGeom>
              <a:blipFill>
                <a:blip r:embed="rId10"/>
                <a:stretch>
                  <a:fillRect l="-4558" b="-1089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3" name="Левая фигурная скобка 72"/>
          <p:cNvSpPr/>
          <p:nvPr/>
        </p:nvSpPr>
        <p:spPr>
          <a:xfrm rot="16200000">
            <a:off x="2950561" y="2911713"/>
            <a:ext cx="315745" cy="926508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4" name="Прямоугольник 73"/>
              <p:cNvSpPr/>
              <p:nvPr/>
            </p:nvSpPr>
            <p:spPr>
              <a:xfrm>
                <a:off x="2867020" y="3407986"/>
                <a:ext cx="48282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+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74" name="Прямоугольник 7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67020" y="3407986"/>
                <a:ext cx="482824" cy="461665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8" name="Прямоугольник 77"/>
              <p:cNvSpPr/>
              <p:nvPr/>
            </p:nvSpPr>
            <p:spPr>
              <a:xfrm>
                <a:off x="233333" y="2781728"/>
                <a:ext cx="5318444" cy="61651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dirty="0"/>
                  <a:t>1)</a:t>
                </a:r>
                <a14:m>
                  <m:oMath xmlns:m="http://schemas.openxmlformats.org/officeDocument/2006/math">
                    <m:r>
                      <a:rPr lang="en-US" sz="2400">
                        <a:latin typeface="Cambria Math"/>
                      </a:rPr>
                      <m:t> </m:t>
                    </m:r>
                    <m:r>
                      <a:rPr lang="en-US" sz="2400" i="1">
                        <a:latin typeface="Cambria Math"/>
                      </a:rPr>
                      <m:t>𝑠𝑖𝑛</m:t>
                    </m:r>
                    <m:f>
                      <m:f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/>
                          </a:rPr>
                          <m:t>2</m:t>
                        </m:r>
                        <m:r>
                          <a:rPr lang="en-US" sz="2400" i="1">
                            <a:latin typeface="Cambria Math"/>
                          </a:rPr>
                          <m:t>𝜋</m:t>
                        </m:r>
                      </m:num>
                      <m:den>
                        <m:r>
                          <a:rPr lang="en-US" sz="2400" b="0" i="1" smtClean="0">
                            <a:latin typeface="Cambria Math"/>
                          </a:rPr>
                          <m:t>3</m:t>
                        </m:r>
                      </m:den>
                    </m:f>
                    <m:r>
                      <a:rPr lang="en-US" sz="2400" b="0" i="1" smtClean="0">
                        <a:latin typeface="Cambria Math"/>
                      </a:rPr>
                      <m:t>𝑐𝑜𝑠</m:t>
                    </m:r>
                    <m:f>
                      <m:f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</a:rPr>
                          <m:t>3</m:t>
                        </m:r>
                        <m:r>
                          <a:rPr lang="en-US" sz="2400" i="1">
                            <a:latin typeface="Cambria Math"/>
                          </a:rPr>
                          <m:t>𝜋</m:t>
                        </m:r>
                      </m:num>
                      <m:den>
                        <m:r>
                          <a:rPr lang="en-US" sz="2400" b="0" i="1" smtClean="0">
                            <a:latin typeface="Cambria Math"/>
                          </a:rPr>
                          <m:t>4</m:t>
                        </m:r>
                      </m:den>
                    </m:f>
                    <m:r>
                      <a:rPr lang="en-US" sz="2400" b="0" i="1" smtClean="0">
                        <a:latin typeface="Cambria Math"/>
                      </a:rPr>
                      <m:t>=</m:t>
                    </m:r>
                    <m:r>
                      <a:rPr lang="en-US" sz="2400" b="0" i="1" smtClean="0">
                        <a:latin typeface="Cambria Math"/>
                      </a:rPr>
                      <m:t>𝑠𝑖𝑛</m:t>
                    </m:r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/>
                          </a:rPr>
                          <m:t>120</m:t>
                        </m:r>
                      </m:e>
                      <m:sup>
                        <m:r>
                          <a:rPr lang="en-US" sz="2400" b="0" i="1" smtClean="0">
                            <a:latin typeface="Cambria Math"/>
                          </a:rPr>
                          <m:t>0</m:t>
                        </m:r>
                      </m:sup>
                    </m:sSup>
                    <m:r>
                      <a:rPr lang="en-US" sz="2400" b="0" i="1" smtClean="0">
                        <a:latin typeface="Cambria Math"/>
                      </a:rPr>
                      <m:t>𝑐𝑜𝑠</m:t>
                    </m:r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135</m:t>
                        </m:r>
                        <m:r>
                          <m:rPr>
                            <m:nor/>
                          </m:rPr>
                          <a:rPr lang="ru-RU" sz="2400" dirty="0"/>
                          <m:t> </m:t>
                        </m:r>
                      </m:e>
                      <m:sup>
                        <m:r>
                          <a:rPr lang="en-US" sz="2400" b="0" i="1" smtClean="0">
                            <a:latin typeface="Cambria Math"/>
                          </a:rPr>
                          <m:t>0</m:t>
                        </m:r>
                      </m:sup>
                    </m:sSup>
                    <m:r>
                      <a:rPr lang="en-US" sz="2400" b="0" i="1" smtClean="0">
                        <a:latin typeface="Cambria Math"/>
                      </a:rPr>
                      <m:t>&lt;0</m:t>
                    </m:r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78" name="Прямоугольник 7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333" y="2781728"/>
                <a:ext cx="5318444" cy="616515"/>
              </a:xfrm>
              <a:prstGeom prst="rect">
                <a:avLst/>
              </a:prstGeom>
              <a:blipFill rotWithShape="1">
                <a:blip r:embed="rId12"/>
                <a:stretch>
                  <a:fillRect l="-1718" b="-990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9" name="Левая фигурная скобка 78"/>
          <p:cNvSpPr/>
          <p:nvPr/>
        </p:nvSpPr>
        <p:spPr>
          <a:xfrm rot="16200000">
            <a:off x="4029467" y="2899071"/>
            <a:ext cx="315745" cy="926506"/>
          </a:xfrm>
          <a:prstGeom prst="leftBrace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0" name="Прямоугольник 79"/>
              <p:cNvSpPr/>
              <p:nvPr/>
            </p:nvSpPr>
            <p:spPr>
              <a:xfrm>
                <a:off x="3945927" y="3395343"/>
                <a:ext cx="48282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−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80" name="Прямоугольник 7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5927" y="3395343"/>
                <a:ext cx="482824" cy="461665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1" name="Прямоугольник 80"/>
              <p:cNvSpPr/>
              <p:nvPr/>
            </p:nvSpPr>
            <p:spPr>
              <a:xfrm>
                <a:off x="269050" y="3673978"/>
                <a:ext cx="5352812" cy="61991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dirty="0"/>
                  <a:t>2)</a:t>
                </a:r>
                <a14:m>
                  <m:oMath xmlns:m="http://schemas.openxmlformats.org/officeDocument/2006/math">
                    <m:r>
                      <a:rPr lang="en-US" sz="2400">
                        <a:latin typeface="Cambria Math"/>
                      </a:rPr>
                      <m:t> </m:t>
                    </m:r>
                    <m:r>
                      <a:rPr lang="en-US" sz="2400" b="0" i="1" smtClean="0">
                        <a:latin typeface="Cambria Math"/>
                      </a:rPr>
                      <m:t>𝑡𝑔</m:t>
                    </m:r>
                    <m:f>
                      <m:f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/>
                          </a:rPr>
                          <m:t>5</m:t>
                        </m:r>
                        <m:r>
                          <a:rPr lang="en-US" sz="2400" i="1">
                            <a:latin typeface="Cambria Math"/>
                          </a:rPr>
                          <m:t>𝜋</m:t>
                        </m:r>
                      </m:num>
                      <m:den>
                        <m:r>
                          <a:rPr lang="en-US" sz="2400" b="0" i="1" smtClean="0">
                            <a:latin typeface="Cambria Math"/>
                          </a:rPr>
                          <m:t>4</m:t>
                        </m:r>
                      </m:den>
                    </m:f>
                    <m:r>
                      <a:rPr lang="en-US" sz="2400" b="0" i="1" smtClean="0">
                        <a:latin typeface="Cambria Math"/>
                      </a:rPr>
                      <m:t>+</m:t>
                    </m:r>
                    <m:r>
                      <a:rPr lang="en-US" sz="2400" b="0" i="1" smtClean="0">
                        <a:latin typeface="Cambria Math"/>
                      </a:rPr>
                      <m:t>𝑠𝑖𝑛</m:t>
                    </m:r>
                    <m:f>
                      <m:f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</a:rPr>
                          <m:t>𝜋</m:t>
                        </m:r>
                      </m:num>
                      <m:den>
                        <m:r>
                          <a:rPr lang="en-US" sz="2400" b="0" i="1" smtClean="0">
                            <a:latin typeface="Cambria Math"/>
                          </a:rPr>
                          <m:t>4</m:t>
                        </m:r>
                      </m:den>
                    </m:f>
                    <m:r>
                      <a:rPr lang="en-US" sz="2400" b="0" i="1" smtClean="0">
                        <a:latin typeface="Cambria Math"/>
                      </a:rPr>
                      <m:t>=</m:t>
                    </m:r>
                    <m:r>
                      <a:rPr lang="en-US" sz="2400" b="0" i="1" smtClean="0">
                        <a:latin typeface="Cambria Math"/>
                      </a:rPr>
                      <m:t>𝑡𝑔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/>
                          </a:rPr>
                          <m:t>225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0</m:t>
                        </m:r>
                      </m:sup>
                    </m:sSup>
                    <m:r>
                      <a:rPr lang="en-US" sz="2400" b="0" i="1" smtClean="0">
                        <a:latin typeface="Cambria Math"/>
                      </a:rPr>
                      <m:t>+</m:t>
                    </m:r>
                    <m:r>
                      <a:rPr lang="en-US" sz="2400" b="0" i="1" smtClean="0">
                        <a:latin typeface="Cambria Math"/>
                      </a:rPr>
                      <m:t>𝑠𝑖𝑛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/>
                          </a:rPr>
                          <m:t>45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0</m:t>
                        </m:r>
                      </m:sup>
                    </m:sSup>
                    <m:r>
                      <a:rPr lang="en-US" sz="2400" b="0" i="1" smtClean="0">
                        <a:latin typeface="Cambria Math"/>
                      </a:rPr>
                      <m:t>&gt;0</m:t>
                    </m:r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81" name="Прямоугольник 8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050" y="3673978"/>
                <a:ext cx="5352812" cy="619913"/>
              </a:xfrm>
              <a:prstGeom prst="rect">
                <a:avLst/>
              </a:prstGeom>
              <a:blipFill rotWithShape="1">
                <a:blip r:embed="rId14"/>
                <a:stretch>
                  <a:fillRect l="-1708" b="-1089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4" name="Левая фигурная скобка 83"/>
          <p:cNvSpPr/>
          <p:nvPr/>
        </p:nvSpPr>
        <p:spPr>
          <a:xfrm rot="16200000">
            <a:off x="2994857" y="3786485"/>
            <a:ext cx="315745" cy="926508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5" name="Прямоугольник 84"/>
              <p:cNvSpPr/>
              <p:nvPr/>
            </p:nvSpPr>
            <p:spPr>
              <a:xfrm>
                <a:off x="2911316" y="4282758"/>
                <a:ext cx="48282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+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85" name="Прямоугольник 8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1316" y="4282758"/>
                <a:ext cx="482824" cy="461665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6" name="Левая фигурная скобка 85"/>
          <p:cNvSpPr/>
          <p:nvPr/>
        </p:nvSpPr>
        <p:spPr>
          <a:xfrm rot="16200000">
            <a:off x="4270879" y="3786486"/>
            <a:ext cx="315745" cy="926508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7" name="Прямоугольник 86"/>
              <p:cNvSpPr/>
              <p:nvPr/>
            </p:nvSpPr>
            <p:spPr>
              <a:xfrm>
                <a:off x="4187338" y="4282759"/>
                <a:ext cx="48282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+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87" name="Прямоугольник 8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87338" y="4282759"/>
                <a:ext cx="482824" cy="461665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81752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  <p:bldP spid="49" grpId="0"/>
      <p:bldP spid="50" grpId="0" animBg="1"/>
      <p:bldP spid="61" grpId="0" animBg="1"/>
      <p:bldP spid="62" grpId="0" animBg="1"/>
      <p:bldP spid="63" grpId="0" animBg="1"/>
      <p:bldP spid="64" grpId="0" animBg="1"/>
      <p:bldP spid="65" grpId="0"/>
      <p:bldP spid="66" grpId="0"/>
      <p:bldP spid="67" grpId="0"/>
      <p:bldP spid="68" grpId="0"/>
      <p:bldP spid="69" grpId="0"/>
      <p:bldP spid="70" grpId="0"/>
      <p:bldP spid="71" grpId="0"/>
      <p:bldP spid="73" grpId="0" animBg="1"/>
      <p:bldP spid="74" grpId="0"/>
      <p:bldP spid="78" grpId="0"/>
      <p:bldP spid="79" grpId="0" animBg="1"/>
      <p:bldP spid="80" grpId="0"/>
      <p:bldP spid="81" grpId="0"/>
      <p:bldP spid="84" grpId="0" animBg="1"/>
      <p:bldP spid="85" grpId="0"/>
      <p:bldP spid="86" grpId="0" animBg="1"/>
      <p:bldP spid="8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/>
          </a:p>
        </p:txBody>
      </p:sp>
      <p:sp>
        <p:nvSpPr>
          <p:cNvPr id="30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ПРИМЕРОВ</a:t>
            </a:r>
            <a:endParaRPr lang="ru-RU" sz="2800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233334" y="752386"/>
            <a:ext cx="46586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>
                <a:solidFill>
                  <a:srgbClr val="00B050"/>
                </a:solidFill>
              </a:rPr>
              <a:t>Задача </a:t>
            </a:r>
            <a:r>
              <a:rPr lang="ru-RU" sz="2800" b="1" i="1" dirty="0" err="1">
                <a:solidFill>
                  <a:srgbClr val="00B050"/>
                </a:solidFill>
              </a:rPr>
              <a:t>Беруни</a:t>
            </a:r>
            <a:r>
              <a:rPr lang="en-US" sz="2800" b="1" i="1" dirty="0">
                <a:solidFill>
                  <a:srgbClr val="00B050"/>
                </a:solidFill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Кольцо 36"/>
          <p:cNvSpPr/>
          <p:nvPr/>
        </p:nvSpPr>
        <p:spPr>
          <a:xfrm>
            <a:off x="323528" y="3363838"/>
            <a:ext cx="1126370" cy="998591"/>
          </a:xfrm>
          <a:prstGeom prst="donut">
            <a:avLst>
              <a:gd name="adj" fmla="val 0"/>
            </a:avLst>
          </a:prstGeom>
          <a:ln>
            <a:solidFill>
              <a:srgbClr val="00B05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215518" y="1275606"/>
                <a:ext cx="8712968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Найдите радиус Земли </a:t>
                </a:r>
                <a:r>
                  <a:rPr lang="en-US" sz="24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R</a:t>
                </a:r>
                <a:r>
                  <a:rPr lang="ru-RU" sz="24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если известны</a:t>
                </a:r>
                <a:r>
                  <a:rPr lang="ru-RU" sz="24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h</a:t>
                </a:r>
                <a:r>
                  <a:rPr lang="ru-RU" sz="24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en-US" sz="24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BC 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и угол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𝛼</m:t>
                    </m:r>
                    <m:r>
                      <a:rPr lang="en-US" sz="2400" b="0" i="1" smtClean="0">
                        <a:latin typeface="Cambria Math"/>
                      </a:rPr>
                      <m:t>−∠</m:t>
                    </m:r>
                    <m:r>
                      <a:rPr lang="en-US" sz="2400" b="0" i="1" smtClean="0">
                        <a:latin typeface="Cambria Math"/>
                      </a:rPr>
                      <m:t>𝐴𝐵𝐷</m:t>
                    </m:r>
                  </m:oMath>
                </a14:m>
                <a:endParaRPr lang="ru-RU" sz="24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518" y="1275606"/>
                <a:ext cx="8712968" cy="830997"/>
              </a:xfrm>
              <a:prstGeom prst="rect">
                <a:avLst/>
              </a:prstGeom>
              <a:blipFill>
                <a:blip r:embed="rId2"/>
                <a:stretch>
                  <a:fillRect l="-1049" t="-510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2" name="Кольцо 61"/>
          <p:cNvSpPr/>
          <p:nvPr/>
        </p:nvSpPr>
        <p:spPr>
          <a:xfrm>
            <a:off x="862271" y="3840273"/>
            <a:ext cx="48883" cy="45719"/>
          </a:xfrm>
          <a:prstGeom prst="donut">
            <a:avLst>
              <a:gd name="adj" fmla="val 0"/>
            </a:avLst>
          </a:prstGeom>
          <a:solidFill>
            <a:srgbClr val="FF0000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64" name="Прямая соединительная линия 63"/>
          <p:cNvCxnSpPr/>
          <p:nvPr/>
        </p:nvCxnSpPr>
        <p:spPr>
          <a:xfrm>
            <a:off x="886712" y="2283718"/>
            <a:ext cx="0" cy="2232248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/>
          <p:cNvCxnSpPr/>
          <p:nvPr/>
        </p:nvCxnSpPr>
        <p:spPr>
          <a:xfrm>
            <a:off x="886712" y="2427734"/>
            <a:ext cx="876976" cy="2088232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67" name="Прямая соединительная линия 66"/>
          <p:cNvCxnSpPr/>
          <p:nvPr/>
        </p:nvCxnSpPr>
        <p:spPr>
          <a:xfrm flipV="1">
            <a:off x="897486" y="3651870"/>
            <a:ext cx="506162" cy="211262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80" name="Прямая соединительная линия 79"/>
          <p:cNvCxnSpPr/>
          <p:nvPr/>
        </p:nvCxnSpPr>
        <p:spPr>
          <a:xfrm>
            <a:off x="1259632" y="3579862"/>
            <a:ext cx="48940" cy="105047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85" name="Прямая соединительная линия 84"/>
          <p:cNvCxnSpPr/>
          <p:nvPr/>
        </p:nvCxnSpPr>
        <p:spPr>
          <a:xfrm flipV="1">
            <a:off x="1253192" y="3546637"/>
            <a:ext cx="78448" cy="36562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90" name="Прямая соединительная линия 89"/>
          <p:cNvCxnSpPr/>
          <p:nvPr/>
        </p:nvCxnSpPr>
        <p:spPr>
          <a:xfrm>
            <a:off x="886712" y="2427734"/>
            <a:ext cx="1797276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95" name="Прямая соединительная линия 94"/>
          <p:cNvCxnSpPr/>
          <p:nvPr/>
        </p:nvCxnSpPr>
        <p:spPr>
          <a:xfrm flipH="1">
            <a:off x="967583" y="2355726"/>
            <a:ext cx="551" cy="72008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96" name="Прямая соединительная линия 95"/>
          <p:cNvCxnSpPr/>
          <p:nvPr/>
        </p:nvCxnSpPr>
        <p:spPr>
          <a:xfrm>
            <a:off x="889135" y="2355726"/>
            <a:ext cx="78448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00" name="Дуга 99"/>
          <p:cNvSpPr/>
          <p:nvPr/>
        </p:nvSpPr>
        <p:spPr>
          <a:xfrm rot="3815968">
            <a:off x="787790" y="2357452"/>
            <a:ext cx="281138" cy="288032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1" name="Прямоугольник 100"/>
          <p:cNvSpPr/>
          <p:nvPr/>
        </p:nvSpPr>
        <p:spPr>
          <a:xfrm>
            <a:off x="592528" y="2207064"/>
            <a:ext cx="30970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i="1" dirty="0">
                <a:latin typeface="Times New Roman" pitchFamily="18" charset="0"/>
                <a:cs typeface="Times New Roman" pitchFamily="18" charset="0"/>
              </a:rPr>
              <a:t>B</a:t>
            </a:r>
            <a:endParaRPr lang="ru-RU" sz="1600" i="1" dirty="0"/>
          </a:p>
        </p:txBody>
      </p:sp>
      <p:sp>
        <p:nvSpPr>
          <p:cNvPr id="102" name="Прямоугольник 101"/>
          <p:cNvSpPr/>
          <p:nvPr/>
        </p:nvSpPr>
        <p:spPr>
          <a:xfrm>
            <a:off x="2393393" y="2123566"/>
            <a:ext cx="33214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i="1" dirty="0">
                <a:latin typeface="Times New Roman" pitchFamily="18" charset="0"/>
                <a:cs typeface="Times New Roman" pitchFamily="18" charset="0"/>
              </a:rPr>
              <a:t>D</a:t>
            </a:r>
            <a:endParaRPr lang="ru-RU" sz="1600" i="1" dirty="0"/>
          </a:p>
        </p:txBody>
      </p:sp>
      <p:sp>
        <p:nvSpPr>
          <p:cNvPr id="103" name="Прямоугольник 102"/>
          <p:cNvSpPr/>
          <p:nvPr/>
        </p:nvSpPr>
        <p:spPr>
          <a:xfrm>
            <a:off x="576981" y="3069064"/>
            <a:ext cx="32092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i="1" dirty="0">
                <a:latin typeface="Times New Roman" pitchFamily="18" charset="0"/>
                <a:cs typeface="Times New Roman" pitchFamily="18" charset="0"/>
              </a:rPr>
              <a:t>C</a:t>
            </a:r>
            <a:endParaRPr lang="ru-RU" sz="1600" i="1" dirty="0"/>
          </a:p>
        </p:txBody>
      </p:sp>
      <p:sp>
        <p:nvSpPr>
          <p:cNvPr id="104" name="Прямоугольник 103"/>
          <p:cNvSpPr/>
          <p:nvPr/>
        </p:nvSpPr>
        <p:spPr>
          <a:xfrm>
            <a:off x="476094" y="2579578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800" i="1" dirty="0">
                <a:latin typeface="Times New Roman" pitchFamily="18" charset="0"/>
                <a:cs typeface="Times New Roman" pitchFamily="18" charset="0"/>
              </a:rPr>
              <a:t>h</a:t>
            </a:r>
            <a:endParaRPr lang="ru-RU" sz="1800" dirty="0"/>
          </a:p>
        </p:txBody>
      </p:sp>
      <p:sp>
        <p:nvSpPr>
          <p:cNvPr id="105" name="Прямоугольник 104"/>
          <p:cNvSpPr/>
          <p:nvPr/>
        </p:nvSpPr>
        <p:spPr>
          <a:xfrm>
            <a:off x="928359" y="3471850"/>
            <a:ext cx="30970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i="1" dirty="0">
                <a:latin typeface="Times New Roman" pitchFamily="18" charset="0"/>
                <a:cs typeface="Times New Roman" pitchFamily="18" charset="0"/>
              </a:rPr>
              <a:t>R</a:t>
            </a:r>
            <a:endParaRPr lang="ru-RU" sz="1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6" name="Прямоугольник 105"/>
              <p:cNvSpPr/>
              <p:nvPr/>
            </p:nvSpPr>
            <p:spPr>
              <a:xfrm>
                <a:off x="965723" y="2396906"/>
                <a:ext cx="38241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i="1" smtClean="0">
                          <a:latin typeface="Cambria Math"/>
                        </a:rPr>
                        <m:t>𝛼</m:t>
                      </m:r>
                    </m:oMath>
                  </m:oMathPara>
                </a14:m>
                <a:endParaRPr lang="ru-RU" sz="1800" dirty="0"/>
              </a:p>
            </p:txBody>
          </p:sp>
        </mc:Choice>
        <mc:Fallback xmlns="">
          <p:sp>
            <p:nvSpPr>
              <p:cNvPr id="106" name="Прямоугольник 10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5723" y="2396906"/>
                <a:ext cx="382412" cy="36933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7" name="Прямоугольник 106"/>
          <p:cNvSpPr/>
          <p:nvPr/>
        </p:nvSpPr>
        <p:spPr>
          <a:xfrm>
            <a:off x="3491879" y="1958689"/>
            <a:ext cx="168514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00B050"/>
                </a:solidFill>
              </a:rPr>
              <a:t>Решение:</a:t>
            </a:r>
          </a:p>
        </p:txBody>
      </p:sp>
      <p:sp>
        <p:nvSpPr>
          <p:cNvPr id="108" name="Прямоугольный треугольник 107"/>
          <p:cNvSpPr/>
          <p:nvPr/>
        </p:nvSpPr>
        <p:spPr>
          <a:xfrm>
            <a:off x="3549959" y="2603134"/>
            <a:ext cx="2246177" cy="976727"/>
          </a:xfrm>
          <a:prstGeom prst="rtTriangle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9" name="Прямоугольник 108"/>
              <p:cNvSpPr/>
              <p:nvPr/>
            </p:nvSpPr>
            <p:spPr>
              <a:xfrm>
                <a:off x="5057884" y="3287184"/>
                <a:ext cx="38241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i="1" smtClean="0">
                          <a:latin typeface="Cambria Math"/>
                          <a:ea typeface="Cambria Math"/>
                        </a:rPr>
                        <m:t>𝛽</m:t>
                      </m:r>
                    </m:oMath>
                  </m:oMathPara>
                </a14:m>
                <a:endParaRPr lang="ru-RU" sz="1800" dirty="0"/>
              </a:p>
            </p:txBody>
          </p:sp>
        </mc:Choice>
        <mc:Fallback xmlns="">
          <p:sp>
            <p:nvSpPr>
              <p:cNvPr id="109" name="Прямоугольник 10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57884" y="3287184"/>
                <a:ext cx="382412" cy="369332"/>
              </a:xfrm>
              <a:prstGeom prst="rect">
                <a:avLst/>
              </a:prstGeom>
              <a:blipFill rotWithShape="1">
                <a:blip r:embed="rId5"/>
                <a:stretch>
                  <a:fillRect b="-114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0" name="Дуга 109"/>
          <p:cNvSpPr/>
          <p:nvPr/>
        </p:nvSpPr>
        <p:spPr>
          <a:xfrm rot="3815968" flipH="1" flipV="1">
            <a:off x="5323374" y="3457302"/>
            <a:ext cx="233844" cy="170117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1" name="Прямоугольник 110"/>
              <p:cNvSpPr/>
              <p:nvPr/>
            </p:nvSpPr>
            <p:spPr>
              <a:xfrm>
                <a:off x="5938589" y="2251621"/>
                <a:ext cx="1849481" cy="4605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/>
                          <a:ea typeface="Cambria Math"/>
                        </a:rPr>
                        <m:t>𝛽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90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0</m:t>
                          </m:r>
                        </m:sup>
                      </m:sSup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2000" i="1">
                          <a:latin typeface="Cambria Math"/>
                        </a:rPr>
                        <m:t>𝛼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111" name="Прямоугольник 1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38589" y="2251621"/>
                <a:ext cx="1849481" cy="460575"/>
              </a:xfrm>
              <a:prstGeom prst="rect">
                <a:avLst/>
              </a:prstGeom>
              <a:blipFill rotWithShape="1">
                <a:blip r:embed="rId6"/>
                <a:stretch>
                  <a:fillRect l="-658" b="-1973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2" name="Прямоугольник 111"/>
          <p:cNvSpPr/>
          <p:nvPr/>
        </p:nvSpPr>
        <p:spPr>
          <a:xfrm>
            <a:off x="3180319" y="2948630"/>
            <a:ext cx="30970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i="1" dirty="0">
                <a:latin typeface="Times New Roman" pitchFamily="18" charset="0"/>
                <a:cs typeface="Times New Roman" pitchFamily="18" charset="0"/>
              </a:rPr>
              <a:t>R</a:t>
            </a:r>
            <a:endParaRPr lang="ru-RU" sz="1600" dirty="0"/>
          </a:p>
        </p:txBody>
      </p:sp>
      <p:sp>
        <p:nvSpPr>
          <p:cNvPr id="113" name="Прямоугольник 112"/>
          <p:cNvSpPr/>
          <p:nvPr/>
        </p:nvSpPr>
        <p:spPr>
          <a:xfrm>
            <a:off x="4363347" y="2596961"/>
            <a:ext cx="55015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i="1" dirty="0" err="1">
                <a:latin typeface="Times New Roman" pitchFamily="18" charset="0"/>
                <a:cs typeface="Times New Roman" pitchFamily="18" charset="0"/>
              </a:rPr>
              <a:t>R+h</a:t>
            </a:r>
            <a:endParaRPr lang="ru-RU" sz="1600" dirty="0"/>
          </a:p>
        </p:txBody>
      </p:sp>
      <p:sp>
        <p:nvSpPr>
          <p:cNvPr id="114" name="Дуга 113"/>
          <p:cNvSpPr/>
          <p:nvPr/>
        </p:nvSpPr>
        <p:spPr>
          <a:xfrm rot="17550497" flipH="1" flipV="1">
            <a:off x="3513694" y="2561639"/>
            <a:ext cx="233844" cy="170117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6" name="Прямоугольник 115"/>
              <p:cNvSpPr/>
              <p:nvPr/>
            </p:nvSpPr>
            <p:spPr>
              <a:xfrm>
                <a:off x="3507277" y="2646697"/>
                <a:ext cx="38241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0" i="1" smtClean="0">
                          <a:latin typeface="Cambria Math"/>
                          <a:ea typeface="Cambria Math"/>
                        </a:rPr>
                        <m:t>𝑥</m:t>
                      </m:r>
                    </m:oMath>
                  </m:oMathPara>
                </a14:m>
                <a:endParaRPr lang="ru-RU" sz="1800" dirty="0"/>
              </a:p>
            </p:txBody>
          </p:sp>
        </mc:Choice>
        <mc:Fallback xmlns="">
          <p:sp>
            <p:nvSpPr>
              <p:cNvPr id="116" name="Прямоугольник 1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7277" y="2646697"/>
                <a:ext cx="382412" cy="369332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8" name="Соединительная линия уступом 117"/>
          <p:cNvCxnSpPr/>
          <p:nvPr/>
        </p:nvCxnSpPr>
        <p:spPr>
          <a:xfrm rot="10800000">
            <a:off x="3549959" y="3429436"/>
            <a:ext cx="216024" cy="153763"/>
          </a:xfrm>
          <a:prstGeom prst="bentConnector3">
            <a:avLst>
              <a:gd name="adj1" fmla="val -732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9" name="Прямоугольник 128"/>
              <p:cNvSpPr/>
              <p:nvPr/>
            </p:nvSpPr>
            <p:spPr>
              <a:xfrm>
                <a:off x="5940152" y="2757876"/>
                <a:ext cx="1870320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/>
                          <a:ea typeface="Cambria Math"/>
                        </a:rPr>
                        <m:t>𝛽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𝑥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4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90</m:t>
                          </m:r>
                        </m:e>
                        <m:sup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0</m:t>
                          </m:r>
                        </m:sup>
                      </m:sSup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129" name="Прямоугольник 1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0152" y="2757876"/>
                <a:ext cx="1870320" cy="461665"/>
              </a:xfrm>
              <a:prstGeom prst="rect">
                <a:avLst/>
              </a:prstGeom>
              <a:blipFill rotWithShape="1">
                <a:blip r:embed="rId8"/>
                <a:stretch>
                  <a:fillRect l="-326" b="-171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0" name="Прямоугольник 129"/>
              <p:cNvSpPr/>
              <p:nvPr/>
            </p:nvSpPr>
            <p:spPr>
              <a:xfrm>
                <a:off x="5940152" y="3223245"/>
                <a:ext cx="2592288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90</m:t>
                          </m:r>
                        </m:e>
                        <m:sup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0</m:t>
                          </m:r>
                        </m:sup>
                      </m:sSup>
                      <m:r>
                        <a:rPr lang="en-US" sz="2400" i="1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2000" i="1">
                          <a:latin typeface="Cambria Math"/>
                        </a:rPr>
                        <m:t>𝛼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𝑥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4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90</m:t>
                          </m:r>
                        </m:e>
                        <m:sup>
                          <m:r>
                            <a:rPr lang="en-US" sz="2400" i="1">
                              <a:latin typeface="Cambria Math"/>
                              <a:ea typeface="Cambria Math"/>
                            </a:rPr>
                            <m:t>0</m:t>
                          </m:r>
                        </m:sup>
                      </m:sSup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130" name="Прямоугольник 1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0152" y="3223245"/>
                <a:ext cx="2592288" cy="461665"/>
              </a:xfrm>
              <a:prstGeom prst="rect">
                <a:avLst/>
              </a:prstGeom>
              <a:blipFill rotWithShape="1">
                <a:blip r:embed="rId9"/>
                <a:stretch>
                  <a:fillRect l="-23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1" name="Прямоугольник 130"/>
              <p:cNvSpPr/>
              <p:nvPr/>
            </p:nvSpPr>
            <p:spPr>
              <a:xfrm>
                <a:off x="6305940" y="3593604"/>
                <a:ext cx="1785425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2400" i="1">
                          <a:latin typeface="Cambria Math"/>
                        </a:rPr>
                        <m:t>𝛼</m:t>
                      </m:r>
                      <m:r>
                        <a:rPr lang="en-US" sz="2400" i="1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400" i="1">
                          <a:latin typeface="Cambria Math"/>
                          <a:ea typeface="Cambria Math"/>
                        </a:rPr>
                        <m:t>𝑥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=0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31" name="Прямоугольник 1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5940" y="3593604"/>
                <a:ext cx="1785425" cy="461665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2" name="Прямоугольник 131"/>
              <p:cNvSpPr/>
              <p:nvPr/>
            </p:nvSpPr>
            <p:spPr>
              <a:xfrm>
                <a:off x="6726188" y="3915200"/>
                <a:ext cx="1020216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/>
                          <a:ea typeface="Cambria Math"/>
                        </a:rPr>
                        <m:t>𝑥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400" i="1">
                          <a:latin typeface="Cambria Math"/>
                        </a:rPr>
                        <m:t>𝛼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32" name="Прямоугольник 1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26188" y="3915200"/>
                <a:ext cx="1020216" cy="461665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4" name="Прямоугольник 133"/>
              <p:cNvSpPr/>
              <p:nvPr/>
            </p:nvSpPr>
            <p:spPr>
              <a:xfrm>
                <a:off x="3490017" y="3684910"/>
                <a:ext cx="1736757" cy="67371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 smtClean="0">
                          <a:latin typeface="Cambria Math"/>
                          <a:ea typeface="Cambria Math"/>
                        </a:rPr>
                        <m:t>𝑐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𝑜𝑠</m:t>
                      </m:r>
                      <m:r>
                        <a:rPr lang="en-US" sz="2000" i="1">
                          <a:latin typeface="Cambria Math"/>
                        </a:rPr>
                        <m:t>𝛼</m:t>
                      </m:r>
                      <m:r>
                        <a:rPr lang="en-US" sz="20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/>
                            </a:rPr>
                            <m:t>𝑅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/>
                            </a:rPr>
                            <m:t>𝑅</m:t>
                          </m:r>
                          <m:r>
                            <a:rPr lang="en-US" sz="2000" b="0" i="1" smtClean="0">
                              <a:latin typeface="Cambria Math"/>
                            </a:rPr>
                            <m:t>+</m:t>
                          </m:r>
                          <m:r>
                            <a:rPr lang="en-US" sz="2000" b="0" i="1" smtClean="0">
                              <a:latin typeface="Cambria Math"/>
                            </a:rPr>
                            <m:t>h</m:t>
                          </m:r>
                        </m:den>
                      </m:f>
                    </m:oMath>
                  </m:oMathPara>
                </a14:m>
                <a:endParaRPr lang="ru-RU" sz="2000" i="1" dirty="0"/>
              </a:p>
            </p:txBody>
          </p:sp>
        </mc:Choice>
        <mc:Fallback xmlns="">
          <p:sp>
            <p:nvSpPr>
              <p:cNvPr id="134" name="Прямоугольник 1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0017" y="3684910"/>
                <a:ext cx="1736757" cy="673711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5" name="Прямоугольник 134"/>
              <p:cNvSpPr/>
              <p:nvPr/>
            </p:nvSpPr>
            <p:spPr>
              <a:xfrm>
                <a:off x="5160208" y="4358621"/>
                <a:ext cx="2123466" cy="54162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2000" b="1" dirty="0">
                    <a:ea typeface="Cambria Math"/>
                  </a:rPr>
                  <a:t>Ответ</a:t>
                </a:r>
                <a:r>
                  <a:rPr lang="en-US" sz="2000" b="1" dirty="0">
                    <a:ea typeface="Cambria Math"/>
                  </a:rPr>
                  <a:t>: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𝑹</m:t>
                    </m:r>
                    <m:r>
                      <a:rPr lang="en-US" sz="2000" b="1" i="1" smtClean="0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𝒉</m:t>
                        </m:r>
                        <m:r>
                          <a:rPr lang="en-US" sz="2000" b="1" i="1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𝒄𝒐𝒔</m:t>
                        </m:r>
                        <m:r>
                          <a:rPr lang="en-US" sz="20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𝜶</m:t>
                        </m:r>
                      </m:num>
                      <m:den>
                        <m:r>
                          <a:rPr lang="en-US" sz="20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𝟏</m:t>
                        </m:r>
                        <m:r>
                          <a:rPr lang="en-US" sz="20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2000" b="1" i="1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𝒄𝒐𝒔</m:t>
                        </m:r>
                        <m:r>
                          <a:rPr lang="en-US" sz="20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𝜶</m:t>
                        </m:r>
                      </m:den>
                    </m:f>
                  </m:oMath>
                </a14:m>
                <a:endParaRPr lang="ru-RU" sz="2000" b="1" i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35" name="Прямоугольник 1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60208" y="4358621"/>
                <a:ext cx="2123466" cy="541623"/>
              </a:xfrm>
              <a:prstGeom prst="rect">
                <a:avLst/>
              </a:prstGeom>
              <a:blipFill>
                <a:blip r:embed="rId13"/>
                <a:stretch>
                  <a:fillRect l="-2865" b="-78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98541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3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5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0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5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0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5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0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" grpId="0"/>
      <p:bldP spid="62" grpId="0" animBg="1"/>
      <p:bldP spid="100" grpId="0" animBg="1"/>
      <p:bldP spid="101" grpId="0"/>
      <p:bldP spid="102" grpId="0"/>
      <p:bldP spid="103" grpId="0"/>
      <p:bldP spid="104" grpId="0"/>
      <p:bldP spid="105" grpId="0"/>
      <p:bldP spid="106" grpId="0"/>
      <p:bldP spid="107" grpId="0"/>
      <p:bldP spid="108" grpId="0" animBg="1"/>
      <p:bldP spid="109" grpId="0"/>
      <p:bldP spid="110" grpId="0" animBg="1"/>
      <p:bldP spid="111" grpId="0"/>
      <p:bldP spid="112" grpId="0"/>
      <p:bldP spid="113" grpId="0"/>
      <p:bldP spid="114" grpId="0" animBg="1"/>
      <p:bldP spid="116" grpId="0"/>
      <p:bldP spid="129" grpId="0"/>
      <p:bldP spid="130" grpId="0"/>
      <p:bldP spid="131" grpId="0"/>
      <p:bldP spid="132" grpId="0"/>
      <p:bldP spid="134" grpId="0"/>
      <p:bldP spid="13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6db750d9b7fe54512c49c02cb98c72233e78d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15211</TotalTime>
  <Words>482</Words>
  <Application>Microsoft Office PowerPoint</Application>
  <PresentationFormat>Экран (16:9)</PresentationFormat>
  <Paragraphs>169</Paragraphs>
  <Slides>10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Cambria Math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Закирова Ф.М</cp:lastModifiedBy>
  <cp:revision>1345</cp:revision>
  <dcterms:created xsi:type="dcterms:W3CDTF">2020-04-09T07:32:19Z</dcterms:created>
  <dcterms:modified xsi:type="dcterms:W3CDTF">2020-12-30T05:31:18Z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