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50" r:id="rId3"/>
    <p:sldId id="1659" r:id="rId4"/>
    <p:sldId id="1662" r:id="rId5"/>
    <p:sldId id="1655" r:id="rId6"/>
    <p:sldId id="1649" r:id="rId7"/>
    <p:sldId id="1647" r:id="rId8"/>
    <p:sldId id="1658" r:id="rId9"/>
    <p:sldId id="1661" r:id="rId10"/>
    <p:sldId id="1639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2895" autoAdjust="0"/>
  </p:normalViewPr>
  <p:slideViewPr>
    <p:cSldViewPr>
      <p:cViewPr varScale="1">
        <p:scale>
          <a:sx n="70" d="100"/>
          <a:sy n="70" d="100"/>
        </p:scale>
        <p:origin x="734" y="48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png"/><Relationship Id="rId18" Type="http://schemas.openxmlformats.org/officeDocument/2006/relationships/image" Target="../media/image11.png"/><Relationship Id="rId26" Type="http://schemas.openxmlformats.org/officeDocument/2006/relationships/image" Target="../media/image6.png"/><Relationship Id="rId21" Type="http://schemas.openxmlformats.org/officeDocument/2006/relationships/image" Target="../media/image14.png"/><Relationship Id="rId12" Type="http://schemas.openxmlformats.org/officeDocument/2006/relationships/image" Target="../media/image4.png"/><Relationship Id="rId17" Type="http://schemas.openxmlformats.org/officeDocument/2006/relationships/image" Target="../media/image10.png"/><Relationship Id="rId25" Type="http://schemas.openxmlformats.org/officeDocument/2006/relationships/image" Target="../media/image18.png"/><Relationship Id="rId2" Type="http://schemas.openxmlformats.org/officeDocument/2006/relationships/image" Target="../media/image2.png"/><Relationship Id="rId16" Type="http://schemas.openxmlformats.org/officeDocument/2006/relationships/image" Target="../media/image8.png"/><Relationship Id="rId20" Type="http://schemas.openxmlformats.org/officeDocument/2006/relationships/image" Target="../media/image13.png"/><Relationship Id="rId29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3.png"/><Relationship Id="rId24" Type="http://schemas.openxmlformats.org/officeDocument/2006/relationships/image" Target="../media/image17.png"/><Relationship Id="rId15" Type="http://schemas.openxmlformats.org/officeDocument/2006/relationships/image" Target="../media/image7.png"/><Relationship Id="rId23" Type="http://schemas.openxmlformats.org/officeDocument/2006/relationships/image" Target="../media/image16.png"/><Relationship Id="rId28" Type="http://schemas.openxmlformats.org/officeDocument/2006/relationships/image" Target="../media/image21.png"/><Relationship Id="rId10" Type="http://schemas.openxmlformats.org/officeDocument/2006/relationships/image" Target="../media/image210.png"/><Relationship Id="rId19" Type="http://schemas.openxmlformats.org/officeDocument/2006/relationships/image" Target="../media/image12.png"/><Relationship Id="rId9" Type="http://schemas.openxmlformats.org/officeDocument/2006/relationships/image" Target="../media/image9.png"/><Relationship Id="rId22" Type="http://schemas.openxmlformats.org/officeDocument/2006/relationships/image" Target="../media/image15.png"/><Relationship Id="rId27" Type="http://schemas.openxmlformats.org/officeDocument/2006/relationships/image" Target="../media/image20.png"/><Relationship Id="rId30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4.png"/><Relationship Id="rId18" Type="http://schemas.openxmlformats.org/officeDocument/2006/relationships/image" Target="../media/image32.png"/><Relationship Id="rId3" Type="http://schemas.openxmlformats.org/officeDocument/2006/relationships/image" Target="../media/image24.png"/><Relationship Id="rId21" Type="http://schemas.openxmlformats.org/officeDocument/2006/relationships/image" Target="../media/image34.png"/><Relationship Id="rId7" Type="http://schemas.openxmlformats.org/officeDocument/2006/relationships/image" Target="../media/image7.png"/><Relationship Id="rId12" Type="http://schemas.openxmlformats.org/officeDocument/2006/relationships/image" Target="../media/image31.png"/><Relationship Id="rId17" Type="http://schemas.openxmlformats.org/officeDocument/2006/relationships/image" Target="../media/image18.png"/><Relationship Id="rId2" Type="http://schemas.openxmlformats.org/officeDocument/2006/relationships/image" Target="../media/image19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11" Type="http://schemas.openxmlformats.org/officeDocument/2006/relationships/image" Target="../media/image30.png"/><Relationship Id="rId5" Type="http://schemas.openxmlformats.org/officeDocument/2006/relationships/image" Target="../media/image26.png"/><Relationship Id="rId15" Type="http://schemas.openxmlformats.org/officeDocument/2006/relationships/image" Target="../media/image16.png"/><Relationship Id="rId10" Type="http://schemas.openxmlformats.org/officeDocument/2006/relationships/image" Target="../media/image29.png"/><Relationship Id="rId19" Type="http://schemas.openxmlformats.org/officeDocument/2006/relationships/image" Target="../media/image33.png"/><Relationship Id="rId4" Type="http://schemas.openxmlformats.org/officeDocument/2006/relationships/image" Target="../media/image25.png"/><Relationship Id="rId9" Type="http://schemas.openxmlformats.org/officeDocument/2006/relationships/image" Target="../media/image28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18" Type="http://schemas.openxmlformats.org/officeDocument/2006/relationships/image" Target="../media/image50.png"/><Relationship Id="rId26" Type="http://schemas.openxmlformats.org/officeDocument/2006/relationships/image" Target="../media/image57.png"/><Relationship Id="rId21" Type="http://schemas.openxmlformats.org/officeDocument/2006/relationships/image" Target="../media/image53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17" Type="http://schemas.openxmlformats.org/officeDocument/2006/relationships/image" Target="../media/image49.png"/><Relationship Id="rId25" Type="http://schemas.openxmlformats.org/officeDocument/2006/relationships/image" Target="../media/image56.png"/><Relationship Id="rId2" Type="http://schemas.openxmlformats.org/officeDocument/2006/relationships/image" Target="../media/image35.png"/><Relationship Id="rId16" Type="http://schemas.openxmlformats.org/officeDocument/2006/relationships/image" Target="../media/image48.png"/><Relationship Id="rId20" Type="http://schemas.openxmlformats.org/officeDocument/2006/relationships/image" Target="../media/image52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11" Type="http://schemas.openxmlformats.org/officeDocument/2006/relationships/image" Target="../media/image43.png"/><Relationship Id="rId24" Type="http://schemas.openxmlformats.org/officeDocument/2006/relationships/image" Target="../media/image55.png"/><Relationship Id="rId5" Type="http://schemas.openxmlformats.org/officeDocument/2006/relationships/image" Target="../media/image38.png"/><Relationship Id="rId15" Type="http://schemas.openxmlformats.org/officeDocument/2006/relationships/image" Target="../media/image47.png"/><Relationship Id="rId23" Type="http://schemas.openxmlformats.org/officeDocument/2006/relationships/image" Target="../media/image20.png"/><Relationship Id="rId28" Type="http://schemas.openxmlformats.org/officeDocument/2006/relationships/image" Target="../media/image59.png"/><Relationship Id="rId10" Type="http://schemas.openxmlformats.org/officeDocument/2006/relationships/image" Target="../media/image42.png"/><Relationship Id="rId19" Type="http://schemas.openxmlformats.org/officeDocument/2006/relationships/image" Target="../media/image51.png"/><Relationship Id="rId9" Type="http://schemas.openxmlformats.org/officeDocument/2006/relationships/image" Target="../media/image41.png"/><Relationship Id="rId14" Type="http://schemas.openxmlformats.org/officeDocument/2006/relationships/image" Target="../media/image46.png"/><Relationship Id="rId22" Type="http://schemas.openxmlformats.org/officeDocument/2006/relationships/image" Target="../media/image54.png"/><Relationship Id="rId27" Type="http://schemas.openxmlformats.org/officeDocument/2006/relationships/image" Target="../media/image5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3" Type="http://schemas.openxmlformats.org/officeDocument/2006/relationships/image" Target="../media/image590.png"/><Relationship Id="rId7" Type="http://schemas.openxmlformats.org/officeDocument/2006/relationships/image" Target="../media/image36.png"/><Relationship Id="rId12" Type="http://schemas.openxmlformats.org/officeDocument/2006/relationships/image" Target="../media/image6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5" Type="http://schemas.openxmlformats.org/officeDocument/2006/relationships/image" Target="../media/image360.png"/><Relationship Id="rId10" Type="http://schemas.openxmlformats.org/officeDocument/2006/relationships/image" Target="../media/image66.png"/><Relationship Id="rId4" Type="http://schemas.openxmlformats.org/officeDocument/2006/relationships/image" Target="../media/image600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18" Type="http://schemas.openxmlformats.org/officeDocument/2006/relationships/image" Target="../media/image88.png"/><Relationship Id="rId3" Type="http://schemas.openxmlformats.org/officeDocument/2006/relationships/image" Target="../media/image72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17" Type="http://schemas.openxmlformats.org/officeDocument/2006/relationships/image" Target="../media/image8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5" Type="http://schemas.openxmlformats.org/officeDocument/2006/relationships/image" Target="../media/image85.png"/><Relationship Id="rId10" Type="http://schemas.openxmlformats.org/officeDocument/2006/relationships/image" Target="../media/image80.png"/><Relationship Id="rId9" Type="http://schemas.openxmlformats.org/officeDocument/2006/relationships/image" Target="../media/image79.png"/><Relationship Id="rId14" Type="http://schemas.openxmlformats.org/officeDocument/2006/relationships/image" Target="../media/image8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13" Type="http://schemas.openxmlformats.org/officeDocument/2006/relationships/image" Target="../media/image880.png"/><Relationship Id="rId3" Type="http://schemas.openxmlformats.org/officeDocument/2006/relationships/image" Target="../media/image74.png"/><Relationship Id="rId7" Type="http://schemas.openxmlformats.org/officeDocument/2006/relationships/image" Target="../media/image860.png"/><Relationship Id="rId12" Type="http://schemas.openxmlformats.org/officeDocument/2006/relationships/image" Target="../media/image89.png"/><Relationship Id="rId2" Type="http://schemas.openxmlformats.org/officeDocument/2006/relationships/image" Target="../media/image73.png"/><Relationship Id="rId16" Type="http://schemas.openxmlformats.org/officeDocument/2006/relationships/image" Target="../media/image9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11" Type="http://schemas.openxmlformats.org/officeDocument/2006/relationships/image" Target="../media/image82.png"/><Relationship Id="rId5" Type="http://schemas.openxmlformats.org/officeDocument/2006/relationships/image" Target="../media/image76.png"/><Relationship Id="rId15" Type="http://schemas.openxmlformats.org/officeDocument/2006/relationships/image" Target="../media/image90.png"/><Relationship Id="rId10" Type="http://schemas.openxmlformats.org/officeDocument/2006/relationships/image" Target="../media/image81.png"/><Relationship Id="rId4" Type="http://schemas.openxmlformats.org/officeDocument/2006/relationships/image" Target="../media/image75.png"/><Relationship Id="rId9" Type="http://schemas.openxmlformats.org/officeDocument/2006/relationships/image" Target="../media/image80.png"/><Relationship Id="rId14" Type="http://schemas.openxmlformats.org/officeDocument/2006/relationships/image" Target="../media/image85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3" Type="http://schemas.openxmlformats.org/officeDocument/2006/relationships/image" Target="../media/image900.png"/><Relationship Id="rId7" Type="http://schemas.openxmlformats.org/officeDocument/2006/relationships/image" Target="../media/image94.png"/><Relationship Id="rId2" Type="http://schemas.openxmlformats.org/officeDocument/2006/relationships/image" Target="../media/image8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92.png"/><Relationship Id="rId4" Type="http://schemas.openxmlformats.org/officeDocument/2006/relationships/image" Target="../media/image910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7.png"/><Relationship Id="rId18" Type="http://schemas.openxmlformats.org/officeDocument/2006/relationships/image" Target="../media/image112.png"/><Relationship Id="rId7" Type="http://schemas.openxmlformats.org/officeDocument/2006/relationships/image" Target="../media/image97.png"/><Relationship Id="rId12" Type="http://schemas.openxmlformats.org/officeDocument/2006/relationships/image" Target="../media/image106.png"/><Relationship Id="rId17" Type="http://schemas.openxmlformats.org/officeDocument/2006/relationships/image" Target="../media/image111.png"/><Relationship Id="rId2" Type="http://schemas.openxmlformats.org/officeDocument/2006/relationships/image" Target="../media/image96.png"/><Relationship Id="rId16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11" Type="http://schemas.openxmlformats.org/officeDocument/2006/relationships/image" Target="../media/image105.png"/><Relationship Id="rId5" Type="http://schemas.openxmlformats.org/officeDocument/2006/relationships/image" Target="../media/image99.png"/><Relationship Id="rId15" Type="http://schemas.openxmlformats.org/officeDocument/2006/relationships/image" Target="../media/image109.png"/><Relationship Id="rId10" Type="http://schemas.openxmlformats.org/officeDocument/2006/relationships/image" Target="../media/image104.png"/><Relationship Id="rId4" Type="http://schemas.openxmlformats.org/officeDocument/2006/relationships/image" Target="../media/image98.png"/><Relationship Id="rId9" Type="http://schemas.openxmlformats.org/officeDocument/2006/relationships/image" Target="../media/image103.png"/><Relationship Id="rId14" Type="http://schemas.openxmlformats.org/officeDocument/2006/relationships/image" Target="../media/image10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0" y="2290633"/>
            <a:ext cx="5328592" cy="229734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200"/>
              </a:spcBef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20131">
              <a:spcBef>
                <a:spcPts val="120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ЗАВИСИМОСТЬ МЕЖДУ СИНУСОМ, КОСИНУСОМ И ТАНГЕНСОМ ОДНОГО И ТОГО ЖЕ АРГУМЕНТА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8" y="1923678"/>
            <a:ext cx="468000" cy="11347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60233" y="361576"/>
            <a:ext cx="1752502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60232" y="361576"/>
            <a:ext cx="1752503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05682" y="486653"/>
            <a:ext cx="1680495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933" y="2090062"/>
            <a:ext cx="2600760" cy="25011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8" y="3162613"/>
            <a:ext cx="468000" cy="142536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27" y="2427734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19108" y="172260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9108" y="1257603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Стр.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7030A0"/>
                </a:solidFill>
              </a:rPr>
              <a:t>115</a:t>
            </a:r>
            <a:endParaRPr lang="en-US" sz="2800" b="1" dirty="0"/>
          </a:p>
          <a:p>
            <a:pPr algn="ctr"/>
            <a:r>
              <a:rPr lang="ru-RU" sz="2800" b="1" dirty="0">
                <a:solidFill>
                  <a:srgbClr val="7030A0"/>
                </a:solidFill>
              </a:rPr>
              <a:t>№ </a:t>
            </a:r>
            <a:r>
              <a:rPr lang="en-US" sz="2800" b="1" dirty="0">
                <a:solidFill>
                  <a:srgbClr val="7030A0"/>
                </a:solidFill>
              </a:rPr>
              <a:t>255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11939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33334" y="752386"/>
                <a:ext cx="67589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>
                    <a:solidFill>
                      <a:srgbClr val="00B050"/>
                    </a:solidFill>
                  </a:rPr>
                  <a:t>24</a:t>
                </a:r>
                <a:r>
                  <a:rPr lang="uz-Cyrl-UZ" sz="2800" b="1" i="1" dirty="0">
                    <a:solidFill>
                      <a:srgbClr val="00B050"/>
                    </a:solidFill>
                  </a:rPr>
                  <a:t>4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. </a:t>
                </a:r>
                <a:r>
                  <a:rPr lang="ru-RU" sz="2800" b="1" i="1" dirty="0">
                    <a:solidFill>
                      <a:srgbClr val="00B050"/>
                    </a:solidFill>
                  </a:rPr>
                  <a:t>Определите знаки числа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800" i="1" smtClean="0">
                        <a:latin typeface="Cambria Math"/>
                      </a:rPr>
                      <m:t>𝛼</m:t>
                    </m:r>
                  </m:oMath>
                </a14:m>
                <a:r>
                  <a:rPr lang="ru-RU" sz="2800" b="1" i="1" dirty="0">
                    <a:solidFill>
                      <a:srgbClr val="00B050"/>
                    </a:solidFill>
                  </a:rPr>
                  <a:t>, если: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 </a:t>
                </a:r>
                <a:endParaRPr lang="ru-RU" sz="2800" b="1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752386"/>
                <a:ext cx="6758902" cy="523220"/>
              </a:xfrm>
              <a:prstGeom prst="rect">
                <a:avLst/>
              </a:prstGeom>
              <a:blipFill>
                <a:blip r:embed="rId2"/>
                <a:stretch>
                  <a:fillRect l="-1803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50504" y="2599656"/>
                <a:ext cx="2463688" cy="6148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210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463688" cy="61484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2632874" y="2585645"/>
                <a:ext cx="2803524" cy="614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−72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874" y="2585645"/>
                <a:ext cx="2803524" cy="61465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33334" y="3224905"/>
                <a:ext cx="20944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6</m:t>
                      </m:r>
                      <m:r>
                        <a:rPr lang="en-US" sz="240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−150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2094484" cy="461665"/>
              </a:xfrm>
              <a:prstGeom prst="rect">
                <a:avLst/>
              </a:prstGeom>
              <a:blipFill rotWithShape="1">
                <a:blip r:embed="rId12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644572" y="3220348"/>
                <a:ext cx="200901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8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−100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72" y="3220348"/>
                <a:ext cx="2009012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912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Прямоугольник 37"/>
          <p:cNvSpPr/>
          <p:nvPr/>
        </p:nvSpPr>
        <p:spPr>
          <a:xfrm>
            <a:off x="280302" y="2148083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p:cxnSp>
        <p:nvCxnSpPr>
          <p:cNvPr id="39" name="Прямая со стрелкой 38"/>
          <p:cNvCxnSpPr/>
          <p:nvPr/>
        </p:nvCxnSpPr>
        <p:spPr>
          <a:xfrm flipH="1" flipV="1">
            <a:off x="7362531" y="1896436"/>
            <a:ext cx="23066" cy="24918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Кольцо 43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245169" y="3874593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2)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1780359" cy="461665"/>
              </a:xfrm>
              <a:prstGeom prst="rect">
                <a:avLst/>
              </a:prstGeom>
              <a:blipFill rotWithShape="1">
                <a:blip r:embed="rId17"/>
                <a:stretch>
                  <a:fillRect l="-5137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2442465" y="3856128"/>
                <a:ext cx="17146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4)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5" y="3856128"/>
                <a:ext cx="1714637" cy="461665"/>
              </a:xfrm>
              <a:prstGeom prst="rect">
                <a:avLst/>
              </a:prstGeom>
              <a:blipFill rotWithShape="1">
                <a:blip r:embed="rId18"/>
                <a:stretch>
                  <a:fillRect l="-5694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268727" y="4369021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6)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27" y="4369021"/>
                <a:ext cx="1780359" cy="461665"/>
              </a:xfrm>
              <a:prstGeom prst="rect">
                <a:avLst/>
              </a:prstGeom>
              <a:blipFill rotWithShape="1">
                <a:blip r:embed="rId19"/>
                <a:stretch>
                  <a:fillRect l="-5137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442466" y="4388317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8)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6" y="4388317"/>
                <a:ext cx="1780359" cy="461665"/>
              </a:xfrm>
              <a:prstGeom prst="rect">
                <a:avLst/>
              </a:prstGeom>
              <a:blipFill rotWithShape="1">
                <a:blip r:embed="rId20"/>
                <a:stretch>
                  <a:fillRect l="-5479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Овал 56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238451" y="1156401"/>
                <a:ext cx="8686019" cy="616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6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−15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8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−1</m:t>
                        </m:r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1" y="1156401"/>
                <a:ext cx="8686019" cy="616964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6686546" y="3182781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182781"/>
                <a:ext cx="583814" cy="584775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7467803" y="3132088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803" y="3132088"/>
                <a:ext cx="583814" cy="584775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2" grpId="0"/>
      <p:bldP spid="36" grpId="0"/>
      <p:bldP spid="37" grpId="0"/>
      <p:bldP spid="38" grpId="0"/>
      <p:bldP spid="42" grpId="0"/>
      <p:bldP spid="43" grpId="0"/>
      <p:bldP spid="44" grpId="0" animBg="1"/>
      <p:bldP spid="45" grpId="0"/>
      <p:bldP spid="54" grpId="0"/>
      <p:bldP spid="55" grpId="0"/>
      <p:bldP spid="56" grpId="0"/>
      <p:bldP spid="57" grpId="0" animBg="1"/>
      <p:bldP spid="58" grpId="0" animBg="1"/>
      <p:bldP spid="59" grpId="0" animBg="1"/>
      <p:bldP spid="60" grpId="0" animBg="1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6" name="Прямоугольник 95"/>
              <p:cNvSpPr/>
              <p:nvPr/>
            </p:nvSpPr>
            <p:spPr>
              <a:xfrm>
                <a:off x="233334" y="752386"/>
                <a:ext cx="84431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i="1" dirty="0">
                    <a:solidFill>
                      <a:srgbClr val="00B050"/>
                    </a:solidFill>
                  </a:rPr>
                  <a:t>24</a:t>
                </a:r>
                <a:r>
                  <a:rPr lang="uz-Cyrl-UZ" sz="2800" b="1" i="1" dirty="0">
                    <a:solidFill>
                      <a:srgbClr val="00B050"/>
                    </a:solidFill>
                  </a:rPr>
                  <a:t>5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. </a:t>
                </a:r>
                <a:r>
                  <a:rPr lang="ru-RU" sz="2800" b="1" i="1" dirty="0">
                    <a:solidFill>
                      <a:srgbClr val="00B050"/>
                    </a:solidFill>
                  </a:rPr>
                  <a:t>Определите знаки чисел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𝑡𝑔</m:t>
                    </m:r>
                    <m:r>
                      <a:rPr lang="en-US" sz="28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z-Cyrl-UZ" sz="2800" dirty="0">
                    <a:latin typeface="Times New Roman" pitchFamily="18" charset="0"/>
                    <a:cs typeface="Times New Roman" pitchFamily="18" charset="0"/>
                  </a:rPr>
                  <a:t>и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/>
                      </a:rPr>
                      <m:t>c</m:t>
                    </m:r>
                    <m:r>
                      <a:rPr lang="en-US" sz="2800" i="1">
                        <a:latin typeface="Cambria Math"/>
                      </a:rPr>
                      <m:t>𝑡𝑔</m:t>
                    </m:r>
                    <m:r>
                      <a:rPr lang="en-US" sz="2800" i="1">
                        <a:latin typeface="Cambria Math"/>
                      </a:rPr>
                      <m:t>𝛼</m:t>
                    </m:r>
                  </m:oMath>
                </a14:m>
                <a:r>
                  <a:rPr lang="ru-RU" sz="2800" b="1" i="1" dirty="0">
                    <a:solidFill>
                      <a:srgbClr val="00B050"/>
                    </a:solidFill>
                  </a:rPr>
                  <a:t>, если: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 </a:t>
                </a:r>
                <a:endParaRPr lang="ru-RU" sz="2800" b="1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6" name="Прямоугольник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752386"/>
                <a:ext cx="8443122" cy="523220"/>
              </a:xfrm>
              <a:prstGeom prst="rect">
                <a:avLst/>
              </a:prstGeom>
              <a:blipFill>
                <a:blip r:embed="rId2"/>
                <a:stretch>
                  <a:fillRect l="-1444" t="-12791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Прямоугольник 96"/>
              <p:cNvSpPr/>
              <p:nvPr/>
            </p:nvSpPr>
            <p:spPr>
              <a:xfrm>
                <a:off x="250504" y="2599656"/>
                <a:ext cx="2593531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432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97" name="Прямоугольник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593531" cy="6169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Прямоугольник 97"/>
              <p:cNvSpPr/>
              <p:nvPr/>
            </p:nvSpPr>
            <p:spPr>
              <a:xfrm>
                <a:off x="2777397" y="2595317"/>
                <a:ext cx="2973443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−225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98" name="Прямоугольник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7397" y="2595317"/>
                <a:ext cx="2973443" cy="6169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Прямоугольник 98"/>
              <p:cNvSpPr/>
              <p:nvPr/>
            </p:nvSpPr>
            <p:spPr>
              <a:xfrm>
                <a:off x="233334" y="3224905"/>
                <a:ext cx="18652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6</m:t>
                      </m:r>
                      <m:r>
                        <a:rPr lang="en-US" sz="240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283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9" name="Прямоугольник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1865254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Прямоугольник 99"/>
              <p:cNvSpPr/>
              <p:nvPr/>
            </p:nvSpPr>
            <p:spPr>
              <a:xfrm>
                <a:off x="2777397" y="3190789"/>
                <a:ext cx="17797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8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200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0" name="Прямоугольник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7397" y="3190789"/>
                <a:ext cx="1779783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027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Прямоугольник 100"/>
          <p:cNvSpPr/>
          <p:nvPr/>
        </p:nvSpPr>
        <p:spPr>
          <a:xfrm>
            <a:off x="280302" y="2148083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p:cxnSp>
        <p:nvCxnSpPr>
          <p:cNvPr id="102" name="Прямая со стрелкой 101"/>
          <p:cNvCxnSpPr/>
          <p:nvPr/>
        </p:nvCxnSpPr>
        <p:spPr>
          <a:xfrm flipH="1" flipV="1">
            <a:off x="7362531" y="1896435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Прямоугольник 103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4" name="Прямоугольник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Прямоугольник 104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5" name="Прямоугольник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Кольцо 105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Прямоугольник 106"/>
              <p:cNvSpPr/>
              <p:nvPr/>
            </p:nvSpPr>
            <p:spPr>
              <a:xfrm>
                <a:off x="245169" y="3874593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2)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&gt;0,</m:t>
                    </m:r>
                    <m:r>
                      <a:rPr lang="en-US" sz="2400" b="0" i="1" smtClean="0">
                        <a:latin typeface="Cambria Math"/>
                      </a:rPr>
                      <m:t>𝑐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7" name="Прямоугольник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2904770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3145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Прямоугольник 107"/>
              <p:cNvSpPr/>
              <p:nvPr/>
            </p:nvSpPr>
            <p:spPr>
              <a:xfrm>
                <a:off x="3149939" y="3859447"/>
                <a:ext cx="296145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4)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8" name="Прямоугольник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9939" y="3859447"/>
                <a:ext cx="2961452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3292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Прямоугольник 108"/>
              <p:cNvSpPr/>
              <p:nvPr/>
            </p:nvSpPr>
            <p:spPr>
              <a:xfrm>
                <a:off x="257761" y="4379295"/>
                <a:ext cx="293311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6)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9" name="Прямоугольник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61" y="4379295"/>
                <a:ext cx="2933111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3119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Прямоугольник 109"/>
              <p:cNvSpPr/>
              <p:nvPr/>
            </p:nvSpPr>
            <p:spPr>
              <a:xfrm>
                <a:off x="3144814" y="4380547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8)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10" name="Прямоугольник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814" y="4380547"/>
                <a:ext cx="2904770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3361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Овал 110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12" name="Овал 111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14" name="Овал 113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Прямоугольник 114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5" name="Прямоугольник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Прямоугольник 115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6" name="Прямоугольник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Прямоугольник 116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7" name="Прямоугольник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Прямоугольник 117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8" name="Прямоугольник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Прямоугольник 118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9" name="Прямоугольник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Прямоугольник 119"/>
              <p:cNvSpPr/>
              <p:nvPr/>
            </p:nvSpPr>
            <p:spPr>
              <a:xfrm>
                <a:off x="395536" y="1317149"/>
                <a:ext cx="8926897" cy="6199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283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00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0" name="Прямоугольник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317149"/>
                <a:ext cx="8926897" cy="61991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Прямоугольник 120"/>
              <p:cNvSpPr/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1" name="Прямоугольник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Прямоугольник 121"/>
              <p:cNvSpPr/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2" name="Прямоугольник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Прямоугольник 122"/>
              <p:cNvSpPr/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3" name="Прямоугольник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Прямоугольник 123"/>
              <p:cNvSpPr/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4" name="Прямоугольник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6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1348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98" grpId="0"/>
      <p:bldP spid="99" grpId="0"/>
      <p:bldP spid="100" grpId="0"/>
      <p:bldP spid="101" grpId="0"/>
      <p:bldP spid="104" grpId="0"/>
      <p:bldP spid="105" grpId="0"/>
      <p:bldP spid="106" grpId="0" animBg="1"/>
      <p:bldP spid="107" grpId="0"/>
      <p:bldP spid="108" grpId="0"/>
      <p:bldP spid="109" grpId="0"/>
      <p:bldP spid="110" grpId="0"/>
      <p:bldP spid="111" grpId="0" animBg="1"/>
      <p:bldP spid="112" grpId="0" animBg="1"/>
      <p:bldP spid="113" grpId="0" animBg="1"/>
      <p:bldP spid="114" grpId="0" animBg="1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Прямоугольник 45"/>
              <p:cNvSpPr/>
              <p:nvPr/>
            </p:nvSpPr>
            <p:spPr>
              <a:xfrm>
                <a:off x="113474" y="771550"/>
                <a:ext cx="9030523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49</a:t>
                </a:r>
                <a:r>
                  <a:rPr lang="en-US" sz="2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2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все значения аргумента</a:t>
                </a:r>
                <a:r>
                  <a:rPr lang="en-US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rgbClr val="00B050"/>
                        </a:solidFill>
                        <a:latin typeface="Cambria Math"/>
                      </a:rPr>
                      <m:t>𝛂</m:t>
                    </m:r>
                  </m:oMath>
                </a14:m>
                <a:r>
                  <a:rPr lang="ru-RU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заключенные             </a:t>
                </a:r>
                <a:r>
                  <a:rPr lang="ru-RU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промежутки от </a:t>
                </a:r>
                <a:r>
                  <a:rPr lang="en-US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:r>
                  <a:rPr lang="ru-RU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</a:t>
                </a:r>
                <a:r>
                  <a:rPr lang="en-US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B050"/>
                        </a:solidFill>
                        <a:latin typeface="Cambria Math"/>
                      </a:rPr>
                      <m:t>𝟐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/>
                      </a:rPr>
                      <m:t>𝝅</m:t>
                    </m:r>
                    <m:r>
                      <a:rPr lang="ru-RU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ru-RU" sz="2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для которых знаки синуса и косинуса совпадают</a:t>
                </a:r>
              </a:p>
            </p:txBody>
          </p:sp>
        </mc:Choice>
        <mc:Fallback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74" y="771550"/>
                <a:ext cx="9030523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1080" t="-3571" r="-6617" b="-11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Прямоугольник 47"/>
          <p:cNvSpPr/>
          <p:nvPr/>
        </p:nvSpPr>
        <p:spPr>
          <a:xfrm>
            <a:off x="152199" y="1871624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p:cxnSp>
        <p:nvCxnSpPr>
          <p:cNvPr id="63" name="Прямая со стрелкой 62"/>
          <p:cNvCxnSpPr/>
          <p:nvPr/>
        </p:nvCxnSpPr>
        <p:spPr>
          <a:xfrm flipH="1" flipV="1">
            <a:off x="5030814" y="2463026"/>
            <a:ext cx="23066" cy="24918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3458177" y="379014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5053880" y="235425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3880" y="2354254"/>
                <a:ext cx="371384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6224769" y="3369764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4769" y="3369764"/>
                <a:ext cx="36798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Кольцо 66"/>
          <p:cNvSpPr/>
          <p:nvPr/>
        </p:nvSpPr>
        <p:spPr>
          <a:xfrm>
            <a:off x="4064325" y="303237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8" name="Овал 67"/>
          <p:cNvSpPr/>
          <p:nvPr/>
        </p:nvSpPr>
        <p:spPr>
          <a:xfrm>
            <a:off x="5928104" y="374274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4973148" y="297628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3995126" y="373238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4984681" y="445964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5021198" y="262620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198" y="2626207"/>
                <a:ext cx="623824" cy="3755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3509698" y="332312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698" y="3323126"/>
                <a:ext cx="761683" cy="37555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4361395" y="457935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1395" y="4579355"/>
                <a:ext cx="761683" cy="37555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Прямоугольник 74"/>
              <p:cNvSpPr/>
              <p:nvPr/>
            </p:nvSpPr>
            <p:spPr>
              <a:xfrm>
                <a:off x="5905774" y="331212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5" name="Прямоугольник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774" y="3312124"/>
                <a:ext cx="485966" cy="37555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Прямоугольник 75"/>
              <p:cNvSpPr/>
              <p:nvPr/>
            </p:nvSpPr>
            <p:spPr>
              <a:xfrm>
                <a:off x="5941002" y="385398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6" name="Прямоугольник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1002" y="3853983"/>
                <a:ext cx="761683" cy="3755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Прямоугольник 76"/>
              <p:cNvSpPr/>
              <p:nvPr/>
            </p:nvSpPr>
            <p:spPr>
              <a:xfrm>
                <a:off x="4354829" y="3749371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7" name="Прямоугольник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829" y="3749371"/>
                <a:ext cx="583814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Прямоугольник 77"/>
              <p:cNvSpPr/>
              <p:nvPr/>
            </p:nvSpPr>
            <p:spPr>
              <a:xfrm>
                <a:off x="4354829" y="318211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8" name="Прямоугольник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829" y="3182115"/>
                <a:ext cx="583814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5136086" y="3698678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086" y="3698678"/>
                <a:ext cx="583814" cy="58477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5133357" y="312997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3357" y="3129970"/>
                <a:ext cx="583814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7" name="Прямая со стрелкой 156"/>
          <p:cNvCxnSpPr/>
          <p:nvPr/>
        </p:nvCxnSpPr>
        <p:spPr>
          <a:xfrm flipH="1" flipV="1">
            <a:off x="1768142" y="2445390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8" name="Прямая со стрелкой 157"/>
          <p:cNvCxnSpPr/>
          <p:nvPr/>
        </p:nvCxnSpPr>
        <p:spPr>
          <a:xfrm>
            <a:off x="195505" y="3772510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Прямоугольник 158"/>
              <p:cNvSpPr/>
              <p:nvPr/>
            </p:nvSpPr>
            <p:spPr>
              <a:xfrm>
                <a:off x="1848873" y="2275601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9" name="Прямоугольник 1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8873" y="2275601"/>
                <a:ext cx="371384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Прямоугольник 159"/>
              <p:cNvSpPr/>
              <p:nvPr/>
            </p:nvSpPr>
            <p:spPr>
              <a:xfrm>
                <a:off x="3146090" y="3350017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60" name="Прямоугольник 1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6090" y="3350017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1" name="Кольцо 160"/>
          <p:cNvSpPr/>
          <p:nvPr/>
        </p:nvSpPr>
        <p:spPr>
          <a:xfrm>
            <a:off x="801653" y="3014736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2" name="Овал 161"/>
          <p:cNvSpPr/>
          <p:nvPr/>
        </p:nvSpPr>
        <p:spPr>
          <a:xfrm>
            <a:off x="2665432" y="3725113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63" name="Овал 162"/>
          <p:cNvSpPr/>
          <p:nvPr/>
        </p:nvSpPr>
        <p:spPr>
          <a:xfrm>
            <a:off x="1710476" y="2958648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64" name="Овал 163"/>
          <p:cNvSpPr/>
          <p:nvPr/>
        </p:nvSpPr>
        <p:spPr>
          <a:xfrm>
            <a:off x="732454" y="3714745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65" name="Овал 164"/>
          <p:cNvSpPr/>
          <p:nvPr/>
        </p:nvSpPr>
        <p:spPr>
          <a:xfrm>
            <a:off x="1722009" y="444201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Прямоугольник 165"/>
              <p:cNvSpPr/>
              <p:nvPr/>
            </p:nvSpPr>
            <p:spPr>
              <a:xfrm>
                <a:off x="1758526" y="2608572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6" name="Прямоугольник 1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8526" y="2608572"/>
                <a:ext cx="623824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Прямоугольник 166"/>
              <p:cNvSpPr/>
              <p:nvPr/>
            </p:nvSpPr>
            <p:spPr>
              <a:xfrm>
                <a:off x="247026" y="3305491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7" name="Прямоугольник 1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026" y="3305491"/>
                <a:ext cx="761683" cy="37555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Прямоугольник 167"/>
              <p:cNvSpPr/>
              <p:nvPr/>
            </p:nvSpPr>
            <p:spPr>
              <a:xfrm>
                <a:off x="1098723" y="4561720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8" name="Прямоугольник 1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723" y="4561720"/>
                <a:ext cx="761683" cy="37555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Прямоугольник 168"/>
              <p:cNvSpPr/>
              <p:nvPr/>
            </p:nvSpPr>
            <p:spPr>
              <a:xfrm>
                <a:off x="2643102" y="3294489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9" name="Прямоугольник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102" y="3294489"/>
                <a:ext cx="485966" cy="37555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Прямоугольник 169"/>
              <p:cNvSpPr/>
              <p:nvPr/>
            </p:nvSpPr>
            <p:spPr>
              <a:xfrm>
                <a:off x="2665432" y="382457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0" name="Прямоугольник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5432" y="3824576"/>
                <a:ext cx="761683" cy="37555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Прямоугольник 170"/>
              <p:cNvSpPr/>
              <p:nvPr/>
            </p:nvSpPr>
            <p:spPr>
              <a:xfrm>
                <a:off x="1092157" y="3731736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1" name="Прямоугольник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157" y="3731736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Прямоугольник 171"/>
              <p:cNvSpPr/>
              <p:nvPr/>
            </p:nvSpPr>
            <p:spPr>
              <a:xfrm>
                <a:off x="1870685" y="3707747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2" name="Прямоугольник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685" y="3707747"/>
                <a:ext cx="583814" cy="58477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Прямоугольник 172"/>
              <p:cNvSpPr/>
              <p:nvPr/>
            </p:nvSpPr>
            <p:spPr>
              <a:xfrm>
                <a:off x="1092157" y="3136324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3" name="Прямоугольник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157" y="3136324"/>
                <a:ext cx="583814" cy="584775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Прямоугольник 173"/>
              <p:cNvSpPr/>
              <p:nvPr/>
            </p:nvSpPr>
            <p:spPr>
              <a:xfrm>
                <a:off x="1870685" y="311233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4" name="Прямоугольник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685" y="3112335"/>
                <a:ext cx="583814" cy="584775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Прямоугольник 174"/>
              <p:cNvSpPr/>
              <p:nvPr/>
            </p:nvSpPr>
            <p:spPr>
              <a:xfrm>
                <a:off x="6408762" y="2006677"/>
                <a:ext cx="2426621" cy="9420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1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</a:rPr>
                      <m:t>&lt;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18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</a:rPr>
                      <m:t>&lt;</m:t>
                    </m:r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1800" b="1" dirty="0">
                    <a:solidFill>
                      <a:srgbClr val="002060"/>
                    </a:solidFill>
                  </a:rPr>
                  <a:t> </a:t>
                </a:r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5" name="Прямоугольник 1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8762" y="2006677"/>
                <a:ext cx="2426621" cy="942053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6567085" y="4024123"/>
                <a:ext cx="2426621" cy="8947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1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</a:rPr>
                      <m:t>&lt;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18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</a:rPr>
                      <m:t>&lt;</m:t>
                    </m:r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18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sSup>
                      <m:sSupPr>
                        <m:ctrlPr>
                          <a:rPr lang="ru-RU" sz="1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1800" b="1" dirty="0">
                    <a:solidFill>
                      <a:srgbClr val="002060"/>
                    </a:solidFill>
                  </a:rPr>
                  <a:t> </a:t>
                </a:r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7085" y="4024123"/>
                <a:ext cx="2426621" cy="894797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957266" y="2256360"/>
                <a:ext cx="94769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𝒄𝒐𝒔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266" y="2256360"/>
                <a:ext cx="947695" cy="461665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167196" y="2532118"/>
                <a:ext cx="9268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𝒔𝒊𝒏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</a:rPr>
                        <m:t>𝜶</m:t>
                      </m:r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96" y="2532118"/>
                <a:ext cx="926857" cy="461665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059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5" grpId="0"/>
      <p:bldP spid="66" grpId="0"/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159" grpId="0"/>
      <p:bldP spid="160" grpId="0"/>
      <p:bldP spid="161" grpId="0" animBg="1"/>
      <p:bldP spid="162" grpId="0" animBg="1"/>
      <p:bldP spid="163" grpId="0" animBg="1"/>
      <p:bldP spid="164" grpId="0" animBg="1"/>
      <p:bldP spid="165" grpId="0" animBg="1"/>
      <p:bldP spid="166" grpId="0"/>
      <p:bldP spid="167" grpId="0"/>
      <p:bldP spid="168" grpId="0"/>
      <p:bldP spid="169" grpId="0"/>
      <p:bldP spid="170" grpId="0"/>
      <p:bldP spid="171" grpId="0"/>
      <p:bldP spid="172" grpId="0"/>
      <p:bldP spid="173" grpId="0"/>
      <p:bldP spid="174" grpId="0"/>
      <p:bldP spid="175" grpId="0"/>
      <p:bldP spid="45" grpId="0"/>
      <p:bldP spid="3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6" name="object 4"/>
          <p:cNvSpPr txBox="1">
            <a:spLocks/>
          </p:cNvSpPr>
          <p:nvPr/>
        </p:nvSpPr>
        <p:spPr>
          <a:xfrm>
            <a:off x="-4253" y="167042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/>
              <a:t>ЗАВИСИМОСТЬ МЕЖДУ СИНУСОМ И КОСИНУСОМ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217206" y="699054"/>
            <a:ext cx="74927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Выясним зависимость между синусом и косинусом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Дана точка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(1;0).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 flipV="1">
            <a:off x="1977240" y="1508471"/>
            <a:ext cx="1" cy="26386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404603" y="2835590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000306" y="1399699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0306" y="1399699"/>
                <a:ext cx="371384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3241208" y="2405615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1208" y="2405615"/>
                <a:ext cx="36798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Кольцо 57"/>
          <p:cNvSpPr/>
          <p:nvPr/>
        </p:nvSpPr>
        <p:spPr>
          <a:xfrm>
            <a:off x="1010751" y="2077816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2874530" y="2788193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Прямоугольник 90"/>
              <p:cNvSpPr/>
              <p:nvPr/>
            </p:nvSpPr>
            <p:spPr>
              <a:xfrm>
                <a:off x="2773448" y="2891946"/>
                <a:ext cx="80502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;</m:t>
                      </m:r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1" name="Прямоугольник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3448" y="2891946"/>
                <a:ext cx="80502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Дуга 1"/>
          <p:cNvSpPr/>
          <p:nvPr/>
        </p:nvSpPr>
        <p:spPr>
          <a:xfrm>
            <a:off x="1786723" y="2620496"/>
            <a:ext cx="427166" cy="464558"/>
          </a:xfrm>
          <a:prstGeom prst="arc">
            <a:avLst>
              <a:gd name="adj1" fmla="val 957617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1210822" y="2844281"/>
            <a:ext cx="766419" cy="4169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1124005" y="3222850"/>
            <a:ext cx="138397" cy="11217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17206" y="3188256"/>
                <a:ext cx="9835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06" y="3188256"/>
                <a:ext cx="98353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Прямоугольник 42"/>
              <p:cNvSpPr/>
              <p:nvPr/>
            </p:nvSpPr>
            <p:spPr>
              <a:xfrm>
                <a:off x="-51643" y="3426554"/>
                <a:ext cx="16598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1643" y="3426554"/>
                <a:ext cx="1659813" cy="369332"/>
              </a:xfrm>
              <a:prstGeom prst="rect">
                <a:avLst/>
              </a:prstGeom>
              <a:blipFill rotWithShape="0"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3206628" y="1235902"/>
                <a:ext cx="15972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628" y="1235902"/>
                <a:ext cx="1597297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1969157" y="2280373"/>
                <a:ext cx="382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157" y="2280373"/>
                <a:ext cx="38241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Прямая соединительная линия 62"/>
          <p:cNvCxnSpPr/>
          <p:nvPr/>
        </p:nvCxnSpPr>
        <p:spPr>
          <a:xfrm>
            <a:off x="1200744" y="2848527"/>
            <a:ext cx="1" cy="408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200744" y="3261278"/>
            <a:ext cx="784037" cy="6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Овал 64"/>
          <p:cNvSpPr/>
          <p:nvPr/>
        </p:nvSpPr>
        <p:spPr>
          <a:xfrm>
            <a:off x="1934879" y="3234284"/>
            <a:ext cx="84724" cy="6668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1158383" y="2810938"/>
            <a:ext cx="84724" cy="6668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1078409" y="2450166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409" y="2450166"/>
                <a:ext cx="36798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1951650" y="303818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650" y="3038184"/>
                <a:ext cx="371384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4809964" y="1235902"/>
                <a:ext cx="14409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9964" y="1235902"/>
                <a:ext cx="1440972" cy="461665"/>
              </a:xfrm>
              <a:prstGeom prst="rect">
                <a:avLst/>
              </a:prstGeom>
              <a:blipFill rotWithShape="1">
                <a:blip r:embed="rId12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Прямоугольник 68"/>
          <p:cNvSpPr/>
          <p:nvPr/>
        </p:nvSpPr>
        <p:spPr>
          <a:xfrm>
            <a:off x="3131839" y="1643249"/>
            <a:ext cx="58836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Точка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принадлежит единичной окружности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4572002" y="2104914"/>
                <a:ext cx="190911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2" y="2104914"/>
                <a:ext cx="1909112" cy="461665"/>
              </a:xfrm>
              <a:prstGeom prst="rect">
                <a:avLst/>
              </a:prstGeom>
              <a:blipFill rotWithShape="1">
                <a:blip r:embed="rId13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4067944" y="2480787"/>
                <a:ext cx="381482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      </m:t>
                    </m:r>
                  </m:oMath>
                </a14:m>
                <a:r>
                  <a:rPr lang="en-US" sz="2800" b="1" dirty="0">
                    <a:solidFill>
                      <a:srgbClr val="00B050"/>
                    </a:solidFill>
                  </a:rPr>
                  <a:t>(1)</a:t>
                </a:r>
                <a:endParaRPr lang="ru-RU" sz="32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2480787"/>
                <a:ext cx="3814827" cy="523220"/>
              </a:xfrm>
              <a:prstGeom prst="rect">
                <a:avLst/>
              </a:prstGeom>
              <a:blipFill rotWithShape="1">
                <a:blip r:embed="rId14"/>
                <a:stretch>
                  <a:fillRect t="-10465" r="-319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3454094" y="2957423"/>
            <a:ext cx="58287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(1) </a:t>
            </a:r>
            <a:r>
              <a:rPr lang="en-US" sz="2400" i="1" dirty="0">
                <a:solidFill>
                  <a:srgbClr val="002060"/>
                </a:solidFill>
              </a:rPr>
              <a:t>=&gt;  </a:t>
            </a:r>
            <a:r>
              <a:rPr lang="ru-RU" sz="2400" b="1" i="1" dirty="0">
                <a:solidFill>
                  <a:srgbClr val="0070C0"/>
                </a:solidFill>
              </a:rPr>
              <a:t>основное тригонометрическое </a:t>
            </a:r>
            <a:r>
              <a:rPr lang="ru-RU" sz="2400" b="1" i="1" dirty="0" smtClean="0">
                <a:solidFill>
                  <a:srgbClr val="0070C0"/>
                </a:solidFill>
              </a:rPr>
              <a:t>тождество</a:t>
            </a:r>
            <a:r>
              <a:rPr lang="en-US" sz="2400" i="1" dirty="0" smtClean="0">
                <a:solidFill>
                  <a:srgbClr val="002060"/>
                </a:solidFill>
              </a:rPr>
              <a:t>  </a:t>
            </a:r>
            <a:endParaRPr lang="ru-RU" sz="2400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3347864" y="3734430"/>
                <a:ext cx="467583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𝒔𝒊𝒏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70C0"/>
                    </a:solidFill>
                  </a:rPr>
                  <a:t>              </a:t>
                </a:r>
                <a:r>
                  <a:rPr lang="en-US" sz="2800" b="1" dirty="0">
                    <a:solidFill>
                      <a:srgbClr val="00B050"/>
                    </a:solidFill>
                  </a:rPr>
                  <a:t>(2)</a:t>
                </a:r>
                <a:endParaRPr lang="ru-RU" sz="2800" dirty="0"/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3734430"/>
                <a:ext cx="4675832" cy="523220"/>
              </a:xfrm>
              <a:prstGeom prst="rect">
                <a:avLst/>
              </a:prstGeom>
              <a:blipFill>
                <a:blip r:embed="rId15"/>
                <a:stretch>
                  <a:fillRect t="-11765" r="-782" b="-34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3426210" y="4327939"/>
                <a:ext cx="46665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𝒄𝒐𝒔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70C0"/>
                    </a:solidFill>
                  </a:rPr>
                  <a:t>              </a:t>
                </a:r>
                <a:r>
                  <a:rPr lang="en-US" sz="2800" b="1" dirty="0">
                    <a:solidFill>
                      <a:srgbClr val="00B050"/>
                    </a:solidFill>
                  </a:rPr>
                  <a:t>(3)</a:t>
                </a:r>
                <a:endParaRPr lang="ru-RU" sz="2800" dirty="0"/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6210" y="4327939"/>
                <a:ext cx="4666534" cy="523220"/>
              </a:xfrm>
              <a:prstGeom prst="rect">
                <a:avLst/>
              </a:prstGeom>
              <a:blipFill>
                <a:blip r:embed="rId16"/>
                <a:stretch>
                  <a:fillRect t="-11628" r="-914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0089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8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6" grpId="0"/>
      <p:bldP spid="57" grpId="0"/>
      <p:bldP spid="58" grpId="0" animBg="1"/>
      <p:bldP spid="77" grpId="0" animBg="1"/>
      <p:bldP spid="91" grpId="0"/>
      <p:bldP spid="2" grpId="0" animBg="1"/>
      <p:bldP spid="38" grpId="0" animBg="1"/>
      <p:bldP spid="8" grpId="0"/>
      <p:bldP spid="8" grpId="1"/>
      <p:bldP spid="43" grpId="0"/>
      <p:bldP spid="48" grpId="0"/>
      <p:bldP spid="60" grpId="0"/>
      <p:bldP spid="65" grpId="0" animBg="1"/>
      <p:bldP spid="66" grpId="0" animBg="1"/>
      <p:bldP spid="67" grpId="0"/>
      <p:bldP spid="68" grpId="0"/>
      <p:bldP spid="15" grpId="0"/>
      <p:bldP spid="69" grpId="0"/>
      <p:bldP spid="70" grpId="0"/>
      <p:bldP spid="71" grpId="0"/>
      <p:bldP spid="16" grpId="0"/>
      <p:bldP spid="16" grpId="1"/>
      <p:bldP spid="72" grpId="0"/>
      <p:bldP spid="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33334" y="752386"/>
            <a:ext cx="18165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en-US" sz="2800" b="1" i="1" dirty="0">
                <a:solidFill>
                  <a:srgbClr val="00B050"/>
                </a:solidFill>
              </a:rPr>
              <a:t>1.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33334" y="1915496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217102" y="1149596"/>
                <a:ext cx="8926898" cy="616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Вычислите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и</m:t>
                    </m:r>
                    <m:r>
                      <a:rPr lang="en-US" sz="2400" b="0" i="1" smtClean="0">
                        <a:latin typeface="Cambria Math"/>
                      </a:rPr>
                      <m:t>  </m:t>
                    </m:r>
                    <m:r>
                      <a:rPr lang="en-US" sz="2400" i="1">
                        <a:latin typeface="Cambria Math"/>
                      </a:rPr>
                      <m:t>𝜋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02" y="1149596"/>
                <a:ext cx="8926898" cy="616964"/>
              </a:xfrm>
              <a:prstGeom prst="rect">
                <a:avLst/>
              </a:prstGeom>
              <a:blipFill>
                <a:blip r:embed="rId3"/>
                <a:stretch>
                  <a:fillRect l="-1093" b="-8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8" name="Прямая со стрелкой 117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Прямоугольник 119"/>
              <p:cNvSpPr/>
              <p:nvPr/>
            </p:nvSpPr>
            <p:spPr>
              <a:xfrm>
                <a:off x="6953159" y="196893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0" name="Прямоугольник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3159" y="1968934"/>
                <a:ext cx="371384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Кольцо 120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2" name="Овал 121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3" name="Овал 122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4" name="Овал 123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5" name="Овал 124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Прямоугольник 125"/>
              <p:cNvSpPr/>
              <p:nvPr/>
            </p:nvSpPr>
            <p:spPr>
              <a:xfrm>
                <a:off x="7389549" y="2125465"/>
                <a:ext cx="396262" cy="567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6" name="Прямоугольник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549" y="2125465"/>
                <a:ext cx="396262" cy="56707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Прямоугольник 128"/>
              <p:cNvSpPr/>
              <p:nvPr/>
            </p:nvSpPr>
            <p:spPr>
              <a:xfrm>
                <a:off x="8330936" y="2955345"/>
                <a:ext cx="375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9" name="Прямоугольник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0936" y="2955345"/>
                <a:ext cx="37542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33334" y="2602987"/>
                <a:ext cx="389728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𝒔𝒊𝒏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dirty="0"/>
                  <a:t>     </a:t>
                </a:r>
                <a:r>
                  <a:rPr lang="en-US" sz="2800" b="1" dirty="0">
                    <a:solidFill>
                      <a:srgbClr val="00B050"/>
                    </a:solidFill>
                  </a:rPr>
                  <a:t>(2)</a:t>
                </a:r>
                <a:endParaRPr lang="ru-RU" sz="28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2602987"/>
                <a:ext cx="3897285" cy="523220"/>
              </a:xfrm>
              <a:prstGeom prst="rect">
                <a:avLst/>
              </a:prstGeom>
              <a:blipFill rotWithShape="1">
                <a:blip r:embed="rId8"/>
                <a:stretch>
                  <a:fillRect t="-10465" r="-2031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6005765" y="2955345"/>
                <a:ext cx="3962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765" y="2955345"/>
                <a:ext cx="39626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6968186" y="4207072"/>
                <a:ext cx="534121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8186" y="4207072"/>
                <a:ext cx="534121" cy="61093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8330936" y="3431055"/>
                <a:ext cx="5341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0936" y="3431055"/>
                <a:ext cx="534121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8641040" y="3051355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040" y="3051355"/>
                <a:ext cx="371384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1111939" y="4242088"/>
                <a:ext cx="1791901" cy="7848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1939" y="4242088"/>
                <a:ext cx="1791901" cy="78483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66403" y="3368068"/>
                <a:ext cx="5759397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25</m:t>
                              </m:r>
                            </m:den>
                          </m:f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03" y="3368068"/>
                <a:ext cx="5759397" cy="118352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715376" y="3425548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376" y="3425548"/>
                <a:ext cx="583814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7493904" y="343618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904" y="3436185"/>
                <a:ext cx="583814" cy="58477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6715376" y="2830136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376" y="2830136"/>
                <a:ext cx="583814" cy="58477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7493904" y="2840773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904" y="2840773"/>
                <a:ext cx="583814" cy="58477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60" grpId="0"/>
      <p:bldP spid="120" grpId="0"/>
      <p:bldP spid="121" grpId="0" animBg="1"/>
      <p:bldP spid="122" grpId="0" animBg="1"/>
      <p:bldP spid="123" grpId="0" animBg="1"/>
      <p:bldP spid="124" grpId="0" animBg="1"/>
      <p:bldP spid="125" grpId="0" animBg="1"/>
      <p:bldP spid="126" grpId="0"/>
      <p:bldP spid="129" grpId="0"/>
      <p:bldP spid="26" grpId="0"/>
      <p:bldP spid="31" grpId="0"/>
      <p:bldP spid="32" grpId="0"/>
      <p:bldP spid="33" grpId="0"/>
      <p:bldP spid="34" grpId="0"/>
      <p:bldP spid="36" grpId="0"/>
      <p:bldP spid="37" grpId="0"/>
      <p:bldP spid="24" grpId="0"/>
      <p:bldP spid="25" grpId="0"/>
      <p:bldP spid="2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33334" y="752386"/>
            <a:ext cx="18165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en-US" sz="2800" b="1" i="1" dirty="0">
                <a:solidFill>
                  <a:srgbClr val="00B050"/>
                </a:solidFill>
              </a:rPr>
              <a:t>2.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233334" y="1915496"/>
                <a:ext cx="17588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: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915496"/>
                <a:ext cx="1758879" cy="523220"/>
              </a:xfrm>
              <a:prstGeom prst="rect">
                <a:avLst/>
              </a:prstGeom>
              <a:blipFill>
                <a:blip r:embed="rId2"/>
                <a:stretch>
                  <a:fillRect l="-6920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114003" y="1298532"/>
                <a:ext cx="8926898" cy="6157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Вычислите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</m:t>
                    </m:r>
                    <m:r>
                      <a:rPr lang="en-US" sz="2400" b="0" i="1" smtClean="0">
                        <a:latin typeface="Cambria Math"/>
                      </a:rPr>
                      <m:t>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и</m:t>
                    </m:r>
                    <m:r>
                      <a:rPr lang="en-US" sz="2400" b="0" i="1" smtClean="0">
                        <a:latin typeface="Cambria Math"/>
                      </a:rPr>
                      <m:t>  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&lt;</m:t>
                    </m:r>
                    <m:r>
                      <a:rPr lang="en-US" sz="2400" i="1" smtClean="0">
                        <a:latin typeface="Cambria Math"/>
                      </a:rPr>
                      <m:t>0</m:t>
                    </m:r>
                  </m:oMath>
                </a14:m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03" y="1298532"/>
                <a:ext cx="8926898" cy="615746"/>
              </a:xfrm>
              <a:prstGeom prst="rect">
                <a:avLst/>
              </a:prstGeom>
              <a:blipFill>
                <a:blip r:embed="rId3"/>
                <a:stretch>
                  <a:fillRect l="-1093" b="-8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 стрелкой 40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6953159" y="196893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3159" y="1968934"/>
                <a:ext cx="371384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Кольцо 43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7389549" y="2125465"/>
                <a:ext cx="396262" cy="567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549" y="2125465"/>
                <a:ext cx="396262" cy="56707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8330936" y="2955345"/>
                <a:ext cx="375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0936" y="2955345"/>
                <a:ext cx="37542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33334" y="2602987"/>
                <a:ext cx="382527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solidFill>
                      <a:srgbClr val="0070C0"/>
                    </a:solidFill>
                    <a:ea typeface="Cambria Math"/>
                  </a:rPr>
                  <a:t>cos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dirty="0"/>
                  <a:t>     </a:t>
                </a:r>
                <a:r>
                  <a:rPr lang="en-US" sz="2800" b="1" dirty="0">
                    <a:solidFill>
                      <a:srgbClr val="00B050"/>
                    </a:solidFill>
                  </a:rPr>
                  <a:t>(3)</a:t>
                </a:r>
                <a:endParaRPr lang="ru-RU" sz="28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2602987"/>
                <a:ext cx="3825278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2389" t="-10465" r="-2070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6005765" y="2955345"/>
                <a:ext cx="3962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765" y="2955345"/>
                <a:ext cx="39626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6968186" y="4207072"/>
                <a:ext cx="534121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8186" y="4207072"/>
                <a:ext cx="534121" cy="61093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8330936" y="3431055"/>
                <a:ext cx="5341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0936" y="3431055"/>
                <a:ext cx="534121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8641040" y="3051355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040" y="3051355"/>
                <a:ext cx="371384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114003" y="3215668"/>
                <a:ext cx="5101012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9</m:t>
                              </m:r>
                            </m:den>
                          </m:f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03" y="3215668"/>
                <a:ext cx="5101012" cy="118352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1227676" y="4142644"/>
                <a:ext cx="1918667" cy="870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676" y="4142644"/>
                <a:ext cx="1918667" cy="87049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666651" y="3358779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651" y="3358779"/>
                <a:ext cx="583814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666651" y="2791523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651" y="2791523"/>
                <a:ext cx="583814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7447908" y="3360232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7908" y="3360232"/>
                <a:ext cx="583814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445179" y="2791524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179" y="2791524"/>
                <a:ext cx="583814" cy="58477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56" grpId="0"/>
      <p:bldP spid="66" grpId="0"/>
      <p:bldP spid="67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-4253" y="167042"/>
            <a:ext cx="9144000" cy="395758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400" dirty="0"/>
              <a:t>ЗАВИСИМОСТЬ МЕЖДУ ТАНГЕНСОМ И КОТАНГЕНСОМ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843558"/>
            <a:ext cx="68841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 определению тангенса и котангенса: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420324" y="1455057"/>
                <a:ext cx="1864998" cy="7813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24" y="1455057"/>
                <a:ext cx="1864998" cy="7813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2437722" y="1514111"/>
                <a:ext cx="2006062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𝑐𝑡𝑔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722" y="1514111"/>
                <a:ext cx="2006062" cy="72231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4788024" y="1455057"/>
                <a:ext cx="3574312" cy="7813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𝑐𝑡𝑔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1455057"/>
                <a:ext cx="3574312" cy="78136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360436" y="2416273"/>
                <a:ext cx="34708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            </a:t>
                </a:r>
                <a:r>
                  <a:rPr lang="en-US" sz="2400" b="1" dirty="0">
                    <a:solidFill>
                      <a:srgbClr val="00B050"/>
                    </a:solidFill>
                  </a:rPr>
                  <a:t>(4)</a:t>
                </a:r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36" y="2416273"/>
                <a:ext cx="3470822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54" t="-10526" r="-2109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420324" y="3044209"/>
                <a:ext cx="3436582" cy="673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𝒄𝒕𝒈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                    </a:t>
                </a:r>
                <a:r>
                  <a:rPr lang="en-US" sz="2400" b="1" dirty="0">
                    <a:solidFill>
                      <a:srgbClr val="00B050"/>
                    </a:solidFill>
                  </a:rPr>
                  <a:t>(5)</a:t>
                </a:r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24" y="3044209"/>
                <a:ext cx="3436582" cy="673069"/>
              </a:xfrm>
              <a:prstGeom prst="rect">
                <a:avLst/>
              </a:prstGeom>
              <a:blipFill rotWithShape="1">
                <a:blip r:embed="rId6"/>
                <a:stretch>
                  <a:fillRect r="-1773" b="-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360436" y="3867894"/>
                <a:ext cx="3592074" cy="673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𝒕𝒈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                    </a:t>
                </a:r>
                <a:r>
                  <a:rPr lang="en-US" sz="2400" b="1" dirty="0">
                    <a:solidFill>
                      <a:srgbClr val="00B050"/>
                    </a:solidFill>
                  </a:rPr>
                  <a:t>(6)</a:t>
                </a:r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36" y="3867894"/>
                <a:ext cx="3592074" cy="673069"/>
              </a:xfrm>
              <a:prstGeom prst="rect">
                <a:avLst/>
              </a:prstGeom>
              <a:blipFill rotWithShape="1">
                <a:blip r:embed="rId7"/>
                <a:stretch>
                  <a:fillRect b="-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авая фигурная скобка 3"/>
          <p:cNvSpPr/>
          <p:nvPr/>
        </p:nvSpPr>
        <p:spPr>
          <a:xfrm>
            <a:off x="3831258" y="2499742"/>
            <a:ext cx="452710" cy="187220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4424570" y="2990059"/>
                <a:ext cx="2174057" cy="791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𝑍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4570" y="2990059"/>
                <a:ext cx="2174057" cy="79117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75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/>
      <p:bldP spid="38" grpId="0"/>
      <p:bldP spid="39" grpId="0"/>
      <p:bldP spid="40" grpId="0"/>
      <p:bldP spid="41" grpId="0"/>
      <p:bldP spid="51" grpId="0" build="p"/>
      <p:bldP spid="4" grpId="0" animBg="1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0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33334" y="752386"/>
            <a:ext cx="18165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en-US" sz="2800" b="1" i="1" dirty="0">
                <a:solidFill>
                  <a:srgbClr val="00B050"/>
                </a:solidFill>
              </a:rPr>
              <a:t>3.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06011" y="1275606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044772" y="752386"/>
                <a:ext cx="69917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Вычислите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𝑡</m:t>
                    </m:r>
                    <m:r>
                      <a:rPr lang="en-US" sz="2400" b="0" i="1" smtClean="0">
                        <a:latin typeface="Cambria Math"/>
                      </a:rPr>
                      <m:t>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=13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772" y="752386"/>
                <a:ext cx="6991724" cy="461665"/>
              </a:xfrm>
              <a:prstGeom prst="rect">
                <a:avLst/>
              </a:prstGeom>
              <a:blipFill>
                <a:blip r:embed="rId2"/>
                <a:stretch>
                  <a:fillRect l="-1308"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184591" y="1707654"/>
                <a:ext cx="2306465" cy="673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𝒄𝒕𝒈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𝒕𝒈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   </a:t>
                </a:r>
                <a:r>
                  <a:rPr lang="en-US" sz="2400" b="1" dirty="0">
                    <a:solidFill>
                      <a:srgbClr val="00B050"/>
                    </a:solidFill>
                  </a:rPr>
                  <a:t>(6)</a:t>
                </a:r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591" y="1707654"/>
                <a:ext cx="2306465" cy="673069"/>
              </a:xfrm>
              <a:prstGeom prst="rect">
                <a:avLst/>
              </a:prstGeom>
              <a:blipFill rotWithShape="1">
                <a:blip r:embed="rId4"/>
                <a:stretch>
                  <a:fillRect r="-3166" b="-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565539" y="1618687"/>
                <a:ext cx="1722972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𝒄𝒕𝒈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𝟏𝟑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539" y="1618687"/>
                <a:ext cx="1722972" cy="786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2924199" y="1618687"/>
                <a:ext cx="2540887" cy="851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𝑐𝑡𝑔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𝑡𝑔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4199" y="1618687"/>
                <a:ext cx="2540887" cy="85100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Прямоугольник 65"/>
          <p:cNvSpPr/>
          <p:nvPr/>
        </p:nvSpPr>
        <p:spPr>
          <a:xfrm>
            <a:off x="252883" y="2434432"/>
            <a:ext cx="18165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en-US" sz="2800" b="1" i="1" dirty="0">
                <a:solidFill>
                  <a:srgbClr val="00B050"/>
                </a:solidFill>
              </a:rPr>
              <a:t>4.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206010" y="2943297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1810933" y="2415132"/>
                <a:ext cx="7308305" cy="5618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300" dirty="0">
                    <a:latin typeface="Arial" panose="020B0604020202020204" pitchFamily="34" charset="0"/>
                    <a:cs typeface="Arial" panose="020B0604020202020204" pitchFamily="34" charset="0"/>
                  </a:rPr>
                  <a:t>Вычислите</a:t>
                </a:r>
                <a:r>
                  <a:rPr lang="en-US" sz="2300" dirty="0"/>
                  <a:t> </a:t>
                </a:r>
                <a14:m>
                  <m:oMath xmlns:m="http://schemas.openxmlformats.org/officeDocument/2006/math">
                    <m:r>
                      <a:rPr lang="en-US" sz="2300" i="1">
                        <a:latin typeface="Cambria Math"/>
                      </a:rPr>
                      <m:t>𝑡𝑔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</m:oMath>
                </a14:m>
                <a:r>
                  <a:rPr lang="ru-RU" sz="23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 </a:t>
                </a:r>
                <a14:m>
                  <m:oMath xmlns:m="http://schemas.openxmlformats.org/officeDocument/2006/math">
                    <m:r>
                      <a:rPr lang="en-US" sz="2300" i="1" smtClean="0">
                        <a:latin typeface="Cambria Math"/>
                      </a:rPr>
                      <m:t>𝑠</m:t>
                    </m:r>
                    <m:r>
                      <a:rPr lang="en-US" sz="2300" b="0" i="1" smtClean="0">
                        <a:latin typeface="Cambria Math"/>
                      </a:rPr>
                      <m:t>𝑖𝑛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=0,8 </m:t>
                    </m:r>
                    <m:r>
                      <a:rPr lang="ru-RU" sz="2300" b="0" i="1" smtClean="0">
                        <a:latin typeface="Cambria Math" panose="02040503050406030204" pitchFamily="18" charset="0"/>
                      </a:rPr>
                      <m:t>и</m:t>
                    </m:r>
                    <m:r>
                      <a:rPr lang="en-US" sz="2300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ru-RU" sz="2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3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3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300" i="1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300" i="1">
                        <a:latin typeface="Cambria Math"/>
                      </a:rPr>
                      <m:t>𝛼</m:t>
                    </m:r>
                    <m:r>
                      <a:rPr lang="en-US" sz="2300" b="0" i="1" smtClean="0">
                        <a:latin typeface="Cambria Math"/>
                      </a:rPr>
                      <m:t>&lt;</m:t>
                    </m:r>
                    <m:r>
                      <a:rPr lang="en-US" sz="2300" i="1">
                        <a:latin typeface="Cambria Math"/>
                      </a:rPr>
                      <m:t>𝜋</m:t>
                    </m:r>
                  </m:oMath>
                </a14:m>
                <a:endParaRPr lang="ru-RU" sz="23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33" y="2415132"/>
                <a:ext cx="7308305" cy="561820"/>
              </a:xfrm>
              <a:prstGeom prst="rect">
                <a:avLst/>
              </a:prstGeom>
              <a:blipFill>
                <a:blip r:embed="rId7"/>
                <a:stretch>
                  <a:fillRect l="-1168" t="-2174"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Прямая со стрелкой 72"/>
          <p:cNvCxnSpPr/>
          <p:nvPr/>
        </p:nvCxnSpPr>
        <p:spPr>
          <a:xfrm flipH="1" flipV="1">
            <a:off x="7420026" y="2854969"/>
            <a:ext cx="23066" cy="20741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6045180" y="3882318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Прямоугольник 74"/>
              <p:cNvSpPr/>
              <p:nvPr/>
            </p:nvSpPr>
            <p:spPr>
              <a:xfrm>
                <a:off x="6979443" y="2854969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5" name="Прямоугольник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9443" y="2854969"/>
                <a:ext cx="371384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Кольцо 75"/>
          <p:cNvSpPr/>
          <p:nvPr/>
        </p:nvSpPr>
        <p:spPr>
          <a:xfrm>
            <a:off x="6602363" y="3389489"/>
            <a:ext cx="1635323" cy="1006394"/>
          </a:xfrm>
          <a:prstGeom prst="donu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8168487" y="3844032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8" name="Овал 77"/>
          <p:cNvSpPr/>
          <p:nvPr/>
        </p:nvSpPr>
        <p:spPr>
          <a:xfrm>
            <a:off x="7350827" y="3289878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6533164" y="383659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7373893" y="4321204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>
                <a:off x="7512290" y="3021989"/>
                <a:ext cx="396262" cy="567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290" y="3021989"/>
                <a:ext cx="396262" cy="56707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Прямоугольник 82"/>
              <p:cNvSpPr/>
              <p:nvPr/>
            </p:nvSpPr>
            <p:spPr>
              <a:xfrm>
                <a:off x="8277267" y="3456010"/>
                <a:ext cx="375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3" name="Прямоугольник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7267" y="3456010"/>
                <a:ext cx="375424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Прямоугольник 83"/>
              <p:cNvSpPr/>
              <p:nvPr/>
            </p:nvSpPr>
            <p:spPr>
              <a:xfrm>
                <a:off x="6233588" y="3455396"/>
                <a:ext cx="3962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4" name="Прямоугольник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588" y="3455396"/>
                <a:ext cx="396262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Прямоугольник 85"/>
              <p:cNvSpPr/>
              <p:nvPr/>
            </p:nvSpPr>
            <p:spPr>
              <a:xfrm>
                <a:off x="7043542" y="4401568"/>
                <a:ext cx="534121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6" name="Прямоугольник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3542" y="4401568"/>
                <a:ext cx="534121" cy="61093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Прямоугольник 86"/>
              <p:cNvSpPr/>
              <p:nvPr/>
            </p:nvSpPr>
            <p:spPr>
              <a:xfrm>
                <a:off x="8277267" y="3892686"/>
                <a:ext cx="5341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ru-RU" sz="18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7" name="Прямоугольник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7267" y="3892686"/>
                <a:ext cx="534121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Прямоугольник 87"/>
              <p:cNvSpPr/>
              <p:nvPr/>
            </p:nvSpPr>
            <p:spPr>
              <a:xfrm>
                <a:off x="8702433" y="3500681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8" name="Прямоугольник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2433" y="3500681"/>
                <a:ext cx="371384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Прямоугольник 88"/>
              <p:cNvSpPr/>
              <p:nvPr/>
            </p:nvSpPr>
            <p:spPr>
              <a:xfrm>
                <a:off x="0" y="3399115"/>
                <a:ext cx="6044732" cy="5724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1−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0,64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=−0,6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9" name="Прямоугольник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99115"/>
                <a:ext cx="6044732" cy="57246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Прямоугольник 90"/>
              <p:cNvSpPr/>
              <p:nvPr/>
            </p:nvSpPr>
            <p:spPr>
              <a:xfrm>
                <a:off x="184591" y="4020734"/>
                <a:ext cx="3680046" cy="8252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0,8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−0,6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1" name="Прямоугольник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591" y="4020734"/>
                <a:ext cx="3680046" cy="82529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Прямоугольник 91"/>
              <p:cNvSpPr/>
              <p:nvPr/>
            </p:nvSpPr>
            <p:spPr>
              <a:xfrm>
                <a:off x="4067944" y="4040964"/>
                <a:ext cx="1663661" cy="7848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𝒕𝒈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2" name="Прямоугольник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040964"/>
                <a:ext cx="1663661" cy="78483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54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0" grpId="0"/>
      <p:bldP spid="2" grpId="0"/>
      <p:bldP spid="63" grpId="0"/>
      <p:bldP spid="66" grpId="0"/>
      <p:bldP spid="68" grpId="0"/>
      <p:bldP spid="69" grpId="0"/>
      <p:bldP spid="75" grpId="0"/>
      <p:bldP spid="76" grpId="0" animBg="1"/>
      <p:bldP spid="77" grpId="0" animBg="1"/>
      <p:bldP spid="78" grpId="0" animBg="1"/>
      <p:bldP spid="79" grpId="0" animBg="1"/>
      <p:bldP spid="81" grpId="0" animBg="1"/>
      <p:bldP spid="82" grpId="0"/>
      <p:bldP spid="83" grpId="0"/>
      <p:bldP spid="84" grpId="0"/>
      <p:bldP spid="86" grpId="0"/>
      <p:bldP spid="87" grpId="0"/>
      <p:bldP spid="88" grpId="0"/>
      <p:bldP spid="89" grpId="0"/>
      <p:bldP spid="91" grpId="0"/>
      <p:bldP spid="9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cd0a7ac958dac9d2cc827164256b0fb4d4862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15423</TotalTime>
  <Words>445</Words>
  <Application>Microsoft Office PowerPoint</Application>
  <PresentationFormat>Экран (16:9)</PresentationFormat>
  <Paragraphs>169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1363</cp:revision>
  <dcterms:created xsi:type="dcterms:W3CDTF">2020-04-09T07:32:19Z</dcterms:created>
  <dcterms:modified xsi:type="dcterms:W3CDTF">2020-12-30T05:33:26Z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