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</p:sldMasterIdLst>
  <p:notesMasterIdLst>
    <p:notesMasterId r:id="rId19"/>
  </p:notesMasterIdLst>
  <p:sldIdLst>
    <p:sldId id="1356" r:id="rId4"/>
    <p:sldId id="1402" r:id="rId5"/>
    <p:sldId id="1463" r:id="rId6"/>
    <p:sldId id="1484" r:id="rId7"/>
    <p:sldId id="1486" r:id="rId8"/>
    <p:sldId id="1485" r:id="rId9"/>
    <p:sldId id="1487" r:id="rId10"/>
    <p:sldId id="1488" r:id="rId11"/>
    <p:sldId id="1465" r:id="rId12"/>
    <p:sldId id="1482" r:id="rId13"/>
    <p:sldId id="1483" r:id="rId14"/>
    <p:sldId id="262" r:id="rId15"/>
    <p:sldId id="1425" r:id="rId16"/>
    <p:sldId id="1456" r:id="rId17"/>
    <p:sldId id="1429" r:id="rId18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463"/>
            <p14:sldId id="1484"/>
            <p14:sldId id="1486"/>
            <p14:sldId id="1485"/>
            <p14:sldId id="1487"/>
            <p14:sldId id="1488"/>
            <p14:sldId id="1465"/>
            <p14:sldId id="1482"/>
            <p14:sldId id="1483"/>
            <p14:sldId id="262"/>
            <p14:sldId id="1425"/>
            <p14:sldId id="1456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76C4"/>
    <a:srgbClr val="FFFF66"/>
    <a:srgbClr val="66FF66"/>
    <a:srgbClr val="FFCCCC"/>
    <a:srgbClr val="FF9933"/>
    <a:srgbClr val="CC00CC"/>
    <a:srgbClr val="FFFFFF"/>
    <a:srgbClr val="000000"/>
    <a:srgbClr val="DDDDDD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5491" autoAdjust="0"/>
  </p:normalViewPr>
  <p:slideViewPr>
    <p:cSldViewPr snapToObjects="1">
      <p:cViewPr varScale="1">
        <p:scale>
          <a:sx n="165" d="100"/>
          <a:sy n="165" d="100"/>
        </p:scale>
        <p:origin x="763" y="106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9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Relationship Id="rId20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14000" t="67000" r="30000" b="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51434" y="2071258"/>
            <a:ext cx="343665" cy="7829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pic>
        <p:nvPicPr>
          <p:cNvPr id="4" name="Рисунок 3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2" b="2152"/>
          <a:stretch>
            <a:fillRect/>
          </a:stretch>
        </p:blipFill>
        <p:spPr>
          <a:xfrm>
            <a:off x="4931953" y="2507429"/>
            <a:ext cx="759563" cy="6966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51433" y="1076351"/>
            <a:ext cx="3688783" cy="260306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 algn="ctr"/>
            <a:r>
              <a:rPr lang="en-US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Laboratoriya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mashg‘uloti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51433" y="1134309"/>
            <a:ext cx="343665" cy="7377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3" name="Прямоугольник 2"/>
          <p:cNvSpPr/>
          <p:nvPr/>
        </p:nvSpPr>
        <p:spPr>
          <a:xfrm>
            <a:off x="591640" y="1287953"/>
            <a:ext cx="5380970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r>
              <a:rPr lang="en-US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O‘simlik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bargida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organik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moddalarning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bo‘lishini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o‘rganish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571913" y="179884"/>
            <a:ext cx="991886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684339" y="306483"/>
            <a:ext cx="847870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8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571913" y="179884"/>
            <a:ext cx="991886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9141" y="1275518"/>
            <a:ext cx="3924138" cy="1384995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to‘sadigan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qog‘oz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to‘rtburchak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qistirg‘ichlar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biriktirib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91493" y="38466"/>
            <a:ext cx="45851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mashg‘uloti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35509" y="647936"/>
            <a:ext cx="1491114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000" b="1" dirty="0" err="1">
                <a:solidFill>
                  <a:srgbClr val="002060"/>
                </a:solidFill>
              </a:rPr>
              <a:t>Ish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tartibi</a:t>
            </a:r>
            <a:r>
              <a:rPr lang="en-US" sz="2000" b="1" dirty="0">
                <a:solidFill>
                  <a:srgbClr val="002060"/>
                </a:solidFill>
              </a:rPr>
              <a:t>: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0224">
            <a:off x="4199443" y="1932644"/>
            <a:ext cx="1338068" cy="678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5312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441" y="827956"/>
            <a:ext cx="3743821" cy="1169551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qog‘oz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qaynab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2-3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daqiqa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pigmentlardan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spirtga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spirtdan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yuviladi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07517" y="38466"/>
            <a:ext cx="40451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mashg‘uloti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6618" y="1692052"/>
            <a:ext cx="1617402" cy="1398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4028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8939" y="41392"/>
            <a:ext cx="50765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mashg‘uloti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5429" y="719944"/>
            <a:ext cx="3816126" cy="1384995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solingan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idishga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Shisha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tayoqcha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tekislansa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dog‘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ko‘ramiz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rangsiz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kraxmal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6618" y="1692052"/>
            <a:ext cx="1617402" cy="139890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8" y="4332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267969" y="491721"/>
            <a:ext cx="34563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9425" y="830276"/>
            <a:ext cx="5472608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organoid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</a:p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organoidda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23841" y="1378443"/>
            <a:ext cx="10071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224" y="1617824"/>
            <a:ext cx="1921537" cy="1440160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>
            <a:off x="1547577" y="2016088"/>
            <a:ext cx="720080" cy="0"/>
          </a:xfrm>
          <a:prstGeom prst="straightConnector1">
            <a:avLst/>
          </a:prstGeom>
          <a:ln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2240855" y="1877588"/>
            <a:ext cx="26962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400" b="1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1430833" y="2772172"/>
            <a:ext cx="810022" cy="0"/>
          </a:xfrm>
          <a:prstGeom prst="straightConnector1">
            <a:avLst/>
          </a:prstGeom>
          <a:ln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1520746" y="2376128"/>
            <a:ext cx="738015" cy="0"/>
          </a:xfrm>
          <a:prstGeom prst="straightConnector1">
            <a:avLst/>
          </a:prstGeom>
          <a:ln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2240855" y="2200170"/>
            <a:ext cx="26962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4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237143" y="2603721"/>
            <a:ext cx="26962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4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167757" y="1778553"/>
            <a:ext cx="91557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Tillokoid</a:t>
            </a:r>
            <a:endParaRPr lang="ru-RU" sz="1400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203759" y="2083830"/>
            <a:ext cx="8034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Stroma</a:t>
            </a:r>
            <a:endParaRPr lang="ru-RU" sz="1400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095590" y="2391607"/>
            <a:ext cx="10599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Xloroplast</a:t>
            </a:r>
            <a:endParaRPr lang="ru-RU" sz="1400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4283881" y="2046281"/>
            <a:ext cx="1077539" cy="307777"/>
          </a:xfrm>
          <a:prstGeom prst="rect">
            <a:avLst/>
          </a:prstGeom>
          <a:solidFill>
            <a:srgbClr val="66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3527" y="960862"/>
            <a:ext cx="56470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5208" y="4332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32484" y="1016217"/>
            <a:ext cx="5508612" cy="307777"/>
          </a:xfrm>
          <a:prstGeom prst="rect">
            <a:avLst/>
          </a:prstGeom>
          <a:solidFill>
            <a:srgbClr val="66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1.O‘simliklar ……….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731403" y="620007"/>
            <a:ext cx="2698175" cy="338554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25419" y="1426698"/>
            <a:ext cx="5508612" cy="523220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2.Fotosintez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hujayralarining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……………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oshadi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43423" y="2520144"/>
            <a:ext cx="5508611" cy="523220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4.Fotosintez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jarayonining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xloroplastlarning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…………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tuzilmalarida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43423" y="2075810"/>
            <a:ext cx="5508612" cy="307777"/>
          </a:xfrm>
          <a:prstGeom prst="rect">
            <a:avLst/>
          </a:prstGeom>
          <a:solidFill>
            <a:srgbClr val="66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3.Quyosh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ta‘sirida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………….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qo‘zg‘algan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holatga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223541" y="1001612"/>
            <a:ext cx="73289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fototrof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995849" y="1369085"/>
            <a:ext cx="133081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xloroplastlarida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110353" y="2012639"/>
            <a:ext cx="9701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elektronlar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43423" y="2736168"/>
            <a:ext cx="77777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tillokoid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979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107283"/>
            <a:ext cx="5512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noProof="0" dirty="0" err="1">
                <a:latin typeface="Arial" pitchFamily="34" charset="0"/>
                <a:cs typeface="Arial" pitchFamily="34" charset="0"/>
              </a:rPr>
              <a:t>Mustaqil</a:t>
            </a:r>
            <a:r>
              <a:rPr lang="en-US" sz="20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>
                <a:latin typeface="Arial" pitchFamily="34" charset="0"/>
                <a:cs typeface="Arial" pitchFamily="34" charset="0"/>
              </a:rPr>
              <a:t>bajarish</a:t>
            </a:r>
            <a:r>
              <a:rPr lang="en-US" sz="20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>
                <a:latin typeface="Arial" pitchFamily="34" charset="0"/>
                <a:cs typeface="Arial" pitchFamily="34" charset="0"/>
              </a:rPr>
              <a:t>topshiriqlar</a:t>
            </a:r>
            <a:r>
              <a:rPr lang="en-US" sz="2000" b="1" kern="0" noProof="0" dirty="0">
                <a:latin typeface="Arial" pitchFamily="34" charset="0"/>
                <a:cs typeface="Arial" pitchFamily="34" charset="0"/>
              </a:rPr>
              <a:t> 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3255" y="827956"/>
            <a:ext cx="512474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mavzularni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spcAft>
                <a:spcPts val="600"/>
              </a:spcAft>
            </a:pP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1">
              <a:spcAft>
                <a:spcPts val="600"/>
              </a:spcAft>
            </a:pP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bosqichlardan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lvl="1"/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fazasida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098" y="647936"/>
            <a:ext cx="735356" cy="8634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80801"/>
            <a:ext cx="5544616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/>
              <a:t>Dars</a:t>
            </a:r>
            <a:r>
              <a:rPr lang="en-US" sz="2400" dirty="0"/>
              <a:t> </a:t>
            </a:r>
            <a:r>
              <a:rPr lang="en-US" sz="2400" dirty="0" err="1"/>
              <a:t>rejasi</a:t>
            </a:r>
            <a:endParaRPr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66232" y="1153953"/>
            <a:ext cx="25562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cap="all" spc="-47" dirty="0" err="1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bugungi</a:t>
            </a:r>
            <a:r>
              <a:rPr lang="en-US" sz="2800" b="1" kern="0" cap="all" spc="-47" dirty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r>
              <a:rPr lang="en-US" sz="2800" b="1" kern="0" cap="all" spc="-47" dirty="0" err="1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darsimizda</a:t>
            </a:r>
            <a:r>
              <a:rPr kumimoji="0" lang="en-US" sz="2800" b="1" i="0" u="none" strike="noStrike" kern="0" cap="all" spc="-47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endParaRPr kumimoji="0" lang="uz-Cyrl-UZ" sz="2800" b="1" i="0" u="none" strike="noStrike" kern="0" cap="all" spc="-47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128325" y="657490"/>
            <a:ext cx="230534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kumimoji="0" lang="en-US" sz="1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Nazariy</a:t>
            </a:r>
            <a:r>
              <a:rPr kumimoji="0" 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bilimlarni</a:t>
            </a:r>
            <a:r>
              <a:rPr kumimoji="0" 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amalda</a:t>
            </a:r>
            <a:r>
              <a:rPr kumimoji="0" 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qo‘llash</a:t>
            </a:r>
            <a:endParaRPr kumimoji="0" lang="en-US" sz="13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2663701" y="718450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2699120" y="692361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2681410" y="1437196"/>
            <a:ext cx="460622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9" name="Oval 13"/>
          <p:cNvSpPr/>
          <p:nvPr/>
        </p:nvSpPr>
        <p:spPr>
          <a:xfrm>
            <a:off x="2699120" y="2182031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noProof="0" dirty="0">
                <a:solidFill>
                  <a:srgbClr val="FFFFFF"/>
                </a:solidFill>
                <a:latin typeface="Open Sans Light"/>
              </a:rPr>
              <a:t>3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24621" y="2237304"/>
            <a:ext cx="236238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en-US" sz="13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Tajrbani</a:t>
            </a:r>
            <a:r>
              <a:rPr kumimoji="0" 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amalda</a:t>
            </a:r>
            <a:r>
              <a:rPr kumimoji="0" 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bajarish</a:t>
            </a:r>
            <a:endParaRPr kumimoji="0" lang="en-US" sz="13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46993" y="1309270"/>
            <a:ext cx="257841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en-US" sz="1300" b="1" kern="0" noProof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Barglarda</a:t>
            </a:r>
            <a:r>
              <a:rPr lang="en-US" sz="1300" b="1" kern="0" noProof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noProof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organik</a:t>
            </a:r>
            <a:r>
              <a:rPr lang="en-US" sz="1300" b="1" kern="0" noProof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noProof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moddalarning</a:t>
            </a:r>
            <a:r>
              <a:rPr lang="en-US" sz="1300" b="1" kern="0" noProof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noProof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1300" b="1" kern="0" noProof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noProof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bo‘lishini</a:t>
            </a:r>
            <a:r>
              <a:rPr lang="en-US" sz="1300" b="1" kern="0" noProof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noProof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kuztish</a:t>
            </a:r>
            <a:r>
              <a:rPr lang="en-US" sz="1300" b="1" kern="0" noProof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kumimoji="0" lang="en-US" sz="13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4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5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21" grpId="0" animBg="1"/>
          <p:bldP spid="22" grpId="0" animBg="1"/>
          <p:bldP spid="9" grpId="0" animBg="1"/>
          <p:bldP spid="11" grpId="0"/>
          <p:bldP spid="1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21" grpId="0" animBg="1"/>
          <p:bldP spid="22" grpId="0" animBg="1"/>
          <p:bldP spid="9" grpId="0" animBg="1"/>
          <p:bldP spid="11" grpId="0"/>
          <p:bldP spid="12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37212" y="1861150"/>
            <a:ext cx="3022400" cy="1169551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barglarida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angidrid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2"/>
          <p:cNvSpPr txBox="1">
            <a:spLocks noGrp="1"/>
          </p:cNvSpPr>
          <p:nvPr>
            <p:ph type="title"/>
          </p:nvPr>
        </p:nvSpPr>
        <p:spPr>
          <a:xfrm>
            <a:off x="553765" y="167217"/>
            <a:ext cx="4858484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err="1"/>
              <a:t>O‘tilgan</a:t>
            </a:r>
            <a:r>
              <a:rPr lang="en-US" sz="1600" dirty="0"/>
              <a:t> </a:t>
            </a:r>
            <a:r>
              <a:rPr lang="en-US" sz="1600" dirty="0" err="1"/>
              <a:t>mavzuni</a:t>
            </a:r>
            <a:r>
              <a:rPr lang="en-US" sz="1600" dirty="0"/>
              <a:t> </a:t>
            </a:r>
            <a:r>
              <a:rPr lang="en-US" sz="1600" dirty="0" err="1"/>
              <a:t>mustahkamlash</a:t>
            </a:r>
            <a:r>
              <a:rPr lang="en-US" sz="1600" dirty="0"/>
              <a:t>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3" y="634410"/>
            <a:ext cx="2537253" cy="1541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677881" y="879484"/>
            <a:ext cx="2938148" cy="52322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terminini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1897-yili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V.Pfeffer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094075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53765" y="167217"/>
            <a:ext cx="4858484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err="1"/>
              <a:t>O‘tilgan</a:t>
            </a:r>
            <a:r>
              <a:rPr lang="en-US" sz="1600" dirty="0"/>
              <a:t> </a:t>
            </a:r>
            <a:r>
              <a:rPr lang="en-US" sz="1600" dirty="0" err="1"/>
              <a:t>mavzuni</a:t>
            </a:r>
            <a:r>
              <a:rPr lang="en-US" sz="1600" dirty="0"/>
              <a:t> </a:t>
            </a:r>
            <a:r>
              <a:rPr lang="en-US" sz="1600" dirty="0" err="1"/>
              <a:t>mustahkamlash</a:t>
            </a:r>
            <a:r>
              <a:rPr lang="en-US" sz="1600" dirty="0"/>
              <a:t> </a:t>
            </a:r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215429" y="618449"/>
            <a:ext cx="5368097" cy="2375451"/>
            <a:chOff x="129566" y="683940"/>
            <a:chExt cx="5368097" cy="2375451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1727597" y="683940"/>
              <a:ext cx="3770066" cy="1384995"/>
            </a:xfrm>
            <a:prstGeom prst="rect">
              <a:avLst/>
            </a:prstGeom>
            <a:solidFill>
              <a:srgbClr val="FFFF99"/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Yashil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o‘simliklar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fototrof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organizmlar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hisoblanadi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Ular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hujayradagi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xloroplastlarda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to‘plangan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xlorofill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pigmenti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yordamida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yorug‘lik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energiyasini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kimyoviy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energiyaga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aylantiruvchi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fotosintez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jarayonini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amalga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oshiradi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endPara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389305" y="2782392"/>
              <a:ext cx="1356462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energiyaga</a:t>
              </a:r>
              <a:r>
                <a:rPr lang="en-US" sz="1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boy </a:t>
              </a:r>
              <a:endParaRPr lang="ru-RU" b="1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Прямоугольник 8"/>
                <p:cNvSpPr/>
                <p:nvPr/>
              </p:nvSpPr>
              <p:spPr>
                <a:xfrm>
                  <a:off x="1848731" y="2168236"/>
                  <a:ext cx="3527797" cy="584775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  <m:r>
                          <a:rPr lang="en-US" sz="1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  <m:sSub>
                          <m:sSubPr>
                            <m:ctrlPr>
                              <a:rPr lang="en-US" sz="16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6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𝑶</m:t>
                            </m:r>
                          </m:e>
                          <m:sub>
                            <m:r>
                              <a:rPr lang="en-US" sz="16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sz="1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1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  <m:sSub>
                          <m:sSubPr>
                            <m:ctrlPr>
                              <a:rPr lang="en-US" sz="16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6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𝑯</m:t>
                            </m:r>
                          </m:e>
                          <m:sub>
                            <m:r>
                              <a:rPr lang="en-US" sz="16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sz="1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𝑶</m:t>
                        </m:r>
                        <m:r>
                          <a:rPr lang="en-US" sz="1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16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6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16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𝟔</m:t>
                            </m:r>
                          </m:sub>
                        </m:sSub>
                        <m:sSub>
                          <m:sSubPr>
                            <m:ctrlPr>
                              <a:rPr lang="en-US" sz="16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6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𝑯</m:t>
                            </m:r>
                          </m:e>
                          <m:sub>
                            <m:r>
                              <a:rPr lang="en-US" sz="16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𝟏𝟐</m:t>
                            </m:r>
                          </m:sub>
                        </m:sSub>
                        <m:sSub>
                          <m:sSubPr>
                            <m:ctrlPr>
                              <a:rPr lang="en-US" sz="16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6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𝑶</m:t>
                            </m:r>
                          </m:e>
                          <m:sub>
                            <m:r>
                              <a:rPr lang="en-US" sz="16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𝟔</m:t>
                            </m:r>
                          </m:sub>
                        </m:sSub>
                        <m:r>
                          <a:rPr lang="en-US" sz="1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1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  <m:sSub>
                          <m:sSubPr>
                            <m:ctrlPr>
                              <a:rPr lang="en-US" sz="16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6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𝑶</m:t>
                            </m:r>
                          </m:e>
                          <m:sub>
                            <m:r>
                              <a:rPr lang="en-US" sz="16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algn="ctr"/>
                  <a:endParaRPr 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9" name="Прямоугольник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48731" y="2168236"/>
                  <a:ext cx="3527797" cy="584775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566" y="684037"/>
              <a:ext cx="1526023" cy="23722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21122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39432"/>
            <a:ext cx="5580620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err="1"/>
              <a:t>O‘tilgan</a:t>
            </a:r>
            <a:r>
              <a:rPr lang="en-US" sz="1600" dirty="0"/>
              <a:t> </a:t>
            </a:r>
            <a:r>
              <a:rPr lang="en-US" sz="1600" dirty="0" err="1"/>
              <a:t>mavzuni</a:t>
            </a:r>
            <a:r>
              <a:rPr lang="en-US" sz="1600" dirty="0"/>
              <a:t> </a:t>
            </a:r>
            <a:r>
              <a:rPr lang="en-US" sz="1600" dirty="0" err="1"/>
              <a:t>mustahkamlash</a:t>
            </a:r>
            <a:r>
              <a:rPr lang="en-US" sz="1600" dirty="0"/>
              <a:t> </a:t>
            </a:r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461926" y="735438"/>
            <a:ext cx="4963319" cy="2261886"/>
            <a:chOff x="368741" y="579134"/>
            <a:chExt cx="5132023" cy="2557164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2449260" y="2547621"/>
              <a:ext cx="1353034" cy="588677"/>
              <a:chOff x="2462795" y="2547621"/>
              <a:chExt cx="1353034" cy="588677"/>
            </a:xfrm>
          </p:grpSpPr>
          <p:sp>
            <p:nvSpPr>
              <p:cNvPr id="21" name="Овал 20"/>
              <p:cNvSpPr/>
              <p:nvPr/>
            </p:nvSpPr>
            <p:spPr>
              <a:xfrm>
                <a:off x="2462795" y="2547621"/>
                <a:ext cx="740965" cy="33256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" name="Овал 24"/>
              <p:cNvSpPr/>
              <p:nvPr/>
            </p:nvSpPr>
            <p:spPr>
              <a:xfrm>
                <a:off x="3345645" y="2986874"/>
                <a:ext cx="470184" cy="14942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8" name="Прямоугольник 7"/>
            <p:cNvSpPr/>
            <p:nvPr/>
          </p:nvSpPr>
          <p:spPr>
            <a:xfrm>
              <a:off x="1585971" y="579134"/>
              <a:ext cx="2520280" cy="417546"/>
            </a:xfrm>
            <a:prstGeom prst="rect">
              <a:avLst/>
            </a:prstGeom>
            <a:solidFill>
              <a:srgbClr val="66FF66"/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anchor="ctr">
              <a:spAutoFit/>
            </a:bodyPr>
            <a:lstStyle/>
            <a:p>
              <a:r>
                <a:rPr lang="en-US" sz="1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Fotosintez</a:t>
              </a:r>
              <a:r>
                <a:rPr lang="en-US" sz="1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jarayoni</a:t>
              </a:r>
              <a:endPara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383413" y="1083534"/>
              <a:ext cx="2161448" cy="382750"/>
            </a:xfrm>
            <a:prstGeom prst="rect">
              <a:avLst/>
            </a:prstGeom>
            <a:solidFill>
              <a:srgbClr val="FFFF00"/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en-US" sz="16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Yorug‘lik</a:t>
              </a:r>
              <a:r>
                <a:rPr lang="en-US" sz="1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bosqichi</a:t>
              </a:r>
              <a:endPara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3160504" y="1115259"/>
              <a:ext cx="2340260" cy="338554"/>
            </a:xfrm>
            <a:prstGeom prst="rect">
              <a:avLst/>
            </a:prstGeom>
            <a:solidFill>
              <a:srgbClr val="FFFF00"/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en-US" sz="16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Qorong‘ulik</a:t>
              </a:r>
              <a:r>
                <a:rPr lang="en-US" sz="1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bosqichi</a:t>
              </a:r>
              <a:endPara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8741" y="1649316"/>
              <a:ext cx="1466140" cy="1068631"/>
            </a:xfrm>
            <a:prstGeom prst="rect">
              <a:avLst/>
            </a:prstGeom>
          </p:spPr>
        </p:pic>
        <p:sp>
          <p:nvSpPr>
            <p:cNvPr id="12" name="Прямоугольник 11"/>
            <p:cNvSpPr/>
            <p:nvPr/>
          </p:nvSpPr>
          <p:spPr>
            <a:xfrm>
              <a:off x="1754395" y="1483098"/>
              <a:ext cx="864339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tillokoidlar</a:t>
              </a:r>
              <a:endParaRPr lang="ru-RU" dirty="0"/>
            </a:p>
          </p:txBody>
        </p:sp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732135" y="1692480"/>
              <a:ext cx="1387557" cy="1011354"/>
            </a:xfrm>
            <a:prstGeom prst="rect">
              <a:avLst/>
            </a:prstGeom>
          </p:spPr>
        </p:pic>
        <p:sp>
          <p:nvSpPr>
            <p:cNvPr id="14" name="Прямоугольник 13"/>
            <p:cNvSpPr/>
            <p:nvPr/>
          </p:nvSpPr>
          <p:spPr>
            <a:xfrm>
              <a:off x="4792519" y="1490632"/>
              <a:ext cx="654346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stroma</a:t>
              </a:r>
              <a:endParaRPr lang="ru-RU" dirty="0"/>
            </a:p>
          </p:txBody>
        </p:sp>
        <p:cxnSp>
          <p:nvCxnSpPr>
            <p:cNvPr id="15" name="Прямая соединительная линия 14"/>
            <p:cNvCxnSpPr/>
            <p:nvPr/>
          </p:nvCxnSpPr>
          <p:spPr>
            <a:xfrm flipV="1">
              <a:off x="4515989" y="1722554"/>
              <a:ext cx="291169" cy="2337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" name="Прямая соединительная линия 3"/>
          <p:cNvCxnSpPr/>
          <p:nvPr/>
        </p:nvCxnSpPr>
        <p:spPr>
          <a:xfrm flipV="1">
            <a:off x="1158459" y="1728056"/>
            <a:ext cx="641146" cy="2979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7336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39432"/>
            <a:ext cx="5580620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err="1"/>
              <a:t>O‘tilgan</a:t>
            </a:r>
            <a:r>
              <a:rPr lang="en-US" sz="1600" dirty="0"/>
              <a:t> </a:t>
            </a:r>
            <a:r>
              <a:rPr lang="en-US" sz="1600" dirty="0" err="1"/>
              <a:t>mavzuni</a:t>
            </a:r>
            <a:r>
              <a:rPr lang="en-US" sz="1600" dirty="0"/>
              <a:t> </a:t>
            </a:r>
            <a:r>
              <a:rPr lang="en-US" sz="1600" dirty="0" err="1"/>
              <a:t>mustahkamlash</a:t>
            </a:r>
            <a:r>
              <a:rPr lang="en-US" sz="1600" dirty="0"/>
              <a:t> </a:t>
            </a:r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287437" y="685266"/>
            <a:ext cx="4917514" cy="2203156"/>
            <a:chOff x="143421" y="694218"/>
            <a:chExt cx="4917514" cy="2203156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626507" y="694218"/>
              <a:ext cx="4434428" cy="523220"/>
            </a:xfrm>
            <a:prstGeom prst="rect">
              <a:avLst/>
            </a:prstGeom>
            <a:solidFill>
              <a:srgbClr val="DBF084"/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Yorug‘lik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energiyasi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fotolizdan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tashqari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ADF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fosfatdan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kislorod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ishtirokisiz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ATF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sintezlashi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mumkin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421" y="1325421"/>
              <a:ext cx="1341374" cy="1176344"/>
            </a:xfrm>
            <a:prstGeom prst="rect">
              <a:avLst/>
            </a:prstGeom>
          </p:spPr>
        </p:pic>
        <p:sp>
          <p:nvSpPr>
            <p:cNvPr id="9" name="Прямоугольник 8"/>
            <p:cNvSpPr/>
            <p:nvPr/>
          </p:nvSpPr>
          <p:spPr>
            <a:xfrm>
              <a:off x="1084826" y="2309375"/>
              <a:ext cx="1290843" cy="461665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30 </a:t>
              </a:r>
              <a:r>
                <a:rPr lang="en-US" sz="12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barobar</a:t>
              </a:r>
              <a:r>
                <a:rPr lang="en-US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ko‘p</a:t>
              </a:r>
              <a:r>
                <a:rPr lang="en-US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     ATF</a:t>
              </a:r>
              <a:endParaRPr lang="ru-RU" sz="1200" dirty="0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2978547" y="1313344"/>
              <a:ext cx="1979959" cy="461665"/>
            </a:xfrm>
            <a:prstGeom prst="rect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r>
                <a:rPr lang="en-US" sz="12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Yorug‘lik</a:t>
              </a:r>
              <a:r>
                <a:rPr lang="en-US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bosqichida</a:t>
              </a:r>
              <a:r>
                <a:rPr lang="en-US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uchta</a:t>
              </a:r>
              <a:r>
                <a:rPr lang="en-US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muhim</a:t>
              </a:r>
              <a:r>
                <a:rPr lang="en-US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jarayon</a:t>
              </a:r>
              <a:endParaRPr lang="ru-RU" dirty="0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3237396" y="1877588"/>
              <a:ext cx="1633781" cy="276999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en-US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1. </a:t>
              </a:r>
              <a:r>
                <a:rPr lang="en-US" sz="12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Molekular</a:t>
              </a:r>
              <a:r>
                <a:rPr lang="en-US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kislorod</a:t>
              </a:r>
              <a:r>
                <a:rPr lang="en-US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dirty="0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3317074" y="2250576"/>
              <a:ext cx="1439368" cy="276999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en-US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2. </a:t>
              </a:r>
              <a:r>
                <a:rPr lang="en-US" sz="12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Atomar</a:t>
              </a:r>
              <a:r>
                <a:rPr lang="en-US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vodorod</a:t>
              </a:r>
              <a:endParaRPr lang="ru-RU" dirty="0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3736026" y="2620375"/>
              <a:ext cx="628057" cy="276999"/>
            </a:xfrm>
            <a:prstGeom prst="rect">
              <a:avLst/>
            </a:prstGeom>
            <a:solidFill>
              <a:srgbClr val="FFC000"/>
            </a:solidFill>
          </p:spPr>
          <p:txBody>
            <a:bodyPr wrap="none">
              <a:spAutoFit/>
            </a:bodyPr>
            <a:lstStyle/>
            <a:p>
              <a:r>
                <a:rPr lang="en-US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3. ATF</a:t>
              </a:r>
              <a:endParaRPr lang="ru-RU" dirty="0"/>
            </a:p>
          </p:txBody>
        </p:sp>
        <p:cxnSp>
          <p:nvCxnSpPr>
            <p:cNvPr id="14" name="Прямая соединительная линия 13"/>
            <p:cNvCxnSpPr/>
            <p:nvPr/>
          </p:nvCxnSpPr>
          <p:spPr>
            <a:xfrm>
              <a:off x="1151533" y="2016088"/>
              <a:ext cx="432048" cy="332591"/>
            </a:xfrm>
            <a:prstGeom prst="line">
              <a:avLst/>
            </a:prstGeom>
            <a:ln>
              <a:solidFill>
                <a:srgbClr val="38963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/>
            <p:cNvCxnSpPr/>
            <p:nvPr/>
          </p:nvCxnSpPr>
          <p:spPr>
            <a:xfrm flipV="1">
              <a:off x="1043521" y="1584041"/>
              <a:ext cx="576064" cy="308134"/>
            </a:xfrm>
            <a:prstGeom prst="line">
              <a:avLst/>
            </a:prstGeom>
            <a:ln>
              <a:solidFill>
                <a:srgbClr val="38963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Прямоугольник 15"/>
            <p:cNvSpPr/>
            <p:nvPr/>
          </p:nvSpPr>
          <p:spPr>
            <a:xfrm>
              <a:off x="1387085" y="1292455"/>
              <a:ext cx="464999" cy="276999"/>
            </a:xfrm>
            <a:prstGeom prst="rect">
              <a:avLst/>
            </a:prstGeom>
            <a:solidFill>
              <a:srgbClr val="FFC000"/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en-US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ATF</a:t>
              </a:r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3534301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39432"/>
            <a:ext cx="5580620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err="1"/>
              <a:t>O‘tilgan</a:t>
            </a:r>
            <a:r>
              <a:rPr lang="en-US" sz="1600" dirty="0"/>
              <a:t> </a:t>
            </a:r>
            <a:r>
              <a:rPr lang="en-US" sz="1600" dirty="0" err="1"/>
              <a:t>mavzuni</a:t>
            </a:r>
            <a:r>
              <a:rPr lang="en-US" sz="1600" dirty="0"/>
              <a:t> </a:t>
            </a:r>
            <a:r>
              <a:rPr lang="en-US" sz="1600" dirty="0" err="1"/>
              <a:t>mustahkamlash</a:t>
            </a:r>
            <a:r>
              <a:rPr lang="en-US" sz="1600" dirty="0"/>
              <a:t> </a:t>
            </a:r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00391" y="899964"/>
            <a:ext cx="5276200" cy="1934577"/>
            <a:chOff x="350747" y="678964"/>
            <a:chExt cx="5276200" cy="1934577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2675457" y="678964"/>
              <a:ext cx="2951490" cy="1384995"/>
            </a:xfrm>
            <a:prstGeom prst="rect">
              <a:avLst/>
            </a:prstGeom>
            <a:solidFill>
              <a:srgbClr val="FFFF99"/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Fotosintezning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keyingi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reaksiyalari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uglevodlar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hosil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bo‘lishi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bilan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bog‘liq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Bu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jarayon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yorug‘da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ham,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qorong‘uda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ham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amalga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oshganligi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uchun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uni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qorong‘ulik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bosqichi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deyiladi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Прямоугольник 7"/>
                <p:cNvSpPr/>
                <p:nvPr/>
              </p:nvSpPr>
              <p:spPr>
                <a:xfrm>
                  <a:off x="2662050" y="2184055"/>
                  <a:ext cx="2893677" cy="307777"/>
                </a:xfrm>
                <a:prstGeom prst="rect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  <m:r>
                          <a:rPr lang="en-US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  <m:sSub>
                          <m:sSubPr>
                            <m:ctrlPr>
                              <a:rPr lang="en-US" sz="1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𝑶</m:t>
                            </m:r>
                          </m:e>
                          <m:sub>
                            <m:r>
                              <a:rPr lang="en-US" sz="1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𝟐𝟒</m:t>
                        </m:r>
                        <m:r>
                          <a:rPr lang="en-US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𝑯</m:t>
                        </m:r>
                        <m:r>
                          <a:rPr lang="en-US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→</m:t>
                        </m:r>
                        <m:sSub>
                          <m:sSubPr>
                            <m:ctrlPr>
                              <a:rPr lang="en-US" sz="1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1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𝟔</m:t>
                            </m:r>
                          </m:sub>
                        </m:sSub>
                        <m:sSub>
                          <m:sSubPr>
                            <m:ctrlPr>
                              <a:rPr lang="en-US" sz="1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𝑯</m:t>
                            </m:r>
                          </m:e>
                          <m:sub>
                            <m:r>
                              <a:rPr lang="en-US" sz="1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𝟏𝟐</m:t>
                            </m:r>
                          </m:sub>
                        </m:sSub>
                        <m:sSub>
                          <m:sSubPr>
                            <m:ctrlPr>
                              <a:rPr lang="en-US" sz="1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𝑶</m:t>
                            </m:r>
                          </m:e>
                          <m:sub>
                            <m:r>
                              <a:rPr lang="en-US" sz="1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𝟔</m:t>
                            </m:r>
                          </m:sub>
                        </m:sSub>
                        <m:r>
                          <a:rPr lang="en-US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  <m:sSub>
                          <m:sSubPr>
                            <m:ctrlPr>
                              <a:rPr lang="en-US" sz="1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𝑯</m:t>
                            </m:r>
                          </m:e>
                          <m:sub>
                            <m:r>
                              <a:rPr lang="en-US" sz="1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𝑶</m:t>
                        </m:r>
                      </m:oMath>
                    </m:oMathPara>
                  </a14:m>
                  <a:endParaRPr 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3" name="Прямоугольник 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62050" y="2184055"/>
                  <a:ext cx="2893677" cy="307777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Прямоугольник 8"/>
            <p:cNvSpPr/>
            <p:nvPr/>
          </p:nvSpPr>
          <p:spPr>
            <a:xfrm>
              <a:off x="350747" y="751338"/>
              <a:ext cx="2160239" cy="523220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Yorig‘lik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bosqichida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hosil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bo‘lgan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mahsulotlar</a:t>
              </a:r>
              <a:endParaRPr lang="ru-RU" sz="14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Прямоугольник 9"/>
                <p:cNvSpPr/>
                <p:nvPr/>
              </p:nvSpPr>
              <p:spPr>
                <a:xfrm>
                  <a:off x="1175832" y="1611984"/>
                  <a:ext cx="510075" cy="276999"/>
                </a:xfrm>
                <a:prstGeom prst="rect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  <m:sSub>
                          <m:sSubPr>
                            <m:ctrlPr>
                              <a:rPr lang="en-US" sz="12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2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𝑶</m:t>
                            </m:r>
                          </m:e>
                          <m:sub>
                            <m:r>
                              <a:rPr lang="en-US" sz="12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ru-RU" dirty="0"/>
                </a:p>
              </p:txBody>
            </p:sp>
          </mc:Choice>
          <mc:Fallback xmlns="">
            <p:sp>
              <p:nvSpPr>
                <p:cNvPr id="7" name="Прямоугольник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75832" y="1611984"/>
                  <a:ext cx="510075" cy="276999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Прямоугольник 10"/>
            <p:cNvSpPr/>
            <p:nvPr/>
          </p:nvSpPr>
          <p:spPr>
            <a:xfrm>
              <a:off x="2101162" y="1980084"/>
              <a:ext cx="464999" cy="276999"/>
            </a:xfrm>
            <a:prstGeom prst="rect">
              <a:avLst/>
            </a:prstGeom>
            <a:solidFill>
              <a:srgbClr val="FFC000"/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en-US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ATF</a:t>
              </a:r>
              <a:endParaRPr lang="ru-RU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Прямоугольник 11"/>
                <p:cNvSpPr/>
                <p:nvPr/>
              </p:nvSpPr>
              <p:spPr>
                <a:xfrm>
                  <a:off x="980206" y="2336542"/>
                  <a:ext cx="846707" cy="276999"/>
                </a:xfrm>
                <a:prstGeom prst="rect">
                  <a:avLst/>
                </a:prstGeom>
              </p:spPr>
              <p:style>
                <a:lnRef idx="0">
                  <a:schemeClr val="dk1"/>
                </a:lnRef>
                <a:fillRef idx="3">
                  <a:schemeClr val="dk1"/>
                </a:fillRef>
                <a:effectRef idx="3">
                  <a:schemeClr val="dk1"/>
                </a:effectRef>
                <a:fontRef idx="minor">
                  <a:schemeClr val="lt1"/>
                </a:fontRef>
              </p:style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2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2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12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𝟔</m:t>
                            </m:r>
                          </m:sub>
                        </m:sSub>
                        <m:sSub>
                          <m:sSubPr>
                            <m:ctrlPr>
                              <a:rPr lang="en-US" sz="12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2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𝑯</m:t>
                            </m:r>
                          </m:e>
                          <m:sub>
                            <m:r>
                              <a:rPr lang="en-US" sz="12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𝟏𝟐</m:t>
                            </m:r>
                          </m:sub>
                        </m:sSub>
                        <m:sSub>
                          <m:sSubPr>
                            <m:ctrlPr>
                              <a:rPr lang="en-US" sz="12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2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𝑶</m:t>
                            </m:r>
                          </m:e>
                          <m:sub>
                            <m:r>
                              <a:rPr lang="en-US" sz="12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𝟔</m:t>
                            </m:r>
                          </m:sub>
                        </m:sSub>
                      </m:oMath>
                    </m:oMathPara>
                  </a14:m>
                  <a:endParaRPr lang="ru-RU" dirty="0"/>
                </a:p>
              </p:txBody>
            </p:sp>
          </mc:Choice>
          <mc:Fallback xmlns="">
            <p:sp>
              <p:nvSpPr>
                <p:cNvPr id="10" name="Прямоугольник 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0206" y="2336542"/>
                  <a:ext cx="846707" cy="27699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Стрелка вниз 12"/>
            <p:cNvSpPr/>
            <p:nvPr/>
          </p:nvSpPr>
          <p:spPr>
            <a:xfrm flipH="1">
              <a:off x="1354722" y="1286950"/>
              <a:ext cx="163445" cy="261743"/>
            </a:xfrm>
            <a:prstGeom prst="downArrow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Стрелка вниз 13"/>
            <p:cNvSpPr/>
            <p:nvPr/>
          </p:nvSpPr>
          <p:spPr>
            <a:xfrm flipH="1">
              <a:off x="1354721" y="1975202"/>
              <a:ext cx="163445" cy="308497"/>
            </a:xfrm>
            <a:prstGeom prst="downArrow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Стрелка влево 14"/>
            <p:cNvSpPr/>
            <p:nvPr/>
          </p:nvSpPr>
          <p:spPr>
            <a:xfrm>
              <a:off x="1590852" y="2074554"/>
              <a:ext cx="432048" cy="182530"/>
            </a:xfrm>
            <a:prstGeom prst="leftArrow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671168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47677" y="755948"/>
            <a:ext cx="3096047" cy="2246769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266700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barglarida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kraxmaldir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266700"/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biron-bir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to‘sib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qo‘yilsa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kraxmal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266700"/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tajribada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21" y="683940"/>
            <a:ext cx="2268116" cy="226811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61953" y="38466"/>
            <a:ext cx="45851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mashg‘uloti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479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70513" y="30846"/>
            <a:ext cx="45851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mashg‘uloti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7457" y="611932"/>
            <a:ext cx="3096344" cy="523220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jihozlar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08139" y="1296008"/>
            <a:ext cx="4968552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spirti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yodning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1 % li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eritmasi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yorongul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o‘simligi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797" y="1979180"/>
            <a:ext cx="1985671" cy="11317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125518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157092</TotalTime>
  <Words>474</Words>
  <Application>Microsoft Office PowerPoint</Application>
  <PresentationFormat>Произвольный</PresentationFormat>
  <Paragraphs>87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Calibri</vt:lpstr>
      <vt:lpstr>Cambria Math</vt:lpstr>
      <vt:lpstr>Open Sans</vt:lpstr>
      <vt:lpstr>Open Sans Light</vt:lpstr>
      <vt:lpstr>Office Theme</vt:lpstr>
      <vt:lpstr>1_Office Theme</vt:lpstr>
      <vt:lpstr>2_Office Theme</vt:lpstr>
      <vt:lpstr>   BIOLOGIYA</vt:lpstr>
      <vt:lpstr>Dars rejasi</vt:lpstr>
      <vt:lpstr>O‘tilgan mavzuni mustahkamlash </vt:lpstr>
      <vt:lpstr>O‘tilgan mavzuni mustahkamlash </vt:lpstr>
      <vt:lpstr>O‘tilgan mavzuni mustahkamlash </vt:lpstr>
      <vt:lpstr>O‘tilgan mavzuni mustahkamlash </vt:lpstr>
      <vt:lpstr>O‘tilgan mavzuni mustahkamlash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1961</cp:revision>
  <dcterms:created xsi:type="dcterms:W3CDTF">2014-10-08T23:03:32Z</dcterms:created>
  <dcterms:modified xsi:type="dcterms:W3CDTF">2021-03-25T07:44:55Z</dcterms:modified>
</cp:coreProperties>
</file>