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24"/>
  </p:notesMasterIdLst>
  <p:sldIdLst>
    <p:sldId id="1356" r:id="rId4"/>
    <p:sldId id="1402" r:id="rId5"/>
    <p:sldId id="1487" r:id="rId6"/>
    <p:sldId id="1489" r:id="rId7"/>
    <p:sldId id="1490" r:id="rId8"/>
    <p:sldId id="1463" r:id="rId9"/>
    <p:sldId id="1485" r:id="rId10"/>
    <p:sldId id="1488" r:id="rId11"/>
    <p:sldId id="1491" r:id="rId12"/>
    <p:sldId id="1481" r:id="rId13"/>
    <p:sldId id="1492" r:id="rId14"/>
    <p:sldId id="262" r:id="rId15"/>
    <p:sldId id="1482" r:id="rId16"/>
    <p:sldId id="1494" r:id="rId17"/>
    <p:sldId id="1493" r:id="rId18"/>
    <p:sldId id="1465" r:id="rId19"/>
    <p:sldId id="1495" r:id="rId20"/>
    <p:sldId id="1496" r:id="rId21"/>
    <p:sldId id="1497" r:id="rId22"/>
    <p:sldId id="1429" r:id="rId23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6"/>
            <p14:sldId id="1402"/>
            <p14:sldId id="1487"/>
            <p14:sldId id="1489"/>
            <p14:sldId id="1490"/>
            <p14:sldId id="1463"/>
            <p14:sldId id="1485"/>
            <p14:sldId id="1488"/>
            <p14:sldId id="1491"/>
            <p14:sldId id="1481"/>
            <p14:sldId id="1492"/>
            <p14:sldId id="262"/>
            <p14:sldId id="1482"/>
            <p14:sldId id="1494"/>
            <p14:sldId id="1493"/>
            <p14:sldId id="1465"/>
            <p14:sldId id="1495"/>
            <p14:sldId id="1496"/>
            <p14:sldId id="1497"/>
            <p14:sldId id="1429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CFCFC"/>
    <a:srgbClr val="BFE2ED"/>
    <a:srgbClr val="B3DDE7"/>
    <a:srgbClr val="D3E5F3"/>
    <a:srgbClr val="81C8DA"/>
    <a:srgbClr val="F2F2F2"/>
    <a:srgbClr val="FFFFFF"/>
    <a:srgbClr val="C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5491" autoAdjust="0"/>
  </p:normalViewPr>
  <p:slideViewPr>
    <p:cSldViewPr snapToObjects="1">
      <p:cViewPr varScale="1">
        <p:scale>
          <a:sx n="157" d="100"/>
          <a:sy n="157" d="100"/>
        </p:scale>
        <p:origin x="96" y="192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9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Relationship Id="rId20" Type="http://schemas.openxmlformats.org/officeDocument/2006/relationships/slideLayout" Target="../slideLayouts/slideLayout87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77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9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61" Type="http://schemas.openxmlformats.org/officeDocument/2006/relationships/hyperlink" Target="https://www.linkedin.com/" TargetMode="External"/><Relationship Id="rId19" Type="http://schemas.openxmlformats.org/officeDocument/2006/relationships/slideLayout" Target="../slideLayouts/slideLayout14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Relationship Id="rId20" Type="http://schemas.openxmlformats.org/officeDocument/2006/relationships/slideLayout" Target="../slideLayouts/slideLayout144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34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14000" t="67000" r="30000" b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876" y="-136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7413" y="275685"/>
            <a:ext cx="3154459" cy="507168"/>
          </a:xfrm>
          <a:prstGeom prst="rect">
            <a:avLst/>
          </a:prstGeom>
        </p:spPr>
        <p:txBody>
          <a:bodyPr vert="horz" wrap="square" lIns="0" tIns="14583" rIns="0" bIns="0" rtlCol="0" anchor="ctr">
            <a:spAutoFit/>
          </a:bodyPr>
          <a:lstStyle/>
          <a:p>
            <a:pPr marL="12681" algn="l">
              <a:lnSpc>
                <a:spcPct val="100000"/>
              </a:lnSpc>
              <a:spcBef>
                <a:spcPts val="114"/>
              </a:spcBef>
            </a:pPr>
            <a:r>
              <a:rPr lang="ru-RU" sz="3200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79757" y="1119014"/>
            <a:ext cx="5112568" cy="922026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spcAft>
                <a:spcPts val="600"/>
              </a:spcAft>
            </a:pPr>
            <a:r>
              <a:rPr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387"/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Hujayrada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modda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energiyalar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almashinuviga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AC307203-EAD9-4135-A343-1ED05DD6491A}"/>
              </a:ext>
            </a:extLst>
          </p:cNvPr>
          <p:cNvSpPr/>
          <p:nvPr/>
        </p:nvSpPr>
        <p:spPr>
          <a:xfrm>
            <a:off x="439869" y="322335"/>
            <a:ext cx="395658" cy="394391"/>
          </a:xfrm>
          <a:custGeom>
            <a:avLst/>
            <a:gdLst/>
            <a:ahLst/>
            <a:cxnLst/>
            <a:rect l="l" t="t" r="r" b="b"/>
            <a:pathLst>
              <a:path w="396240" h="394970">
                <a:moveTo>
                  <a:pt x="65938" y="0"/>
                </a:moveTo>
                <a:lnTo>
                  <a:pt x="0" y="0"/>
                </a:lnTo>
                <a:lnTo>
                  <a:pt x="0" y="33020"/>
                </a:lnTo>
                <a:lnTo>
                  <a:pt x="0" y="361950"/>
                </a:lnTo>
                <a:lnTo>
                  <a:pt x="0" y="394970"/>
                </a:lnTo>
                <a:lnTo>
                  <a:pt x="65938" y="394970"/>
                </a:lnTo>
                <a:lnTo>
                  <a:pt x="65938" y="361950"/>
                </a:lnTo>
                <a:lnTo>
                  <a:pt x="32969" y="361950"/>
                </a:lnTo>
                <a:lnTo>
                  <a:pt x="32969" y="33020"/>
                </a:lnTo>
                <a:lnTo>
                  <a:pt x="65938" y="33020"/>
                </a:lnTo>
                <a:lnTo>
                  <a:pt x="65938" y="0"/>
                </a:lnTo>
                <a:close/>
              </a:path>
              <a:path w="396240" h="394970">
                <a:moveTo>
                  <a:pt x="296710" y="65366"/>
                </a:moveTo>
                <a:lnTo>
                  <a:pt x="98907" y="65366"/>
                </a:lnTo>
                <a:lnTo>
                  <a:pt x="98907" y="96126"/>
                </a:lnTo>
                <a:lnTo>
                  <a:pt x="184454" y="197243"/>
                </a:lnTo>
                <a:lnTo>
                  <a:pt x="98907" y="298361"/>
                </a:lnTo>
                <a:lnTo>
                  <a:pt x="98907" y="329120"/>
                </a:lnTo>
                <a:lnTo>
                  <a:pt x="296710" y="329120"/>
                </a:lnTo>
                <a:lnTo>
                  <a:pt x="296710" y="263182"/>
                </a:lnTo>
                <a:lnTo>
                  <a:pt x="263740" y="263182"/>
                </a:lnTo>
                <a:lnTo>
                  <a:pt x="263740" y="296151"/>
                </a:lnTo>
                <a:lnTo>
                  <a:pt x="143954" y="296151"/>
                </a:lnTo>
                <a:lnTo>
                  <a:pt x="227647" y="197243"/>
                </a:lnTo>
                <a:lnTo>
                  <a:pt x="143954" y="98336"/>
                </a:lnTo>
                <a:lnTo>
                  <a:pt x="263740" y="98336"/>
                </a:lnTo>
                <a:lnTo>
                  <a:pt x="263740" y="131305"/>
                </a:lnTo>
                <a:lnTo>
                  <a:pt x="296710" y="131305"/>
                </a:lnTo>
                <a:lnTo>
                  <a:pt x="296710" y="65366"/>
                </a:lnTo>
                <a:close/>
              </a:path>
              <a:path w="396240" h="394970">
                <a:moveTo>
                  <a:pt x="395617" y="0"/>
                </a:moveTo>
                <a:lnTo>
                  <a:pt x="329679" y="0"/>
                </a:lnTo>
                <a:lnTo>
                  <a:pt x="329679" y="33020"/>
                </a:lnTo>
                <a:lnTo>
                  <a:pt x="362648" y="33020"/>
                </a:lnTo>
                <a:lnTo>
                  <a:pt x="362648" y="361950"/>
                </a:lnTo>
                <a:lnTo>
                  <a:pt x="329679" y="361950"/>
                </a:lnTo>
                <a:lnTo>
                  <a:pt x="329679" y="394970"/>
                </a:lnTo>
                <a:lnTo>
                  <a:pt x="395617" y="394970"/>
                </a:lnTo>
                <a:lnTo>
                  <a:pt x="395617" y="361950"/>
                </a:lnTo>
                <a:lnTo>
                  <a:pt x="395617" y="33020"/>
                </a:lnTo>
                <a:lnTo>
                  <a:pt x="39561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132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571913" y="179884"/>
            <a:ext cx="991886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571913" y="179884"/>
            <a:ext cx="991886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684339" y="306483"/>
            <a:ext cx="847870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7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47" dirty="0">
              <a:latin typeface="Arial"/>
              <a:cs typeface="Arial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8743" y="176838"/>
            <a:ext cx="685384" cy="685384"/>
            <a:chOff x="608994" y="708185"/>
            <a:chExt cx="518351" cy="518351"/>
          </a:xfrm>
        </p:grpSpPr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608994" y="708185"/>
              <a:ext cx="518351" cy="518351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43196" tIns="21598" rIns="43196" bIns="21598" numCol="1" anchor="t" anchorCtr="0" compatLnSpc="1">
              <a:prstTxWarp prst="textNoShape">
                <a:avLst/>
              </a:prstTxWarp>
            </a:bodyPr>
            <a:lstStyle/>
            <a:p>
              <a:pPr defTabSz="575936"/>
              <a:endParaRPr lang="en-US">
                <a:solidFill>
                  <a:srgbClr val="FFFFFF"/>
                </a:solidFill>
                <a:latin typeface="Open Sans Light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733002" y="824246"/>
              <a:ext cx="270336" cy="286848"/>
            </a:xfrm>
            <a:custGeom>
              <a:avLst/>
              <a:gdLst>
                <a:gd name="T0" fmla="*/ 368 w 554"/>
                <a:gd name="T1" fmla="*/ 128 h 588"/>
                <a:gd name="T2" fmla="*/ 390 w 554"/>
                <a:gd name="T3" fmla="*/ 69 h 588"/>
                <a:gd name="T4" fmla="*/ 397 w 554"/>
                <a:gd name="T5" fmla="*/ 7 h 588"/>
                <a:gd name="T6" fmla="*/ 157 w 554"/>
                <a:gd name="T7" fmla="*/ 0 h 588"/>
                <a:gd name="T8" fmla="*/ 150 w 554"/>
                <a:gd name="T9" fmla="*/ 62 h 588"/>
                <a:gd name="T10" fmla="*/ 186 w 554"/>
                <a:gd name="T11" fmla="*/ 69 h 588"/>
                <a:gd name="T12" fmla="*/ 24 w 554"/>
                <a:gd name="T13" fmla="*/ 459 h 588"/>
                <a:gd name="T14" fmla="*/ 70 w 554"/>
                <a:gd name="T15" fmla="*/ 588 h 588"/>
                <a:gd name="T16" fmla="*/ 540 w 554"/>
                <a:gd name="T17" fmla="*/ 564 h 588"/>
                <a:gd name="T18" fmla="*/ 164 w 554"/>
                <a:gd name="T19" fmla="*/ 14 h 588"/>
                <a:gd name="T20" fmla="*/ 383 w 554"/>
                <a:gd name="T21" fmla="*/ 55 h 588"/>
                <a:gd name="T22" fmla="*/ 193 w 554"/>
                <a:gd name="T23" fmla="*/ 55 h 588"/>
                <a:gd name="T24" fmla="*/ 164 w 554"/>
                <a:gd name="T25" fmla="*/ 14 h 588"/>
                <a:gd name="T26" fmla="*/ 484 w 554"/>
                <a:gd name="T27" fmla="*/ 574 h 588"/>
                <a:gd name="T28" fmla="*/ 26 w 554"/>
                <a:gd name="T29" fmla="*/ 557 h 588"/>
                <a:gd name="T30" fmla="*/ 199 w 554"/>
                <a:gd name="T31" fmla="*/ 133 h 588"/>
                <a:gd name="T32" fmla="*/ 200 w 554"/>
                <a:gd name="T33" fmla="*/ 69 h 588"/>
                <a:gd name="T34" fmla="*/ 354 w 554"/>
                <a:gd name="T35" fmla="*/ 129 h 588"/>
                <a:gd name="T36" fmla="*/ 517 w 554"/>
                <a:gd name="T37" fmla="*/ 464 h 588"/>
                <a:gd name="T38" fmla="*/ 421 w 554"/>
                <a:gd name="T39" fmla="*/ 332 h 588"/>
                <a:gd name="T40" fmla="*/ 421 w 554"/>
                <a:gd name="T41" fmla="*/ 331 h 588"/>
                <a:gd name="T42" fmla="*/ 420 w 554"/>
                <a:gd name="T43" fmla="*/ 330 h 588"/>
                <a:gd name="T44" fmla="*/ 419 w 554"/>
                <a:gd name="T45" fmla="*/ 329 h 588"/>
                <a:gd name="T46" fmla="*/ 418 w 554"/>
                <a:gd name="T47" fmla="*/ 328 h 588"/>
                <a:gd name="T48" fmla="*/ 417 w 554"/>
                <a:gd name="T49" fmla="*/ 327 h 588"/>
                <a:gd name="T50" fmla="*/ 413 w 554"/>
                <a:gd name="T51" fmla="*/ 327 h 588"/>
                <a:gd name="T52" fmla="*/ 277 w 554"/>
                <a:gd name="T53" fmla="*/ 226 h 588"/>
                <a:gd name="T54" fmla="*/ 144 w 554"/>
                <a:gd name="T55" fmla="*/ 327 h 588"/>
                <a:gd name="T56" fmla="*/ 133 w 554"/>
                <a:gd name="T57" fmla="*/ 330 h 588"/>
                <a:gd name="T58" fmla="*/ 133 w 554"/>
                <a:gd name="T59" fmla="*/ 332 h 588"/>
                <a:gd name="T60" fmla="*/ 277 w 554"/>
                <a:gd name="T61" fmla="*/ 527 h 588"/>
                <a:gd name="T62" fmla="*/ 421 w 554"/>
                <a:gd name="T63" fmla="*/ 332 h 588"/>
                <a:gd name="T64" fmla="*/ 277 w 554"/>
                <a:gd name="T65" fmla="*/ 240 h 588"/>
                <a:gd name="T66" fmla="*/ 280 w 554"/>
                <a:gd name="T67" fmla="*/ 404 h 588"/>
                <a:gd name="T68" fmla="*/ 277 w 554"/>
                <a:gd name="T69" fmla="*/ 240 h 588"/>
                <a:gd name="T70" fmla="*/ 145 w 554"/>
                <a:gd name="T71" fmla="*/ 341 h 588"/>
                <a:gd name="T72" fmla="*/ 249 w 554"/>
                <a:gd name="T73" fmla="*/ 506 h 588"/>
                <a:gd name="T74" fmla="*/ 140 w 554"/>
                <a:gd name="T75" fmla="*/ 376 h 588"/>
                <a:gd name="T76" fmla="*/ 263 w 554"/>
                <a:gd name="T77" fmla="*/ 513 h 588"/>
                <a:gd name="T78" fmla="*/ 409 w 554"/>
                <a:gd name="T79" fmla="*/ 341 h 588"/>
                <a:gd name="T80" fmla="*/ 277 w 554"/>
                <a:gd name="T81" fmla="*/ 513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4" h="588">
                  <a:moveTo>
                    <a:pt x="530" y="458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368" y="69"/>
                    <a:pt x="368" y="69"/>
                    <a:pt x="368" y="69"/>
                  </a:cubicBezTo>
                  <a:cubicBezTo>
                    <a:pt x="390" y="69"/>
                    <a:pt x="390" y="69"/>
                    <a:pt x="390" y="69"/>
                  </a:cubicBezTo>
                  <a:cubicBezTo>
                    <a:pt x="393" y="69"/>
                    <a:pt x="397" y="66"/>
                    <a:pt x="397" y="62"/>
                  </a:cubicBezTo>
                  <a:cubicBezTo>
                    <a:pt x="397" y="7"/>
                    <a:pt x="397" y="7"/>
                    <a:pt x="397" y="7"/>
                  </a:cubicBezTo>
                  <a:cubicBezTo>
                    <a:pt x="397" y="3"/>
                    <a:pt x="393" y="0"/>
                    <a:pt x="390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4" y="0"/>
                    <a:pt x="150" y="3"/>
                    <a:pt x="150" y="7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50" y="66"/>
                    <a:pt x="154" y="69"/>
                    <a:pt x="157" y="69"/>
                  </a:cubicBezTo>
                  <a:cubicBezTo>
                    <a:pt x="186" y="69"/>
                    <a:pt x="186" y="69"/>
                    <a:pt x="186" y="69"/>
                  </a:cubicBezTo>
                  <a:cubicBezTo>
                    <a:pt x="186" y="128"/>
                    <a:pt x="186" y="128"/>
                    <a:pt x="186" y="128"/>
                  </a:cubicBezTo>
                  <a:cubicBezTo>
                    <a:pt x="24" y="459"/>
                    <a:pt x="24" y="459"/>
                    <a:pt x="24" y="459"/>
                  </a:cubicBezTo>
                  <a:cubicBezTo>
                    <a:pt x="3" y="507"/>
                    <a:pt x="0" y="543"/>
                    <a:pt x="14" y="564"/>
                  </a:cubicBezTo>
                  <a:cubicBezTo>
                    <a:pt x="25" y="580"/>
                    <a:pt x="43" y="588"/>
                    <a:pt x="70" y="588"/>
                  </a:cubicBezTo>
                  <a:cubicBezTo>
                    <a:pt x="484" y="588"/>
                    <a:pt x="484" y="588"/>
                    <a:pt x="484" y="588"/>
                  </a:cubicBezTo>
                  <a:cubicBezTo>
                    <a:pt x="511" y="588"/>
                    <a:pt x="529" y="580"/>
                    <a:pt x="540" y="564"/>
                  </a:cubicBezTo>
                  <a:cubicBezTo>
                    <a:pt x="554" y="543"/>
                    <a:pt x="551" y="507"/>
                    <a:pt x="530" y="458"/>
                  </a:cubicBezTo>
                  <a:close/>
                  <a:moveTo>
                    <a:pt x="164" y="14"/>
                  </a:moveTo>
                  <a:cubicBezTo>
                    <a:pt x="383" y="14"/>
                    <a:pt x="383" y="14"/>
                    <a:pt x="383" y="14"/>
                  </a:cubicBezTo>
                  <a:cubicBezTo>
                    <a:pt x="383" y="55"/>
                    <a:pt x="383" y="55"/>
                    <a:pt x="383" y="55"/>
                  </a:cubicBezTo>
                  <a:cubicBezTo>
                    <a:pt x="361" y="55"/>
                    <a:pt x="361" y="55"/>
                    <a:pt x="361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64" y="55"/>
                    <a:pt x="164" y="55"/>
                    <a:pt x="164" y="55"/>
                  </a:cubicBezTo>
                  <a:lnTo>
                    <a:pt x="164" y="14"/>
                  </a:lnTo>
                  <a:close/>
                  <a:moveTo>
                    <a:pt x="528" y="557"/>
                  </a:moveTo>
                  <a:cubicBezTo>
                    <a:pt x="520" y="568"/>
                    <a:pt x="506" y="574"/>
                    <a:pt x="484" y="574"/>
                  </a:cubicBezTo>
                  <a:cubicBezTo>
                    <a:pt x="70" y="574"/>
                    <a:pt x="70" y="574"/>
                    <a:pt x="70" y="574"/>
                  </a:cubicBezTo>
                  <a:cubicBezTo>
                    <a:pt x="48" y="574"/>
                    <a:pt x="33" y="568"/>
                    <a:pt x="26" y="557"/>
                  </a:cubicBezTo>
                  <a:cubicBezTo>
                    <a:pt x="15" y="539"/>
                    <a:pt x="18" y="507"/>
                    <a:pt x="37" y="465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200" y="132"/>
                    <a:pt x="200" y="131"/>
                    <a:pt x="200" y="129"/>
                  </a:cubicBezTo>
                  <a:cubicBezTo>
                    <a:pt x="200" y="69"/>
                    <a:pt x="200" y="69"/>
                    <a:pt x="200" y="69"/>
                  </a:cubicBezTo>
                  <a:cubicBezTo>
                    <a:pt x="354" y="69"/>
                    <a:pt x="354" y="69"/>
                    <a:pt x="354" y="69"/>
                  </a:cubicBezTo>
                  <a:cubicBezTo>
                    <a:pt x="354" y="129"/>
                    <a:pt x="354" y="129"/>
                    <a:pt x="354" y="129"/>
                  </a:cubicBezTo>
                  <a:cubicBezTo>
                    <a:pt x="354" y="131"/>
                    <a:pt x="354" y="132"/>
                    <a:pt x="354" y="133"/>
                  </a:cubicBezTo>
                  <a:cubicBezTo>
                    <a:pt x="517" y="464"/>
                    <a:pt x="517" y="464"/>
                    <a:pt x="517" y="464"/>
                  </a:cubicBezTo>
                  <a:cubicBezTo>
                    <a:pt x="536" y="507"/>
                    <a:pt x="539" y="539"/>
                    <a:pt x="528" y="557"/>
                  </a:cubicBezTo>
                  <a:close/>
                  <a:moveTo>
                    <a:pt x="421" y="332"/>
                  </a:moveTo>
                  <a:cubicBezTo>
                    <a:pt x="421" y="332"/>
                    <a:pt x="421" y="332"/>
                    <a:pt x="421" y="332"/>
                  </a:cubicBezTo>
                  <a:cubicBezTo>
                    <a:pt x="421" y="331"/>
                    <a:pt x="421" y="331"/>
                    <a:pt x="421" y="331"/>
                  </a:cubicBezTo>
                  <a:cubicBezTo>
                    <a:pt x="421" y="331"/>
                    <a:pt x="420" y="331"/>
                    <a:pt x="420" y="330"/>
                  </a:cubicBezTo>
                  <a:cubicBezTo>
                    <a:pt x="420" y="330"/>
                    <a:pt x="420" y="330"/>
                    <a:pt x="420" y="330"/>
                  </a:cubicBezTo>
                  <a:cubicBezTo>
                    <a:pt x="420" y="330"/>
                    <a:pt x="420" y="329"/>
                    <a:pt x="420" y="329"/>
                  </a:cubicBezTo>
                  <a:cubicBezTo>
                    <a:pt x="419" y="329"/>
                    <a:pt x="419" y="329"/>
                    <a:pt x="419" y="329"/>
                  </a:cubicBezTo>
                  <a:cubicBezTo>
                    <a:pt x="419" y="329"/>
                    <a:pt x="419" y="328"/>
                    <a:pt x="419" y="328"/>
                  </a:cubicBezTo>
                  <a:cubicBezTo>
                    <a:pt x="418" y="328"/>
                    <a:pt x="418" y="328"/>
                    <a:pt x="418" y="328"/>
                  </a:cubicBezTo>
                  <a:cubicBezTo>
                    <a:pt x="418" y="328"/>
                    <a:pt x="418" y="328"/>
                    <a:pt x="418" y="328"/>
                  </a:cubicBezTo>
                  <a:cubicBezTo>
                    <a:pt x="417" y="327"/>
                    <a:pt x="417" y="327"/>
                    <a:pt x="417" y="327"/>
                  </a:cubicBezTo>
                  <a:cubicBezTo>
                    <a:pt x="417" y="327"/>
                    <a:pt x="416" y="327"/>
                    <a:pt x="416" y="327"/>
                  </a:cubicBezTo>
                  <a:cubicBezTo>
                    <a:pt x="415" y="327"/>
                    <a:pt x="414" y="327"/>
                    <a:pt x="413" y="327"/>
                  </a:cubicBezTo>
                  <a:cubicBezTo>
                    <a:pt x="390" y="329"/>
                    <a:pt x="368" y="335"/>
                    <a:pt x="348" y="345"/>
                  </a:cubicBezTo>
                  <a:cubicBezTo>
                    <a:pt x="333" y="277"/>
                    <a:pt x="293" y="226"/>
                    <a:pt x="277" y="226"/>
                  </a:cubicBezTo>
                  <a:cubicBezTo>
                    <a:pt x="262" y="226"/>
                    <a:pt x="215" y="271"/>
                    <a:pt x="204" y="341"/>
                  </a:cubicBezTo>
                  <a:cubicBezTo>
                    <a:pt x="185" y="333"/>
                    <a:pt x="165" y="328"/>
                    <a:pt x="144" y="327"/>
                  </a:cubicBezTo>
                  <a:cubicBezTo>
                    <a:pt x="144" y="326"/>
                    <a:pt x="143" y="326"/>
                    <a:pt x="142" y="325"/>
                  </a:cubicBezTo>
                  <a:cubicBezTo>
                    <a:pt x="138" y="324"/>
                    <a:pt x="134" y="326"/>
                    <a:pt x="133" y="330"/>
                  </a:cubicBezTo>
                  <a:cubicBezTo>
                    <a:pt x="133" y="330"/>
                    <a:pt x="133" y="331"/>
                    <a:pt x="133" y="331"/>
                  </a:cubicBezTo>
                  <a:cubicBezTo>
                    <a:pt x="133" y="332"/>
                    <a:pt x="133" y="332"/>
                    <a:pt x="133" y="332"/>
                  </a:cubicBezTo>
                  <a:cubicBezTo>
                    <a:pt x="128" y="346"/>
                    <a:pt x="126" y="361"/>
                    <a:pt x="126" y="376"/>
                  </a:cubicBezTo>
                  <a:cubicBezTo>
                    <a:pt x="126" y="460"/>
                    <a:pt x="194" y="527"/>
                    <a:pt x="277" y="527"/>
                  </a:cubicBezTo>
                  <a:cubicBezTo>
                    <a:pt x="360" y="527"/>
                    <a:pt x="428" y="460"/>
                    <a:pt x="428" y="376"/>
                  </a:cubicBezTo>
                  <a:cubicBezTo>
                    <a:pt x="428" y="361"/>
                    <a:pt x="425" y="346"/>
                    <a:pt x="421" y="332"/>
                  </a:cubicBezTo>
                  <a:cubicBezTo>
                    <a:pt x="421" y="332"/>
                    <a:pt x="421" y="332"/>
                    <a:pt x="421" y="332"/>
                  </a:cubicBezTo>
                  <a:close/>
                  <a:moveTo>
                    <a:pt x="277" y="240"/>
                  </a:moveTo>
                  <a:cubicBezTo>
                    <a:pt x="285" y="243"/>
                    <a:pt x="322" y="285"/>
                    <a:pt x="335" y="352"/>
                  </a:cubicBezTo>
                  <a:cubicBezTo>
                    <a:pt x="314" y="365"/>
                    <a:pt x="295" y="383"/>
                    <a:pt x="280" y="404"/>
                  </a:cubicBezTo>
                  <a:cubicBezTo>
                    <a:pt x="264" y="380"/>
                    <a:pt x="242" y="361"/>
                    <a:pt x="217" y="348"/>
                  </a:cubicBezTo>
                  <a:cubicBezTo>
                    <a:pt x="226" y="282"/>
                    <a:pt x="268" y="242"/>
                    <a:pt x="277" y="240"/>
                  </a:cubicBezTo>
                  <a:close/>
                  <a:moveTo>
                    <a:pt x="140" y="376"/>
                  </a:moveTo>
                  <a:cubicBezTo>
                    <a:pt x="140" y="364"/>
                    <a:pt x="142" y="352"/>
                    <a:pt x="145" y="341"/>
                  </a:cubicBezTo>
                  <a:cubicBezTo>
                    <a:pt x="197" y="345"/>
                    <a:pt x="244" y="373"/>
                    <a:pt x="272" y="417"/>
                  </a:cubicBezTo>
                  <a:cubicBezTo>
                    <a:pt x="257" y="444"/>
                    <a:pt x="249" y="474"/>
                    <a:pt x="249" y="506"/>
                  </a:cubicBezTo>
                  <a:cubicBezTo>
                    <a:pt x="249" y="507"/>
                    <a:pt x="249" y="509"/>
                    <a:pt x="249" y="510"/>
                  </a:cubicBezTo>
                  <a:cubicBezTo>
                    <a:pt x="187" y="497"/>
                    <a:pt x="140" y="442"/>
                    <a:pt x="140" y="376"/>
                  </a:cubicBezTo>
                  <a:close/>
                  <a:moveTo>
                    <a:pt x="277" y="513"/>
                  </a:moveTo>
                  <a:cubicBezTo>
                    <a:pt x="272" y="513"/>
                    <a:pt x="267" y="513"/>
                    <a:pt x="263" y="513"/>
                  </a:cubicBezTo>
                  <a:cubicBezTo>
                    <a:pt x="263" y="510"/>
                    <a:pt x="263" y="508"/>
                    <a:pt x="263" y="506"/>
                  </a:cubicBezTo>
                  <a:cubicBezTo>
                    <a:pt x="263" y="422"/>
                    <a:pt x="326" y="351"/>
                    <a:pt x="409" y="341"/>
                  </a:cubicBezTo>
                  <a:cubicBezTo>
                    <a:pt x="412" y="353"/>
                    <a:pt x="414" y="365"/>
                    <a:pt x="414" y="376"/>
                  </a:cubicBezTo>
                  <a:cubicBezTo>
                    <a:pt x="414" y="452"/>
                    <a:pt x="352" y="513"/>
                    <a:pt x="277" y="513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43196" tIns="21598" rIns="43196" bIns="21598" numCol="1" anchor="t" anchorCtr="0" compatLnSpc="1">
              <a:prstTxWarp prst="textNoShape">
                <a:avLst/>
              </a:prstTxWarp>
            </a:bodyPr>
            <a:lstStyle/>
            <a:p>
              <a:pPr defTabSz="575936"/>
              <a:endParaRPr lang="en-US">
                <a:solidFill>
                  <a:srgbClr val="FFFFFF"/>
                </a:solidFill>
                <a:latin typeface="Open Sans Light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871" y="2311959"/>
            <a:ext cx="1490479" cy="894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1434" y="205644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1433" y="1231501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5589" y="84533"/>
            <a:ext cx="2160240" cy="38597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400" dirty="0"/>
              <a:t>2-masala </a:t>
            </a:r>
            <a:endParaRPr sz="2400" dirty="0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457" y="755948"/>
            <a:ext cx="4860540" cy="954107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Glikolizga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3441" y="2340124"/>
                <a:ext cx="5112568" cy="3077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r>
                      <a:rPr lang="en-US" sz="1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𝐏</m:t>
                    </m:r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  <m:r>
                      <a:rPr lang="en-US" sz="1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𝟐𝐀𝐃𝐅</m:t>
                    </m:r>
                    <m:r>
                      <a:rPr lang="en-US" sz="1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1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𝟐𝐀𝐓𝐅</m:t>
                    </m:r>
                    <m:r>
                      <a:rPr lang="en-US" sz="1400" b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𝐎</m:t>
                    </m:r>
                  </m:oMath>
                </a14:m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1" y="2340124"/>
                <a:ext cx="5112568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6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5589" y="84533"/>
            <a:ext cx="2160240" cy="38597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400" dirty="0"/>
              <a:t>2-masala </a:t>
            </a:r>
            <a:endParaRPr sz="2400" dirty="0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2843" y="584763"/>
            <a:ext cx="92018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2879" y="2546705"/>
                <a:ext cx="2538387" cy="2616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r>
                        <a:rPr lang="en-US" sz="11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1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sSub>
                        <m:sSubPr>
                          <m:ctrlP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11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1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US" sz="11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sSub>
                        <m:sSubPr>
                          <m:ctrlP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1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11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1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𝟕𝟐</m:t>
                      </m:r>
                      <m:r>
                        <a:rPr lang="en-US" sz="11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𝑨𝑻𝑭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79" y="2546705"/>
                <a:ext cx="2538387" cy="2616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134848" y="949534"/>
            <a:ext cx="3765823" cy="1384995"/>
            <a:chOff x="134848" y="949534"/>
            <a:chExt cx="3765823" cy="13849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Прямоугольник 4"/>
                <p:cNvSpPr/>
                <p:nvPr/>
              </p:nvSpPr>
              <p:spPr>
                <a:xfrm>
                  <a:off x="134848" y="949534"/>
                  <a:ext cx="3765823" cy="1384995"/>
                </a:xfrm>
                <a:prstGeom prst="rect">
                  <a:avLst/>
                </a:prstGeom>
                <a:solidFill>
                  <a:srgbClr val="FFFF66"/>
                </a:soli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I-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Tayyorgarlik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: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kraxmal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glukozaga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parchalangan</a:t>
                  </a:r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II-Anaerob:1mol          </a:t>
                  </a:r>
                  <a14:m>
                    <m:oMath xmlns:m="http://schemas.openxmlformats.org/officeDocument/2006/math"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</m:oMath>
                  </a14:m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4mol          X= 8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1mol         2ATF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4mol         X= 8 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III-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Aerob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:</a:t>
                  </a:r>
                  <a14:m>
                    <m:oMath xmlns:m="http://schemas.openxmlformats.org/officeDocument/2006/math"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𝟑𝟔</m:t>
                      </m:r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𝑨𝑻𝑭</m:t>
                      </m:r>
                    </m:oMath>
                  </a14:m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4mol             X = 12            </a:t>
                  </a:r>
                  <a:endParaRPr lang="ru-RU" sz="1200" b="1" dirty="0"/>
                </a:p>
              </p:txBody>
            </p:sp>
          </mc:Choice>
          <mc:Fallback xmlns="">
            <p:sp>
              <p:nvSpPr>
                <p:cNvPr id="5" name="Прямоугольник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848" y="949534"/>
                  <a:ext cx="3765823" cy="138499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Минус 8"/>
            <p:cNvSpPr/>
            <p:nvPr/>
          </p:nvSpPr>
          <p:spPr>
            <a:xfrm>
              <a:off x="1369373" y="1426613"/>
              <a:ext cx="468052" cy="79849"/>
            </a:xfrm>
            <a:prstGeom prst="mathMinus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383425" y="1639346"/>
            <a:ext cx="7601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95849" y="2088096"/>
            <a:ext cx="1624553" cy="1015663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19" name="Минус 18"/>
          <p:cNvSpPr/>
          <p:nvPr/>
        </p:nvSpPr>
        <p:spPr>
          <a:xfrm>
            <a:off x="1354207" y="1618937"/>
            <a:ext cx="468052" cy="79849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1352895" y="1784409"/>
            <a:ext cx="468052" cy="79849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1369373" y="1244311"/>
            <a:ext cx="468052" cy="79849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8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27597" y="53365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453" y="899964"/>
            <a:ext cx="493254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Glikolizga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ATF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27597" y="53365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2843" y="584763"/>
            <a:ext cx="92018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28056" y="946924"/>
            <a:ext cx="2713449" cy="1569660"/>
            <a:chOff x="89766" y="946924"/>
            <a:chExt cx="3014541" cy="15696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Прямоугольник 8"/>
                <p:cNvSpPr/>
                <p:nvPr/>
              </p:nvSpPr>
              <p:spPr>
                <a:xfrm>
                  <a:off x="89766" y="946924"/>
                  <a:ext cx="3014541" cy="1569660"/>
                </a:xfrm>
                <a:prstGeom prst="rect">
                  <a:avLst/>
                </a:prstGeom>
                <a:solidFill>
                  <a:srgbClr val="FFFF66"/>
                </a:soli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I-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Tayyorgarlik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: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kraxmal</a:t>
                  </a:r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glukozaga</a:t>
                  </a:r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parchalangan</a:t>
                  </a:r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II-Anaerob:1mol          </a:t>
                  </a:r>
                  <a14:m>
                    <m:oMath xmlns:m="http://schemas.openxmlformats.org/officeDocument/2006/math"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r>
                        <a:rPr lang="en-US" sz="1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</m:oMath>
                  </a14:m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3mol          X= 6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1mol         2ATF  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3mol         X= 6 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1mol         2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</m:oMath>
                  </a14:m>
                  <a:endPara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3mol         X= 6         </a:t>
                  </a:r>
                  <a:endParaRPr lang="ru-RU" sz="1200" b="1" dirty="0"/>
                </a:p>
              </p:txBody>
            </p:sp>
          </mc:Choice>
          <mc:Fallback xmlns="">
            <p:sp>
              <p:nvSpPr>
                <p:cNvPr id="9" name="Прямоугольник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766" y="946924"/>
                  <a:ext cx="3014541" cy="156966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Минус 9"/>
            <p:cNvSpPr/>
            <p:nvPr/>
          </p:nvSpPr>
          <p:spPr>
            <a:xfrm>
              <a:off x="1493532" y="2326075"/>
              <a:ext cx="468052" cy="80446"/>
            </a:xfrm>
            <a:prstGeom prst="mathMinus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Минус 10"/>
            <p:cNvSpPr/>
            <p:nvPr/>
          </p:nvSpPr>
          <p:spPr>
            <a:xfrm>
              <a:off x="1504341" y="1432315"/>
              <a:ext cx="468052" cy="78467"/>
            </a:xfrm>
            <a:prstGeom prst="mathMinus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Минус 11"/>
            <p:cNvSpPr/>
            <p:nvPr/>
          </p:nvSpPr>
          <p:spPr>
            <a:xfrm>
              <a:off x="1504340" y="1612237"/>
              <a:ext cx="468052" cy="82858"/>
            </a:xfrm>
            <a:prstGeom prst="mathMinus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Минус 12"/>
            <p:cNvSpPr/>
            <p:nvPr/>
          </p:nvSpPr>
          <p:spPr>
            <a:xfrm>
              <a:off x="1504339" y="1773334"/>
              <a:ext cx="468052" cy="71305"/>
            </a:xfrm>
            <a:prstGeom prst="mathMinus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883777" y="1151992"/>
            <a:ext cx="7601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9295" y="2618039"/>
                <a:ext cx="3609070" cy="4308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III-</a:t>
                </a:r>
                <a:r>
                  <a:rPr lang="en-US" sz="1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Aerob</a:t>
                </a:r>
                <a:r>
                  <a:rPr lang="en-US" sz="1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1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𝟒𝟐</m:t>
                    </m:r>
                    <m:sSub>
                      <m:sSubPr>
                        <m:ctrlP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1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r>
                      <a:rPr lang="en-US" sz="11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𝑨𝑻𝑭</m:t>
                    </m:r>
                  </m:oMath>
                </a14:m>
                <a:endParaRPr lang="en-US" sz="11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6mol         X=18,    Y=18,  Z=126,    W=108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95" y="2618039"/>
                <a:ext cx="360907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Минус 17"/>
          <p:cNvSpPr/>
          <p:nvPr/>
        </p:nvSpPr>
        <p:spPr>
          <a:xfrm>
            <a:off x="1367557" y="1972154"/>
            <a:ext cx="421303" cy="71305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1369881" y="2149284"/>
            <a:ext cx="421303" cy="71305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1174065" y="2908384"/>
            <a:ext cx="386977" cy="62389"/>
          </a:xfrm>
          <a:prstGeom prst="mathMinu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98943" y="1542329"/>
            <a:ext cx="2736304" cy="1015663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molekulasi-132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mol,karbonat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ATF-114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18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sarflangan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81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09" y="56312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861" y="1888802"/>
            <a:ext cx="1188132" cy="11908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457" y="791952"/>
            <a:ext cx="493254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78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ATF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Aniqlangchi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glikolizga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mahsulotlargacha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5609" y="56312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5777" y="584763"/>
            <a:ext cx="1043876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YECHISH: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95758" y="1224000"/>
                <a:ext cx="5076564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Glukoza</a:t>
                </a:r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to‘liq</a:t>
                </a:r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parchalanganda</a:t>
                </a:r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38 ATF </a:t>
                </a:r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14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sSub>
                      <m:sSubPr>
                        <m:ctrlP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58" y="1224000"/>
                <a:ext cx="507656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95758" y="919770"/>
                <a:ext cx="5076564" cy="276999"/>
              </a:xfrm>
              <a:prstGeom prst="rect">
                <a:avLst/>
              </a:prstGeom>
              <a:solidFill>
                <a:srgbClr val="FFFF66"/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𝑨𝑫𝑭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𝑨𝑻𝑭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𝟒𝟒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58" y="919770"/>
                <a:ext cx="5076564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87437" y="1774451"/>
                <a:ext cx="1712216" cy="615553"/>
              </a:xfrm>
              <a:prstGeom prst="rect">
                <a:avLst/>
              </a:prstGeom>
              <a:solidFill>
                <a:srgbClr val="FFFF66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</m:oMath>
                </a14:m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- 6</a:t>
                </a:r>
                <a14:m>
                  <m:oMath xmlns:m="http://schemas.openxmlformats.org/officeDocument/2006/math"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X – 12</a:t>
                </a:r>
              </a:p>
              <a:p>
                <a:r>
                  <a:rPr lang="en-US" sz="1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X = 2</a:t>
                </a:r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37" y="1774451"/>
                <a:ext cx="1712216" cy="615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/>
          <p:cNvSpPr/>
          <p:nvPr/>
        </p:nvSpPr>
        <p:spPr>
          <a:xfrm>
            <a:off x="276211" y="2403343"/>
            <a:ext cx="1723441" cy="446276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38=76</a:t>
            </a:r>
          </a:p>
          <a:p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78-76=2ATF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99805" y="1774451"/>
            <a:ext cx="8494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375669" y="2112965"/>
                <a:ext cx="3204356" cy="461665"/>
              </a:xfrm>
              <a:prstGeom prst="rect">
                <a:avLst/>
              </a:prstGeom>
              <a:solidFill>
                <a:srgbClr val="FFFF66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US" sz="12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</m:oMath>
                </a14:m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parchalangan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mol-to‘liqsiz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2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mol-to‘liq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parchalangan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669" y="2112965"/>
                <a:ext cx="32043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17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425" y="791952"/>
            <a:ext cx="532859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80minut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muskul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hujayralarida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90g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/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70%i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to‘liq,qolgani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hisoblansa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(kJ)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parchalanganini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09" y="56312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5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5609" y="56312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5777" y="584763"/>
            <a:ext cx="92018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9443" y="912801"/>
            <a:ext cx="3780420" cy="830997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90g - 100%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g -  70%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63g (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90g-63g=27g (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</a:t>
            </a:r>
            <a:endParaRPr 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9443" y="1764060"/>
            <a:ext cx="3780420" cy="1015663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180g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t.p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2800 kJ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ajraladi</a:t>
            </a:r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63 g – X kJ  = 980 kJ 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180g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t-siz.p-200 kJ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ajraladi</a:t>
            </a:r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27 g – X kJ =30 kJ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Jami: 980 + 30 = 1010 kJ   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881" y="1430310"/>
            <a:ext cx="7601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9845" y="1957067"/>
            <a:ext cx="1673520" cy="769441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ajralgan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- 1010 kJ</a:t>
            </a:r>
          </a:p>
          <a:p>
            <a:r>
              <a:rPr lang="en-US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63 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100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425" y="791952"/>
            <a:ext cx="532859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parchalanganda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6400kJ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ajraladi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glukozaning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sharoitda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parchalanganda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ajralgan,ATF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to‘plangan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09" y="56312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94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5609" y="56312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5777" y="584763"/>
            <a:ext cx="92018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9443" y="912801"/>
            <a:ext cx="3780420" cy="46166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2800 kJ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bo‘ladi.1280 kJ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tarqaladi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endParaRPr 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8132" y="1430310"/>
            <a:ext cx="3780420" cy="46166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2800 kJ - 1280 kJ (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14000 = X - 6400 kJ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881" y="1430310"/>
            <a:ext cx="7601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0205" y="1820104"/>
            <a:ext cx="1629820" cy="600164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ATF da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to‘plangan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7200 kJ.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699" y="1950019"/>
            <a:ext cx="3780420" cy="46166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2800 kJ - 2600 kJ (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14000 kJ - X = 13000 kJ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7306" y="2450804"/>
            <a:ext cx="3780420" cy="646331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ATF da 1440 kJ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to‘planadi</a:t>
            </a:r>
            <a:endParaRPr lang="en-US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2600 kJ - 1440 kJ </a:t>
            </a:r>
          </a:p>
          <a:p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13000 kJ = X = 7200 kJ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4445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417" y="50023"/>
            <a:ext cx="5544616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Dars</a:t>
            </a:r>
            <a:r>
              <a:rPr lang="en-US" sz="2800" dirty="0"/>
              <a:t> </a:t>
            </a:r>
            <a:r>
              <a:rPr lang="en-US" sz="2800" dirty="0" err="1"/>
              <a:t>rejasi</a:t>
            </a:r>
            <a:endParaRPr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417" y="1185684"/>
            <a:ext cx="2844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59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cap="all" spc="-47" dirty="0" err="1">
                <a:solidFill>
                  <a:srgbClr val="0070C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bugungi</a:t>
            </a:r>
            <a:r>
              <a:rPr lang="en-US" sz="2800" b="1" kern="0" cap="all" spc="-47" dirty="0">
                <a:solidFill>
                  <a:srgbClr val="0070C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US" sz="2800" b="1" kern="0" cap="all" spc="-47" dirty="0" err="1">
                <a:solidFill>
                  <a:srgbClr val="0070C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darsimizda</a:t>
            </a:r>
            <a:r>
              <a:rPr kumimoji="0" lang="en-US" sz="2800" b="1" i="0" u="none" strike="noStrike" kern="0" cap="all" spc="-47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endParaRPr kumimoji="0" lang="uz-Cyrl-UZ" sz="2800" b="1" i="0" u="none" strike="noStrike" kern="0" cap="all" spc="-47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2807717" y="786540"/>
            <a:ext cx="0" cy="2079623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07718" y="1689192"/>
            <a:ext cx="28443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575936">
              <a:spcAft>
                <a:spcPts val="94"/>
              </a:spcAft>
              <a:buFont typeface="Wingdings" panose="05000000000000000000" pitchFamily="2" charset="2"/>
              <a:buChar char="q"/>
              <a:defRPr/>
            </a:pP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Moddalar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energiya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almashinuviga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namunaviy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7717" y="739408"/>
            <a:ext cx="28443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575936">
              <a:spcAft>
                <a:spcPts val="94"/>
              </a:spcAft>
              <a:buFont typeface="Wingdings" panose="05000000000000000000" pitchFamily="2" charset="2"/>
              <a:buChar char="q"/>
              <a:defRPr/>
            </a:pP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Hujayrada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moddalar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energiya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almashinuviga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bilimlarni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13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879" y="99663"/>
            <a:ext cx="551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59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4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20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noProof="0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20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noProof="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20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noProof="0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2000" b="1" kern="0" noProof="0" dirty="0">
                <a:latin typeface="Arial" pitchFamily="34" charset="0"/>
                <a:cs typeface="Arial" pitchFamily="34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457" y="791038"/>
            <a:ext cx="51070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30-31-32 - §.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Mavzularini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takrorlang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4000" indent="-1714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Mavzulardagi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atamalarga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68" y="2090192"/>
            <a:ext cx="625769" cy="956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69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585" y="647936"/>
            <a:ext cx="2632286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5508" y="1257663"/>
            <a:ext cx="1619881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Assimilyatsiya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485" y="2389370"/>
            <a:ext cx="201622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7516" y="1836612"/>
            <a:ext cx="147586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Anabolizm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753" y="1257663"/>
            <a:ext cx="1669047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Dissimilyatsiya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769" y="1839619"/>
            <a:ext cx="1279517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Katabolizm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32040" y="2389370"/>
            <a:ext cx="230543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endParaRPr lang="ru-RU" sz="1600" b="1" dirty="0"/>
          </a:p>
        </p:txBody>
      </p:sp>
      <p:cxnSp>
        <p:nvCxnSpPr>
          <p:cNvPr id="12" name="Прямая соединительная линия 11"/>
          <p:cNvCxnSpPr>
            <a:stCxn id="2" idx="2"/>
            <a:endCxn id="3" idx="0"/>
          </p:cNvCxnSpPr>
          <p:nvPr/>
        </p:nvCxnSpPr>
        <p:spPr>
          <a:xfrm flipH="1">
            <a:off x="1745449" y="1017268"/>
            <a:ext cx="1190279" cy="240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</p:cNvCxnSpPr>
          <p:nvPr/>
        </p:nvCxnSpPr>
        <p:spPr>
          <a:xfrm>
            <a:off x="2935728" y="1017268"/>
            <a:ext cx="1168133" cy="240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2"/>
          <p:cNvSpPr txBox="1">
            <a:spLocks noGrp="1"/>
          </p:cNvSpPr>
          <p:nvPr>
            <p:ph type="title"/>
          </p:nvPr>
        </p:nvSpPr>
        <p:spPr>
          <a:xfrm>
            <a:off x="431453" y="170864"/>
            <a:ext cx="5076564" cy="262868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1600" dirty="0" err="1"/>
              <a:t>O‘tilgan</a:t>
            </a:r>
            <a:r>
              <a:rPr lang="en-US" sz="1600" dirty="0"/>
              <a:t> </a:t>
            </a:r>
            <a:r>
              <a:rPr lang="en-US" sz="1600" dirty="0" err="1"/>
              <a:t>mavzuni</a:t>
            </a:r>
            <a:r>
              <a:rPr lang="en-US" sz="1600" dirty="0"/>
              <a:t> </a:t>
            </a:r>
            <a:r>
              <a:rPr lang="en-US" sz="1600" dirty="0" err="1"/>
              <a:t>mustahkamlash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953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5429" y="647936"/>
            <a:ext cx="2988332" cy="954107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katabolizm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boradigan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dissimilyatsiya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katabolizm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ham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0106" y="1764060"/>
            <a:ext cx="2690160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Oqsillarni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aminokislotalarga</a:t>
            </a:r>
            <a:endParaRPr lang="ru-RU" sz="1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445" y="601045"/>
            <a:ext cx="2088232" cy="1005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69166" y="2188322"/>
            <a:ext cx="2680857" cy="307777"/>
          </a:xfrm>
          <a:prstGeom prst="rect">
            <a:avLst/>
          </a:prstGeom>
          <a:solidFill>
            <a:srgbClr val="FF7C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Kraxmal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glukozaga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0060" y="2614416"/>
            <a:ext cx="3456384" cy="30777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Yog‘lar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kislotasi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glitseringacha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849" y="1674087"/>
            <a:ext cx="566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ATF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408113" y="156376"/>
            <a:ext cx="5076564" cy="262868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1600" dirty="0" err="1"/>
              <a:t>O‘tilgan</a:t>
            </a:r>
            <a:r>
              <a:rPr lang="en-US" sz="1600" dirty="0"/>
              <a:t> </a:t>
            </a:r>
            <a:r>
              <a:rPr lang="en-US" sz="1600" dirty="0" err="1"/>
              <a:t>mavzuni</a:t>
            </a:r>
            <a:r>
              <a:rPr lang="en-US" sz="1600" dirty="0"/>
              <a:t> </a:t>
            </a:r>
            <a:r>
              <a:rPr lang="en-US" sz="1600" dirty="0" err="1"/>
              <a:t>mustahkamlash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75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428" y="700262"/>
            <a:ext cx="4392488" cy="338554"/>
          </a:xfrm>
          <a:prstGeom prst="rect">
            <a:avLst/>
          </a:prstGeom>
          <a:solidFill>
            <a:srgbClr val="66FF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49729" y="1307127"/>
            <a:ext cx="2347887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4600" y="2357254"/>
            <a:ext cx="3978145" cy="338554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Kislorodli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410" y="1867134"/>
            <a:ext cx="4716524" cy="33855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Glikoliz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kislorodsiz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/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408113" y="163996"/>
            <a:ext cx="5076564" cy="262868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1600" dirty="0" err="1"/>
              <a:t>O‘tilgan</a:t>
            </a:r>
            <a:r>
              <a:rPr lang="en-US" sz="1600" dirty="0"/>
              <a:t> </a:t>
            </a:r>
            <a:r>
              <a:rPr lang="en-US" sz="1600" dirty="0" err="1"/>
              <a:t>mavzuni</a:t>
            </a:r>
            <a:r>
              <a:rPr lang="en-US" sz="1600" dirty="0"/>
              <a:t> </a:t>
            </a:r>
            <a:r>
              <a:rPr lang="en-US" sz="1600" dirty="0" err="1"/>
              <a:t>mustahkamlash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33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453" y="105652"/>
            <a:ext cx="5076564" cy="262868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1600" dirty="0" err="1"/>
              <a:t>O‘tilgan</a:t>
            </a:r>
            <a:r>
              <a:rPr lang="en-US" sz="1600" dirty="0"/>
              <a:t> </a:t>
            </a:r>
            <a:r>
              <a:rPr lang="en-US" sz="1600" dirty="0" err="1"/>
              <a:t>mavzuni</a:t>
            </a:r>
            <a:r>
              <a:rPr lang="en-US" sz="1600" dirty="0"/>
              <a:t> </a:t>
            </a:r>
            <a:r>
              <a:rPr lang="en-US" sz="1600" dirty="0" err="1"/>
              <a:t>mustahkamlash</a:t>
            </a:r>
            <a:endParaRPr lang="en-US" sz="1600" dirty="0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097798"/>
                  </p:ext>
                </p:extLst>
              </p:nvPr>
            </p:nvGraphicFramePr>
            <p:xfrm>
              <a:off x="133974" y="584122"/>
              <a:ext cx="5508614" cy="2212068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404159">
                      <a:extLst>
                        <a:ext uri="{9D8B030D-6E8A-4147-A177-3AD203B41FA5}">
                          <a16:colId xmlns:a16="http://schemas.microsoft.com/office/drawing/2014/main" val="3904802706"/>
                        </a:ext>
                      </a:extLst>
                    </a:gridCol>
                    <a:gridCol w="2010428">
                      <a:extLst>
                        <a:ext uri="{9D8B030D-6E8A-4147-A177-3AD203B41FA5}">
                          <a16:colId xmlns:a16="http://schemas.microsoft.com/office/drawing/2014/main" val="2254998217"/>
                        </a:ext>
                      </a:extLst>
                    </a:gridCol>
                    <a:gridCol w="1476164">
                      <a:extLst>
                        <a:ext uri="{9D8B030D-6E8A-4147-A177-3AD203B41FA5}">
                          <a16:colId xmlns:a16="http://schemas.microsoft.com/office/drawing/2014/main" val="1864373625"/>
                        </a:ext>
                      </a:extLst>
                    </a:gridCol>
                    <a:gridCol w="617863">
                      <a:extLst>
                        <a:ext uri="{9D8B030D-6E8A-4147-A177-3AD203B41FA5}">
                          <a16:colId xmlns:a16="http://schemas.microsoft.com/office/drawing/2014/main" val="3024244956"/>
                        </a:ext>
                      </a:extLst>
                    </a:gridCol>
                  </a:tblGrid>
                  <a:tr h="595494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Energiya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almashinuvi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bosqichlari</a:t>
                          </a:r>
                          <a:endParaRPr lang="ru-RU" sz="11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Reaksiya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Hosil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bo‘lgan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energiya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ATF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2101252"/>
                      </a:ext>
                    </a:extLst>
                  </a:tr>
                  <a:tr h="398900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Tayyorgarlik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Murakkab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birikmalar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oddiy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birikmalarga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parchalanadi</a:t>
                          </a:r>
                          <a:endParaRPr lang="ru-RU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Issiqlik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sifatida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tarqalib</a:t>
                          </a:r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ketadi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8373580"/>
                      </a:ext>
                    </a:extLst>
                  </a:tr>
                  <a:tr h="548244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Anaerob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parchalanish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sz="1100" b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 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1100" b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+ 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𝐴𝐷𝐹</m:t>
                              </m:r>
                              <m:r>
                                <a:rPr lang="en-US" sz="1100" b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= 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100" b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 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𝐴𝑇𝐹</m:t>
                              </m:r>
                              <m:r>
                                <a:rPr lang="en-US" sz="1100" b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+ </m:t>
                              </m:r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100" b="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100" b="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oMath>
                          </a14:m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  </a:t>
                          </a: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kJ</a:t>
                          </a:r>
                        </a:p>
                        <a:p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40% </a:t>
                          </a:r>
                          <a:r>
                            <a:rPr lang="en-US" sz="1100" b="0" baseline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to‘planadi</a:t>
                          </a:r>
                          <a:endParaRPr lang="en-US" sz="1100" b="0" baseline="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60% </a:t>
                          </a:r>
                          <a:r>
                            <a:rPr lang="en-US" sz="1100" b="0" baseline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tarqaladi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baseline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mol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1660522"/>
                      </a:ext>
                    </a:extLst>
                  </a:tr>
                  <a:tr h="5954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Aerob</a:t>
                          </a:r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parchalanish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6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+ 6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+36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+ 36</m:t>
                                </m:r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𝐴𝐷𝐹</m:t>
                                </m:r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= 6</m:t>
                                </m:r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+ 36</m:t>
                                </m:r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𝐴𝑇𝐹</m:t>
                                </m:r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+ 42</m:t>
                                </m:r>
                                <m:sSub>
                                  <m:sSubPr>
                                    <m:ctrlP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1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 b="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ru-RU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2600</a:t>
                          </a:r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kJ</a:t>
                          </a:r>
                        </a:p>
                        <a:p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1440kJ </a:t>
                          </a:r>
                          <a:r>
                            <a:rPr lang="en-US" sz="1100" b="0" baseline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ATFga</a:t>
                          </a:r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bog‘</a:t>
                          </a:r>
                        </a:p>
                        <a:p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1160kJ </a:t>
                          </a:r>
                          <a:r>
                            <a:rPr lang="en-US" sz="1100" b="0" baseline="0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issiqlik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r>
                            <a:rPr lang="en-US" sz="1100" b="0" baseline="0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mol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2002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097798"/>
                  </p:ext>
                </p:extLst>
              </p:nvPr>
            </p:nvGraphicFramePr>
            <p:xfrm>
              <a:off x="133974" y="584122"/>
              <a:ext cx="5508614" cy="253072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40415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904802706"/>
                        </a:ext>
                      </a:extLst>
                    </a:gridCol>
                    <a:gridCol w="2010428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254998217"/>
                        </a:ext>
                      </a:extLst>
                    </a:gridCol>
                    <a:gridCol w="1476164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864373625"/>
                        </a:ext>
                      </a:extLst>
                    </a:gridCol>
                    <a:gridCol w="61786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024244956"/>
                        </a:ext>
                      </a:extLst>
                    </a:gridCol>
                  </a:tblGrid>
                  <a:tr h="595494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Energiya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almashinuvi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bosqichlari</a:t>
                          </a:r>
                          <a:endParaRPr lang="ru-RU" sz="1100" b="1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Reaksiya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Hosil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bo‘lgan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energiya</a:t>
                          </a:r>
                          <a:endParaRPr lang="ru-RU" sz="11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ATF</a:t>
                          </a:r>
                          <a:endParaRPr lang="ru-RU" sz="11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09210125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Tayyorgarlik</a:t>
                          </a:r>
                          <a:endParaRPr lang="ru-RU" sz="11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Murakkab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birikmalar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oddiy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birikmalarga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parchalanadi</a:t>
                          </a:r>
                          <a:endParaRPr lang="ru-RU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Issiqlik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sifatida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tarqalib</a:t>
                          </a:r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ketadi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248373580"/>
                      </a:ext>
                    </a:extLst>
                  </a:tr>
                  <a:tr h="594360">
                    <a:tc>
                      <a:txBody>
                        <a:bodyPr/>
                        <a:lstStyle/>
                        <a:p>
                          <a:pPr marL="0" marR="0" indent="0" algn="ctr" defTabSz="57593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Anaerob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parchalanish</a:t>
                          </a:r>
                          <a:endParaRPr lang="ru-RU" sz="11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000" t="-174227" r="-104242" b="-154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kJ</a:t>
                          </a:r>
                        </a:p>
                        <a:p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</a:t>
                          </a:r>
                          <a:r>
                            <a:rPr lang="en-US" sz="1100" b="0" baseline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to‘planadi</a:t>
                          </a:r>
                          <a:endParaRPr lang="en-US" sz="1100" b="0" baseline="0" dirty="0" smtClean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 </a:t>
                          </a:r>
                          <a:r>
                            <a:rPr lang="en-US" sz="1100" b="0" baseline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tarqaladi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0" baseline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mol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261660522"/>
                      </a:ext>
                    </a:extLst>
                  </a:tr>
                  <a:tr h="914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Aerob</a:t>
                          </a:r>
                          <a:r>
                            <a:rPr lang="en-US" sz="1100" b="1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100" b="1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parchalanish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solidFill>
                          <a:srgbClr val="FFFF6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000" t="-177333" r="-104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2600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kJ</a:t>
                          </a:r>
                        </a:p>
                        <a:p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1440kJ </a:t>
                          </a:r>
                          <a:r>
                            <a:rPr lang="en-US" sz="1100" b="0" baseline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ATFga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bog‘</a:t>
                          </a:r>
                        </a:p>
                        <a:p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1160kJ </a:t>
                          </a:r>
                          <a:r>
                            <a:rPr lang="en-US" sz="1100" b="0" baseline="0" dirty="0" err="1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issiqlik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r>
                            <a:rPr lang="en-US" sz="1100" b="0" baseline="0" dirty="0" smtClean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mol</a:t>
                          </a:r>
                          <a:endParaRPr lang="ru-RU" sz="11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DBF08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4720022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407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13" y="139432"/>
            <a:ext cx="5580620" cy="262868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1600" dirty="0" err="1"/>
              <a:t>O‘tilgan</a:t>
            </a:r>
            <a:r>
              <a:rPr lang="en-US" sz="1600" dirty="0"/>
              <a:t> </a:t>
            </a:r>
            <a:r>
              <a:rPr lang="en-US" sz="1600" dirty="0" err="1"/>
              <a:t>mavzuni</a:t>
            </a:r>
            <a:r>
              <a:rPr lang="en-US" sz="1600" dirty="0"/>
              <a:t> </a:t>
            </a:r>
            <a:r>
              <a:rPr lang="en-US" sz="1600" dirty="0" err="1"/>
              <a:t>mustahkamlash</a:t>
            </a:r>
            <a:r>
              <a:rPr lang="en-US" sz="1600" dirty="0"/>
              <a:t> </a:t>
            </a:r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23441" y="804073"/>
            <a:ext cx="5220580" cy="1667870"/>
            <a:chOff x="323441" y="804073"/>
            <a:chExt cx="5220580" cy="166787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23441" y="804073"/>
              <a:ext cx="522058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Glukoza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to‘liq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parchalanganda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+ 36 = 38 ATF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hosil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bo‘ladi</a:t>
              </a:r>
              <a:r>
                <a:rPr lang="en-US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27497" y="1311978"/>
              <a:ext cx="4212468" cy="307777"/>
            </a:xfrm>
            <a:prstGeom prst="rect">
              <a:avLst/>
            </a:prstGeom>
            <a:solidFill>
              <a:srgbClr val="FFFF66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 x 40 = 1520 kJ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energiya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ATFda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to‘planadi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ru-RU" sz="14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9465" y="1948723"/>
              <a:ext cx="4788532" cy="523220"/>
            </a:xfrm>
            <a:prstGeom prst="rect">
              <a:avLst/>
            </a:prstGeom>
            <a:solidFill>
              <a:srgbClr val="66FF66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Glukoza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to‘liq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parchalanganda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200 + 2600 = 2800 kJ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hosil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bo‘ladi</a:t>
              </a:r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6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13" y="47099"/>
            <a:ext cx="5580620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/>
              <a:t>1-masala </a:t>
            </a:r>
            <a:endParaRPr sz="2800" dirty="0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657" y="680485"/>
            <a:ext cx="451032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Glikolizga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/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ATF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985067" y="1909013"/>
            <a:ext cx="1992704" cy="1178438"/>
            <a:chOff x="44758" y="376379"/>
            <a:chExt cx="2615655" cy="210614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17" y="734730"/>
              <a:ext cx="2367065" cy="174778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44758" y="1365729"/>
                  <a:ext cx="846707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𝟔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𝟏𝟐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1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𝟔</m:t>
                            </m:r>
                          </m:sub>
                        </m:sSub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58" y="1365729"/>
                  <a:ext cx="846707" cy="276999"/>
                </a:xfrm>
                <a:prstGeom prst="rect">
                  <a:avLst/>
                </a:prstGeom>
                <a:blipFill>
                  <a:blip r:embed="rId3"/>
                  <a:stretch>
                    <a:fillRect r="-15238" b="-72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Прямоугольник 8"/>
            <p:cNvSpPr/>
            <p:nvPr/>
          </p:nvSpPr>
          <p:spPr>
            <a:xfrm>
              <a:off x="537042" y="1007378"/>
              <a:ext cx="7088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glikoliz</a:t>
              </a:r>
              <a:endParaRPr lang="ru-RU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Прямоугольник 9"/>
                <p:cNvSpPr/>
                <p:nvPr/>
              </p:nvSpPr>
              <p:spPr>
                <a:xfrm>
                  <a:off x="725738" y="376379"/>
                  <a:ext cx="553357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𝐀𝐓𝐅</m:t>
                        </m:r>
                        <m:r>
                          <a:rPr lang="en-US" sz="1200" b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0" name="Прямоугольник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738" y="376379"/>
                  <a:ext cx="553357" cy="276999"/>
                </a:xfrm>
                <a:prstGeom prst="rect">
                  <a:avLst/>
                </a:prstGeom>
                <a:blipFill>
                  <a:blip r:embed="rId4"/>
                  <a:stretch>
                    <a:fillRect r="-2899" b="-5769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Прямоугольник 10"/>
            <p:cNvSpPr/>
            <p:nvPr/>
          </p:nvSpPr>
          <p:spPr>
            <a:xfrm>
              <a:off x="1680658" y="603136"/>
              <a:ext cx="97975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sitoplazma</a:t>
              </a:r>
              <a:endParaRPr lang="ru-RU" b="1" dirty="0"/>
            </a:p>
          </p:txBody>
        </p:sp>
        <p:sp>
          <p:nvSpPr>
            <p:cNvPr id="12" name="Молния 11"/>
            <p:cNvSpPr/>
            <p:nvPr/>
          </p:nvSpPr>
          <p:spPr>
            <a:xfrm rot="20143361" flipV="1">
              <a:off x="791191" y="772730"/>
              <a:ext cx="305736" cy="275732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156277" y="1251283"/>
              <a:ext cx="331945" cy="3071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80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13" y="47099"/>
            <a:ext cx="5580620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/>
              <a:t>1-masala </a:t>
            </a:r>
            <a:endParaRPr sz="2800" dirty="0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461" y="602967"/>
            <a:ext cx="920188" cy="307777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150707" y="1560666"/>
            <a:ext cx="3137695" cy="830997"/>
            <a:chOff x="206710" y="1393332"/>
            <a:chExt cx="3137695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Прямоугольник 13"/>
                <p:cNvSpPr/>
                <p:nvPr/>
              </p:nvSpPr>
              <p:spPr>
                <a:xfrm>
                  <a:off x="212652" y="1393332"/>
                  <a:ext cx="3131753" cy="83099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II-Anaerob:1mol          </a:t>
                  </a:r>
                  <a14:m>
                    <m:oMath xmlns:m="http://schemas.openxmlformats.org/officeDocument/2006/math"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</m:oMath>
                  </a14:m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2mol          X= 4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1mol         2ATF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2mol         X= 4  </a:t>
                  </a:r>
                  <a:endParaRPr lang="ru-RU" sz="1200" b="1" dirty="0"/>
                </a:p>
              </p:txBody>
            </p:sp>
          </mc:Choice>
          <mc:Fallback xmlns="">
            <p:sp>
              <p:nvSpPr>
                <p:cNvPr id="14" name="Прямоугольник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652" y="1393332"/>
                  <a:ext cx="3131753" cy="83099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Минус 3"/>
            <p:cNvSpPr/>
            <p:nvPr/>
          </p:nvSpPr>
          <p:spPr>
            <a:xfrm>
              <a:off x="1439565" y="1657348"/>
              <a:ext cx="468052" cy="107056"/>
            </a:xfrm>
            <a:prstGeom prst="mathMinus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Минус 21"/>
            <p:cNvSpPr/>
            <p:nvPr/>
          </p:nvSpPr>
          <p:spPr>
            <a:xfrm>
              <a:off x="1439565" y="1481451"/>
              <a:ext cx="468052" cy="107056"/>
            </a:xfrm>
            <a:prstGeom prst="mathMinus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инус 22"/>
            <p:cNvSpPr/>
            <p:nvPr/>
          </p:nvSpPr>
          <p:spPr>
            <a:xfrm>
              <a:off x="1439565" y="1859234"/>
              <a:ext cx="468052" cy="107056"/>
            </a:xfrm>
            <a:prstGeom prst="mathMinus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/>
            <p:nvPr/>
          </p:nvSpPr>
          <p:spPr>
            <a:xfrm>
              <a:off x="1439565" y="2023189"/>
              <a:ext cx="468052" cy="107056"/>
            </a:xfrm>
            <a:prstGeom prst="mathMinus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Прямоугольник 27"/>
                <p:cNvSpPr/>
                <p:nvPr/>
              </p:nvSpPr>
              <p:spPr>
                <a:xfrm>
                  <a:off x="206710" y="1393332"/>
                  <a:ext cx="3131753" cy="83099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II-Anaerob:1mol          </a:t>
                  </a:r>
                  <a14:m>
                    <m:oMath xmlns:m="http://schemas.openxmlformats.org/officeDocument/2006/math">
                      <m:r>
                        <a:rPr lang="en-US" sz="1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</m:t>
                          </m:r>
                        </m:e>
                        <m:sub>
                          <m:r>
                            <a:rPr lang="en-US" sz="1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</m:oMath>
                  </a14:m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2mol          X= 4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1mol         2ATF</a:t>
                  </a:r>
                </a:p>
                <a:p>
                  <a:r>
                    <a:rPr lang="en-US" sz="1200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               2mol         X= 4  </a:t>
                  </a:r>
                  <a:endParaRPr lang="ru-RU" sz="1200" b="1" dirty="0"/>
                </a:p>
              </p:txBody>
            </p:sp>
          </mc:Choice>
          <mc:Fallback xmlns="">
            <p:sp>
              <p:nvSpPr>
                <p:cNvPr id="28" name="Прямоугольник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10" y="1393332"/>
                  <a:ext cx="3131753" cy="83099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Минус 28"/>
            <p:cNvSpPr/>
            <p:nvPr/>
          </p:nvSpPr>
          <p:spPr>
            <a:xfrm>
              <a:off x="1433623" y="1657348"/>
              <a:ext cx="468052" cy="107056"/>
            </a:xfrm>
            <a:prstGeom prst="mathMinus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Минус 29"/>
            <p:cNvSpPr/>
            <p:nvPr/>
          </p:nvSpPr>
          <p:spPr>
            <a:xfrm>
              <a:off x="1433623" y="1481451"/>
              <a:ext cx="468052" cy="107056"/>
            </a:xfrm>
            <a:prstGeom prst="mathMinus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Минус 30"/>
            <p:cNvSpPr/>
            <p:nvPr/>
          </p:nvSpPr>
          <p:spPr>
            <a:xfrm>
              <a:off x="1433623" y="1859234"/>
              <a:ext cx="468052" cy="107056"/>
            </a:xfrm>
            <a:prstGeom prst="mathMinus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Минус 31"/>
            <p:cNvSpPr/>
            <p:nvPr/>
          </p:nvSpPr>
          <p:spPr>
            <a:xfrm>
              <a:off x="1433623" y="2023189"/>
              <a:ext cx="468052" cy="107056"/>
            </a:xfrm>
            <a:prstGeom prst="mathMinus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56649" y="1004171"/>
            <a:ext cx="313778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kraxmal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glukozaga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34403" y="2534507"/>
                <a:ext cx="3429397" cy="46166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III-</a:t>
                </a:r>
                <a:r>
                  <a:rPr lang="en-US" sz="1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Aerob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sSub>
                      <m:sSubPr>
                        <m:ctrlP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𝑶</m:t>
                        </m:r>
                      </m:e>
                      <m:sub>
                        <m:r>
                          <a:rPr lang="en-US" sz="1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r>
                      <a:rPr lang="en-US" sz="1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𝑨𝑻𝑭</m:t>
                    </m:r>
                  </m:oMath>
                </a14:m>
                <a:endParaRPr lang="en-US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36+4=40ATF</a:t>
                </a: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03" y="2534507"/>
                <a:ext cx="342939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3385306" y="1745331"/>
            <a:ext cx="2236249" cy="46166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Karbonat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40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ATF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090701" y="1394536"/>
            <a:ext cx="7601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1294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157987</TotalTime>
  <Words>633</Words>
  <Application>Microsoft Office PowerPoint</Application>
  <PresentationFormat>Произвольный</PresentationFormat>
  <Paragraphs>157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Open Sans</vt:lpstr>
      <vt:lpstr>Open Sans Light</vt:lpstr>
      <vt:lpstr>Wingdings</vt:lpstr>
      <vt:lpstr>Office Theme</vt:lpstr>
      <vt:lpstr>1_Office Theme</vt:lpstr>
      <vt:lpstr>2_Office Theme</vt:lpstr>
      <vt:lpstr>   BIOLOGIYA</vt:lpstr>
      <vt:lpstr>Dars rejasi</vt:lpstr>
      <vt:lpstr>O‘tilgan mavzuni mustahkamlash</vt:lpstr>
      <vt:lpstr>O‘tilgan mavzuni mustahkamlash </vt:lpstr>
      <vt:lpstr>O‘tilgan mavzuni mustahkamlash </vt:lpstr>
      <vt:lpstr>O‘tilgan mavzuni mustahkamlash</vt:lpstr>
      <vt:lpstr>O‘tilgan mavzuni mustahkamlash </vt:lpstr>
      <vt:lpstr>1-masala </vt:lpstr>
      <vt:lpstr>1-masala </vt:lpstr>
      <vt:lpstr>2-masala </vt:lpstr>
      <vt:lpstr>2-masala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2080</cp:revision>
  <dcterms:created xsi:type="dcterms:W3CDTF">2014-10-08T23:03:32Z</dcterms:created>
  <dcterms:modified xsi:type="dcterms:W3CDTF">2021-03-25T07:43:25Z</dcterms:modified>
</cp:coreProperties>
</file>