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4"/>
  </p:notesMasterIdLst>
  <p:sldIdLst>
    <p:sldId id="1356" r:id="rId4"/>
    <p:sldId id="1402" r:id="rId5"/>
    <p:sldId id="1487" r:id="rId6"/>
    <p:sldId id="1489" r:id="rId7"/>
    <p:sldId id="1490" r:id="rId8"/>
    <p:sldId id="1463" r:id="rId9"/>
    <p:sldId id="1485" r:id="rId10"/>
    <p:sldId id="1488" r:id="rId11"/>
    <p:sldId id="1491" r:id="rId12"/>
    <p:sldId id="1481" r:id="rId13"/>
    <p:sldId id="1492" r:id="rId14"/>
    <p:sldId id="262" r:id="rId15"/>
    <p:sldId id="1482" r:id="rId16"/>
    <p:sldId id="1494" r:id="rId17"/>
    <p:sldId id="1493" r:id="rId18"/>
    <p:sldId id="1465" r:id="rId19"/>
    <p:sldId id="1495" r:id="rId20"/>
    <p:sldId id="1496" r:id="rId21"/>
    <p:sldId id="1497" r:id="rId22"/>
    <p:sldId id="1429" r:id="rId2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87"/>
            <p14:sldId id="1489"/>
            <p14:sldId id="1490"/>
            <p14:sldId id="1463"/>
            <p14:sldId id="1485"/>
            <p14:sldId id="1488"/>
            <p14:sldId id="1491"/>
            <p14:sldId id="1481"/>
            <p14:sldId id="1492"/>
            <p14:sldId id="262"/>
            <p14:sldId id="1482"/>
            <p14:sldId id="1494"/>
            <p14:sldId id="1493"/>
            <p14:sldId id="1465"/>
            <p14:sldId id="1495"/>
            <p14:sldId id="1496"/>
            <p14:sldId id="149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99"/>
    <a:srgbClr val="FCFCFC"/>
    <a:srgbClr val="BFE2ED"/>
    <a:srgbClr val="B3DDE7"/>
    <a:srgbClr val="D3E5F3"/>
    <a:srgbClr val="81C8DA"/>
    <a:srgbClr val="F2F2F2"/>
    <a:srgbClr val="FFFFFF"/>
    <a:srgbClr val="C076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96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52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876" y="-136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9757" y="1119014"/>
            <a:ext cx="5112568" cy="92202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600"/>
              </a:spcAft>
            </a:pPr>
            <a:r>
              <a:rPr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8387"/>
            <a:r>
              <a:rPr lang="en-US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Hujayrada</a:t>
            </a:r>
            <a:r>
              <a:rPr lang="en-US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modda</a:t>
            </a:r>
            <a:r>
              <a:rPr lang="en-US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energiyalar</a:t>
            </a:r>
            <a:r>
              <a:rPr lang="en-US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almashinuviga</a:t>
            </a:r>
            <a:r>
              <a:rPr lang="en-US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179884"/>
            <a:ext cx="99188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3" y="179884"/>
            <a:ext cx="99188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84339" y="306483"/>
            <a:ext cx="847870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71" y="2311959"/>
            <a:ext cx="1490479" cy="894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434" y="205644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433" y="1231501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5589" y="84533"/>
            <a:ext cx="216024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2-masala 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457" y="755948"/>
            <a:ext cx="4860540" cy="95410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Glikolizga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3441" y="2340124"/>
                <a:ext cx="5112568" cy="307777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sSub>
                      <m:sSubPr>
                        <m:ctrlP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sub>
                    </m:sSub>
                    <m:sSub>
                      <m:sSubPr>
                        <m:ctrlP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r>
                      <a:rPr lang="en-US" sz="1400" b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 </m:t>
                    </m:r>
                    <m:r>
                      <a:rPr lang="en-US" sz="1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b>
                      <m:sSubPr>
                        <m:ctrlP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1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𝐏</m:t>
                    </m:r>
                    <m:sSub>
                      <m:sSubPr>
                        <m:ctrlP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1400" b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1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𝟐𝐀𝐃𝐅</m:t>
                    </m:r>
                    <m:r>
                      <a:rPr lang="en-US" sz="1400" b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1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b>
                      <m:sSubPr>
                        <m:ctrlP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sSub>
                      <m:sSubPr>
                        <m:ctrlP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1400" b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 </m:t>
                    </m:r>
                    <m:r>
                      <a:rPr lang="en-US" sz="1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𝟐𝐀𝐓𝐅</m:t>
                    </m:r>
                    <m:r>
                      <a:rPr lang="en-US" sz="1400" b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1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b>
                      <m:sSubPr>
                        <m:ctrlP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𝐎</m:t>
                    </m:r>
                  </m:oMath>
                </a14:m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41" y="2340124"/>
                <a:ext cx="5112568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5589" y="84533"/>
            <a:ext cx="216024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2-masala 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2843" y="584763"/>
            <a:ext cx="920188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2879" y="2546705"/>
                <a:ext cx="2538387" cy="26161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1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b>
                      </m:sSub>
                      <m:sSub>
                        <m:sSubPr>
                          <m:ctrlP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11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1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sSub>
                        <m:sSubPr>
                          <m:ctrlP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1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1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11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sSub>
                        <m:sSubPr>
                          <m:ctrlP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1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1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1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𝟕𝟐</m:t>
                      </m:r>
                      <m:r>
                        <a:rPr lang="en-US" sz="11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𝑨𝑻𝑭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79" y="2546705"/>
                <a:ext cx="2538387" cy="2616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Группа 7"/>
          <p:cNvGrpSpPr/>
          <p:nvPr/>
        </p:nvGrpSpPr>
        <p:grpSpPr>
          <a:xfrm>
            <a:off x="134848" y="949534"/>
            <a:ext cx="3765823" cy="1384995"/>
            <a:chOff x="134848" y="949534"/>
            <a:chExt cx="3765823" cy="138499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Прямоугольник 4"/>
                <p:cNvSpPr/>
                <p:nvPr/>
              </p:nvSpPr>
              <p:spPr>
                <a:xfrm>
                  <a:off x="134848" y="949534"/>
                  <a:ext cx="3765823" cy="1384995"/>
                </a:xfrm>
                <a:prstGeom prst="rect">
                  <a:avLst/>
                </a:prstGeom>
                <a:solidFill>
                  <a:srgbClr val="FFFF66"/>
                </a:solidFill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I-</a:t>
                  </a:r>
                  <a:r>
                    <a:rPr lang="en-US" sz="1200" b="1" dirty="0" err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Tayyorgarlik</a:t>
                  </a:r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: </a:t>
                  </a:r>
                  <a:r>
                    <a:rPr lang="en-US" sz="1200" b="1" dirty="0" err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kraxmal</a:t>
                  </a:r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200" b="1" dirty="0" err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glukozaga</a:t>
                  </a:r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200" b="1" dirty="0" err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parchalangan</a:t>
                  </a:r>
                  <a:endPara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II-Anaerob:1mol          </a:t>
                  </a:r>
                  <a14:m>
                    <m:oMath xmlns:m="http://schemas.openxmlformats.org/officeDocument/2006/math"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b>
                      </m:sSub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</m:oMath>
                  </a14:m>
                  <a:endPara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4mol          X= 8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1mol         2ATF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4mol         X= 8 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III-</a:t>
                  </a:r>
                  <a:r>
                    <a:rPr lang="en-US" sz="1200" b="1" dirty="0" err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Aerob</a:t>
                  </a:r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:</a:t>
                  </a:r>
                  <a14:m>
                    <m:oMath xmlns:m="http://schemas.openxmlformats.org/officeDocument/2006/math"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b>
                      </m:sSub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 </m:t>
                      </m:r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 </m:t>
                      </m:r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𝑨𝑻𝑭</m:t>
                      </m:r>
                    </m:oMath>
                  </a14:m>
                  <a:endPara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4mol             X = 12            </a:t>
                  </a:r>
                  <a:endParaRPr lang="ru-RU" sz="1200" b="1" dirty="0"/>
                </a:p>
              </p:txBody>
            </p:sp>
          </mc:Choice>
          <mc:Fallback xmlns="">
            <p:sp>
              <p:nvSpPr>
                <p:cNvPr id="5" name="Прямоугольник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848" y="949534"/>
                  <a:ext cx="3765823" cy="138499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Минус 8"/>
            <p:cNvSpPr/>
            <p:nvPr/>
          </p:nvSpPr>
          <p:spPr>
            <a:xfrm>
              <a:off x="1369373" y="1426613"/>
              <a:ext cx="468052" cy="79849"/>
            </a:xfrm>
            <a:prstGeom prst="mathMinus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4383425" y="1639346"/>
            <a:ext cx="76014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995849" y="2088096"/>
            <a:ext cx="1624553" cy="1015663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</p:txBody>
      </p:sp>
      <p:sp>
        <p:nvSpPr>
          <p:cNvPr id="19" name="Минус 18"/>
          <p:cNvSpPr/>
          <p:nvPr/>
        </p:nvSpPr>
        <p:spPr>
          <a:xfrm>
            <a:off x="1354207" y="1618937"/>
            <a:ext cx="468052" cy="79849"/>
          </a:xfrm>
          <a:prstGeom prst="mathMinus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Минус 19"/>
          <p:cNvSpPr/>
          <p:nvPr/>
        </p:nvSpPr>
        <p:spPr>
          <a:xfrm>
            <a:off x="1352895" y="1784409"/>
            <a:ext cx="468052" cy="79849"/>
          </a:xfrm>
          <a:prstGeom prst="mathMinus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Минус 20"/>
          <p:cNvSpPr/>
          <p:nvPr/>
        </p:nvSpPr>
        <p:spPr>
          <a:xfrm>
            <a:off x="1369373" y="1244311"/>
            <a:ext cx="468052" cy="79849"/>
          </a:xfrm>
          <a:prstGeom prst="mathMinus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48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27597" y="53365"/>
            <a:ext cx="2088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1453" y="899964"/>
            <a:ext cx="493254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Glikolizga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ATF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27597" y="53365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2843" y="584763"/>
            <a:ext cx="920188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128056" y="946924"/>
            <a:ext cx="2713449" cy="1569660"/>
            <a:chOff x="89766" y="946924"/>
            <a:chExt cx="3014541" cy="156966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Прямоугольник 8"/>
                <p:cNvSpPr/>
                <p:nvPr/>
              </p:nvSpPr>
              <p:spPr>
                <a:xfrm>
                  <a:off x="89766" y="946924"/>
                  <a:ext cx="3014541" cy="1569660"/>
                </a:xfrm>
                <a:prstGeom prst="rect">
                  <a:avLst/>
                </a:prstGeom>
                <a:solidFill>
                  <a:srgbClr val="FFFF66"/>
                </a:solidFill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I-</a:t>
                  </a:r>
                  <a:r>
                    <a:rPr lang="en-US" sz="1200" b="1" dirty="0" err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Tayyorgarlik</a:t>
                  </a:r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: </a:t>
                  </a:r>
                  <a:r>
                    <a:rPr lang="en-US" sz="1200" b="1" dirty="0" err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kraxmal</a:t>
                  </a:r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200" b="1" dirty="0" err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glukozaga</a:t>
                  </a:r>
                  <a:endPara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200" b="1" dirty="0" err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parchalangan</a:t>
                  </a:r>
                  <a:endPara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II-Anaerob:1mol          </a:t>
                  </a:r>
                  <a14:m>
                    <m:oMath xmlns:m="http://schemas.openxmlformats.org/officeDocument/2006/math"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b>
                      </m:sSub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12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a14:m>
                  <a:endPara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3mol          X= 6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1mol         2ATF  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3mol         X= 6 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1mol         2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</m:oMath>
                  </a14:m>
                  <a:endPara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3mol         X= 6         </a:t>
                  </a:r>
                  <a:endParaRPr lang="ru-RU" sz="1200" b="1" dirty="0"/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766" y="946924"/>
                  <a:ext cx="3014541" cy="156966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Минус 9"/>
            <p:cNvSpPr/>
            <p:nvPr/>
          </p:nvSpPr>
          <p:spPr>
            <a:xfrm>
              <a:off x="1493532" y="2326075"/>
              <a:ext cx="468052" cy="80446"/>
            </a:xfrm>
            <a:prstGeom prst="mathMinus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Минус 10"/>
            <p:cNvSpPr/>
            <p:nvPr/>
          </p:nvSpPr>
          <p:spPr>
            <a:xfrm>
              <a:off x="1504341" y="1432315"/>
              <a:ext cx="468052" cy="78467"/>
            </a:xfrm>
            <a:prstGeom prst="mathMinus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Минус 11"/>
            <p:cNvSpPr/>
            <p:nvPr/>
          </p:nvSpPr>
          <p:spPr>
            <a:xfrm>
              <a:off x="1504340" y="1612237"/>
              <a:ext cx="468052" cy="82858"/>
            </a:xfrm>
            <a:prstGeom prst="mathMinus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Минус 12"/>
            <p:cNvSpPr/>
            <p:nvPr/>
          </p:nvSpPr>
          <p:spPr>
            <a:xfrm>
              <a:off x="1504339" y="1773334"/>
              <a:ext cx="468052" cy="71305"/>
            </a:xfrm>
            <a:prstGeom prst="mathMinus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883777" y="1151992"/>
            <a:ext cx="76014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9295" y="2618039"/>
                <a:ext cx="3609070" cy="430887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1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III-</a:t>
                </a:r>
                <a:r>
                  <a:rPr lang="en-US" sz="11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Aerob</a:t>
                </a:r>
                <a:r>
                  <a:rPr lang="en-US" sz="1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b>
                      <m:sSubPr>
                        <m:ctrlP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sSub>
                      <m:sSubPr>
                        <m:ctrlP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 </m:t>
                    </m:r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sSub>
                      <m:sSubPr>
                        <m:ctrlP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sSub>
                      <m:sSubPr>
                        <m:ctrlP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11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𝟒𝟐</m:t>
                    </m:r>
                    <m:sSub>
                      <m:sSubPr>
                        <m:ctrlP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1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</m:t>
                    </m:r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1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𝑨𝑻𝑭</m:t>
                    </m:r>
                  </m:oMath>
                </a14:m>
                <a:endParaRPr lang="en-US" sz="11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6mol         X=18,    Y=18,  Z=126,    W=108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95" y="2618039"/>
                <a:ext cx="360907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Минус 17"/>
          <p:cNvSpPr/>
          <p:nvPr/>
        </p:nvSpPr>
        <p:spPr>
          <a:xfrm>
            <a:off x="1367557" y="1972154"/>
            <a:ext cx="421303" cy="71305"/>
          </a:xfrm>
          <a:prstGeom prst="mathMinus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Минус 18"/>
          <p:cNvSpPr/>
          <p:nvPr/>
        </p:nvSpPr>
        <p:spPr>
          <a:xfrm>
            <a:off x="1369881" y="2149284"/>
            <a:ext cx="421303" cy="71305"/>
          </a:xfrm>
          <a:prstGeom prst="mathMinus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Минус 20"/>
          <p:cNvSpPr/>
          <p:nvPr/>
        </p:nvSpPr>
        <p:spPr>
          <a:xfrm>
            <a:off x="1174065" y="2908384"/>
            <a:ext cx="386977" cy="62389"/>
          </a:xfrm>
          <a:prstGeom prst="mathMinus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98943" y="1542329"/>
            <a:ext cx="2736304" cy="1015663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6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molekulasi-132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mol,karbonat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18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ATF-114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18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35609" y="56312"/>
            <a:ext cx="1503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861" y="1888802"/>
            <a:ext cx="1188132" cy="11908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457" y="791952"/>
            <a:ext cx="493254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78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glikolizga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59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35609" y="56312"/>
            <a:ext cx="1503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5777" y="584763"/>
            <a:ext cx="1043876" cy="30777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YECHISH:</a:t>
            </a:r>
            <a:endParaRPr lang="ru-RU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95758" y="1224000"/>
                <a:ext cx="5076564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Glukoza</a:t>
                </a:r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parchalanganda</a:t>
                </a:r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38 ATF </a:t>
                </a:r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1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sSub>
                      <m:sSubPr>
                        <m:ctrlP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58" y="1224000"/>
                <a:ext cx="5076564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95758" y="919770"/>
                <a:ext cx="5076564" cy="276999"/>
              </a:xfrm>
              <a:prstGeom prst="rect">
                <a:avLst/>
              </a:prstGeom>
              <a:solidFill>
                <a:srgbClr val="FFFF66"/>
              </a:solid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sub>
                    </m:sSub>
                    <m:sSub>
                      <m:sSubPr>
                        <m:ctrlP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 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𝟑𝟖</m:t>
                    </m:r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</m:t>
                    </m:r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𝟑𝟖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𝑨𝑫𝑭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 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𝟑𝟖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𝑨𝑻𝑭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𝟒𝟒</m:t>
                    </m:r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</m:t>
                    </m:r>
                  </m:oMath>
                </a14:m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58" y="919770"/>
                <a:ext cx="5076564" cy="2769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87437" y="1774451"/>
                <a:ext cx="1712216" cy="615553"/>
              </a:xfrm>
              <a:prstGeom prst="rect">
                <a:avLst/>
              </a:prstGeom>
              <a:solidFill>
                <a:srgbClr val="FFFF66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1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sub>
                    </m:sSub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</m:oMath>
                </a14:m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- 6</a:t>
                </a:r>
                <a14:m>
                  <m:oMath xmlns:m="http://schemas.openxmlformats.org/officeDocument/2006/math"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endParaRPr lang="en-US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X – 12</a:t>
                </a:r>
              </a:p>
              <a:p>
                <a:r>
                  <a:rPr lang="en-US" sz="1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X = 2</a:t>
                </a:r>
                <a:endParaRPr lang="ru-RU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774451"/>
                <a:ext cx="1712216" cy="61555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276211" y="2403343"/>
            <a:ext cx="1723441" cy="446276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38=76</a:t>
            </a:r>
          </a:p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78-76=2ATF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99805" y="1774451"/>
            <a:ext cx="84940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</a:t>
            </a:r>
            <a:endParaRPr lang="ru-RU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375669" y="2112965"/>
                <a:ext cx="3204356" cy="461665"/>
              </a:xfrm>
              <a:prstGeom prst="rect">
                <a:avLst/>
              </a:prstGeom>
              <a:solidFill>
                <a:srgbClr val="FFFF66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1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sub>
                    </m:sSub>
                    <m:sSub>
                      <m:sSubPr>
                        <m:ctrlP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</m:oMath>
                </a14:m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parchalangan</a:t>
                </a:r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1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mol-to‘liqsiz</a:t>
                </a:r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2 </a:t>
                </a:r>
                <a:r>
                  <a:rPr lang="en-US" sz="1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mol-to‘liq</a:t>
                </a:r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parchalangan</a:t>
                </a:r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669" y="2112965"/>
                <a:ext cx="3204356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171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425" y="791952"/>
            <a:ext cx="5328592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80minut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90g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70%i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to‘liq,qolgani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(kJ)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09" y="56312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35609" y="56312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5777" y="584763"/>
            <a:ext cx="920188" cy="30777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9443" y="912801"/>
            <a:ext cx="3780420" cy="83099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90g - 100%</a:t>
            </a: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g -  70%</a:t>
            </a: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63g (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90g-63g=27g (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      </a:t>
            </a:r>
            <a:endParaRPr lang="ru-RU" sz="1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9443" y="1764060"/>
            <a:ext cx="3780420" cy="1015663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180g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t.p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2800 kJ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63 g – X kJ  = 980 kJ </a:t>
            </a: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180g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t-siz.p-200 kJ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27 g – X kJ =30 kJ</a:t>
            </a: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Jami: 980 + 30 = 1010 kJ   </a:t>
            </a:r>
            <a:endParaRPr lang="ru-RU" sz="1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3881" y="1430310"/>
            <a:ext cx="76014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59845" y="1957067"/>
            <a:ext cx="1673520" cy="769441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- 1010 kJ</a:t>
            </a:r>
          </a:p>
          <a:p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63 g.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100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425" y="791952"/>
            <a:ext cx="5328592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6400kJ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ajralgan,ATF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09" y="56312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94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35609" y="56312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5777" y="584763"/>
            <a:ext cx="920188" cy="30777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9443" y="912801"/>
            <a:ext cx="3780420" cy="46166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2800 kJ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bo‘ladi.1280 kJ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tarqaladi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</a:t>
            </a:r>
            <a:endParaRPr lang="ru-RU" sz="1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8132" y="1430310"/>
            <a:ext cx="3780420" cy="46166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2800 kJ - 1280 kJ (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14000 = X - 6400 kJ</a:t>
            </a:r>
            <a:endParaRPr lang="ru-RU" sz="1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3881" y="1430310"/>
            <a:ext cx="76014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50205" y="1820104"/>
            <a:ext cx="1629820" cy="60016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 da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7200 kJ.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0699" y="1950019"/>
            <a:ext cx="3780420" cy="46166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2800 kJ - 2600 kJ (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aerob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14000 kJ - X = 13000 kJ</a:t>
            </a:r>
            <a:endParaRPr lang="ru-RU" sz="1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7306" y="2450804"/>
            <a:ext cx="3780420" cy="646331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Aerob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ATF da 1440 kJ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endParaRPr lang="en-US" sz="1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2600 kJ - 1440 kJ 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13000 kJ = X = 7200 kJ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14445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err="1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cap="all" spc="-47" dirty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cap="all" spc="-47" dirty="0" err="1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cap="all" spc="-47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807717" y="786540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2807718" y="1689192"/>
            <a:ext cx="28443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Moddalar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energiya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almashinuviga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namunaviy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07717" y="739408"/>
            <a:ext cx="284431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Hujayrada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moddalar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energiya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almashinuviga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bilimlarni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9966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457" y="791038"/>
            <a:ext cx="51070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30-31-32 - §.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Mavzularini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44000" indent="-1714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Mavzulardagi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768" y="2090192"/>
            <a:ext cx="625769" cy="956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585" y="647936"/>
            <a:ext cx="2632286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35508" y="1257663"/>
            <a:ext cx="1619881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Assimilyatsiya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9485" y="2389370"/>
            <a:ext cx="201622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07516" y="1836612"/>
            <a:ext cx="147586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Anabolizm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753" y="1257663"/>
            <a:ext cx="1669047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75769" y="1839619"/>
            <a:ext cx="1279517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Katabolizm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32040" y="2389370"/>
            <a:ext cx="2305439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1600" b="1" dirty="0"/>
          </a:p>
        </p:txBody>
      </p:sp>
      <p:cxnSp>
        <p:nvCxnSpPr>
          <p:cNvPr id="12" name="Прямая соединительная линия 11"/>
          <p:cNvCxnSpPr>
            <a:stCxn id="2" idx="2"/>
            <a:endCxn id="3" idx="0"/>
          </p:cNvCxnSpPr>
          <p:nvPr/>
        </p:nvCxnSpPr>
        <p:spPr>
          <a:xfrm flipH="1">
            <a:off x="1745449" y="1017268"/>
            <a:ext cx="1190279" cy="240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2" idx="2"/>
          </p:cNvCxnSpPr>
          <p:nvPr/>
        </p:nvCxnSpPr>
        <p:spPr>
          <a:xfrm>
            <a:off x="2935728" y="1017268"/>
            <a:ext cx="1168133" cy="240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2"/>
          <p:cNvSpPr txBox="1">
            <a:spLocks noGrp="1"/>
          </p:cNvSpPr>
          <p:nvPr>
            <p:ph type="title"/>
          </p:nvPr>
        </p:nvSpPr>
        <p:spPr>
          <a:xfrm>
            <a:off x="431453" y="170864"/>
            <a:ext cx="5076564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69539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5429" y="647936"/>
            <a:ext cx="2988332" cy="95410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katabolizm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katabolizm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0106" y="1764060"/>
            <a:ext cx="269016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aminokislotalarga</a:t>
            </a:r>
            <a:endParaRPr lang="ru-RU" sz="1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445" y="601045"/>
            <a:ext cx="2088232" cy="1005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69166" y="2188322"/>
            <a:ext cx="2680857" cy="307777"/>
          </a:xfrm>
          <a:prstGeom prst="rect">
            <a:avLst/>
          </a:prstGeom>
          <a:solidFill>
            <a:srgbClr val="FF7C8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glukozaga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0060" y="2614416"/>
            <a:ext cx="3456384" cy="30777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glitseringacha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95849" y="1674087"/>
            <a:ext cx="5669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0" name="object 2"/>
          <p:cNvSpPr txBox="1">
            <a:spLocks noGrp="1"/>
          </p:cNvSpPr>
          <p:nvPr>
            <p:ph type="title"/>
          </p:nvPr>
        </p:nvSpPr>
        <p:spPr>
          <a:xfrm>
            <a:off x="408113" y="156376"/>
            <a:ext cx="5076564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3751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27428" y="700262"/>
            <a:ext cx="4392488" cy="338554"/>
          </a:xfrm>
          <a:prstGeom prst="rect">
            <a:avLst/>
          </a:prstGeom>
          <a:solidFill>
            <a:srgbClr val="66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49729" y="1307127"/>
            <a:ext cx="2347887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4600" y="2357254"/>
            <a:ext cx="3978145" cy="338554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5410" y="1867134"/>
            <a:ext cx="4716524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kislorodsiz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anaerob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408113" y="163996"/>
            <a:ext cx="5076564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5338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453" y="105652"/>
            <a:ext cx="5076564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endParaRPr lang="en-US"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097798"/>
                  </p:ext>
                </p:extLst>
              </p:nvPr>
            </p:nvGraphicFramePr>
            <p:xfrm>
              <a:off x="133974" y="584122"/>
              <a:ext cx="5508614" cy="2212068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1404159">
                      <a:extLst>
                        <a:ext uri="{9D8B030D-6E8A-4147-A177-3AD203B41FA5}">
                          <a16:colId xmlns:a16="http://schemas.microsoft.com/office/drawing/2014/main" val="3904802706"/>
                        </a:ext>
                      </a:extLst>
                    </a:gridCol>
                    <a:gridCol w="2010428">
                      <a:extLst>
                        <a:ext uri="{9D8B030D-6E8A-4147-A177-3AD203B41FA5}">
                          <a16:colId xmlns:a16="http://schemas.microsoft.com/office/drawing/2014/main" val="2254998217"/>
                        </a:ext>
                      </a:extLst>
                    </a:gridCol>
                    <a:gridCol w="1476164">
                      <a:extLst>
                        <a:ext uri="{9D8B030D-6E8A-4147-A177-3AD203B41FA5}">
                          <a16:colId xmlns:a16="http://schemas.microsoft.com/office/drawing/2014/main" val="1864373625"/>
                        </a:ext>
                      </a:extLst>
                    </a:gridCol>
                    <a:gridCol w="617863">
                      <a:extLst>
                        <a:ext uri="{9D8B030D-6E8A-4147-A177-3AD203B41FA5}">
                          <a16:colId xmlns:a16="http://schemas.microsoft.com/office/drawing/2014/main" val="3024244956"/>
                        </a:ext>
                      </a:extLst>
                    </a:gridCol>
                  </a:tblGrid>
                  <a:tr h="595494">
                    <a:tc>
                      <a:txBody>
                        <a:bodyPr/>
                        <a:lstStyle/>
                        <a:p>
                          <a:pPr marL="0" marR="0" indent="0" algn="ctr" defTabSz="575936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Energiya</a:t>
                          </a:r>
                          <a:r>
                            <a:rPr lang="en-US" sz="11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almashinuvi</a:t>
                          </a:r>
                          <a:r>
                            <a:rPr lang="en-US" sz="11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bosqichlari</a:t>
                          </a:r>
                          <a:endParaRPr lang="ru-RU" sz="11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Reaksiya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575936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Hosil</a:t>
                          </a:r>
                          <a:r>
                            <a:rPr lang="en-US" sz="11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bo‘lgan</a:t>
                          </a:r>
                          <a:r>
                            <a:rPr lang="en-US" sz="11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energiya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575936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ATF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92101252"/>
                      </a:ext>
                    </a:extLst>
                  </a:tr>
                  <a:tr h="398900">
                    <a:tc>
                      <a:txBody>
                        <a:bodyPr/>
                        <a:lstStyle/>
                        <a:p>
                          <a:pPr marL="0" marR="0" indent="0" algn="ctr" defTabSz="575936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Tayyorgarlik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Murakkab</a:t>
                          </a:r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1100" b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birikmalar</a:t>
                          </a:r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oddiy</a:t>
                          </a:r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birikmalarga</a:t>
                          </a:r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parchalanadi</a:t>
                          </a:r>
                          <a:endParaRPr lang="ru-RU" sz="1100" b="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Issiqlik</a:t>
                          </a:r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sifatida</a:t>
                          </a:r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tarqalib</a:t>
                          </a:r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ketadi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8373580"/>
                      </a:ext>
                    </a:extLst>
                  </a:tr>
                  <a:tr h="548244">
                    <a:tc>
                      <a:txBody>
                        <a:bodyPr/>
                        <a:lstStyle/>
                        <a:p>
                          <a:pPr marL="0" marR="0" indent="0" algn="ctr" defTabSz="575936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Anaerob</a:t>
                          </a:r>
                          <a:r>
                            <a:rPr lang="en-US" sz="11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parchalanish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100" b="0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6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6</m:t>
                                  </m:r>
                                </m:sub>
                              </m:sSub>
                              <m:r>
                                <a:rPr lang="en-US" sz="1100" b="0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 </m:t>
                              </m:r>
                              <m:r>
                                <a:rPr lang="en-US" sz="11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11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𝑃</m:t>
                              </m:r>
                              <m:sSub>
                                <m:sSubPr>
                                  <m:ctrlP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sz="1100" b="0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+ </m:t>
                              </m:r>
                              <m:r>
                                <a:rPr lang="en-US" sz="11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11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𝐴𝐷𝐹</m:t>
                              </m:r>
                              <m:r>
                                <a:rPr lang="en-US" sz="1100" b="0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= </m:t>
                              </m:r>
                              <m:r>
                                <a:rPr lang="en-US" sz="11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6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1100" b="0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 </m:t>
                              </m:r>
                              <m:r>
                                <a:rPr lang="en-US" sz="11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11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𝐴𝑇𝐹</m:t>
                              </m:r>
                              <m:r>
                                <a:rPr lang="en-US" sz="1100" b="0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+ </m:t>
                              </m:r>
                              <m:r>
                                <a:rPr lang="en-US" sz="11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1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1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oMath>
                          </a14:m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 </a:t>
                          </a: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200</a:t>
                          </a:r>
                          <a:r>
                            <a:rPr lang="en-US" sz="1100" b="0" baseline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kJ</a:t>
                          </a:r>
                        </a:p>
                        <a:p>
                          <a:r>
                            <a:rPr lang="en-US" sz="1100" b="0" baseline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40% </a:t>
                          </a:r>
                          <a:r>
                            <a:rPr lang="en-US" sz="1100" b="0" baseline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to‘planadi</a:t>
                          </a:r>
                          <a:endParaRPr lang="en-US" sz="1100" b="0" baseline="0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1100" b="0" baseline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60% </a:t>
                          </a:r>
                          <a:r>
                            <a:rPr lang="en-US" sz="1100" b="0" baseline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tarqaladi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1100" b="0" baseline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baseline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1660522"/>
                      </a:ext>
                    </a:extLst>
                  </a:tr>
                  <a:tr h="5954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Aerob</a:t>
                          </a:r>
                          <a:r>
                            <a:rPr lang="en-US" sz="11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parchalanish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0" i="1" dirty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6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+ 6</m:t>
                                </m:r>
                                <m:sSub>
                                  <m:sSubPr>
                                    <m:ctrlP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+36</m:t>
                                </m:r>
                                <m:sSub>
                                  <m:sSubPr>
                                    <m:ctrlP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𝑃</m:t>
                                </m:r>
                                <m:sSub>
                                  <m:sSubPr>
                                    <m:ctrlP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+ 36</m:t>
                                </m:r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𝐴𝐷𝐹</m:t>
                                </m:r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= 6</m:t>
                                </m:r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  <m:sSub>
                                  <m:sSubPr>
                                    <m:ctrlP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+ 36</m:t>
                                </m:r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𝐴𝑇𝐹</m:t>
                                </m:r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+ 42</m:t>
                                </m:r>
                                <m:sSub>
                                  <m:sSubPr>
                                    <m:ctrlP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sz="11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1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𝑂</m:t>
                                </m:r>
                              </m:oMath>
                            </m:oMathPara>
                          </a14:m>
                          <a:endParaRPr lang="ru-RU" sz="1100" b="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2600</a:t>
                          </a:r>
                          <a:r>
                            <a:rPr lang="en-US" sz="1100" b="0" baseline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kJ</a:t>
                          </a:r>
                        </a:p>
                        <a:p>
                          <a:r>
                            <a:rPr lang="en-US" sz="1100" b="0" baseline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1440kJ </a:t>
                          </a:r>
                          <a:r>
                            <a:rPr lang="en-US" sz="1100" b="0" baseline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ATFga</a:t>
                          </a:r>
                          <a:r>
                            <a:rPr lang="en-US" sz="1100" b="0" baseline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bog‘</a:t>
                          </a:r>
                        </a:p>
                        <a:p>
                          <a:r>
                            <a:rPr lang="en-US" sz="1100" b="0" baseline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1160kJ </a:t>
                          </a:r>
                          <a:r>
                            <a:rPr lang="en-US" sz="1100" b="0" baseline="0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issiqlik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36</a:t>
                          </a:r>
                          <a:r>
                            <a:rPr lang="en-US" sz="1100" b="0" baseline="0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7200222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097798"/>
                  </p:ext>
                </p:extLst>
              </p:nvPr>
            </p:nvGraphicFramePr>
            <p:xfrm>
              <a:off x="133974" y="584122"/>
              <a:ext cx="5508614" cy="253072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140415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904802706"/>
                        </a:ext>
                      </a:extLst>
                    </a:gridCol>
                    <a:gridCol w="2010428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254998217"/>
                        </a:ext>
                      </a:extLst>
                    </a:gridCol>
                    <a:gridCol w="1476164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864373625"/>
                        </a:ext>
                      </a:extLst>
                    </a:gridCol>
                    <a:gridCol w="61786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024244956"/>
                        </a:ext>
                      </a:extLst>
                    </a:gridCol>
                  </a:tblGrid>
                  <a:tr h="595494">
                    <a:tc>
                      <a:txBody>
                        <a:bodyPr/>
                        <a:lstStyle/>
                        <a:p>
                          <a:pPr marL="0" marR="0" indent="0" algn="ctr" defTabSz="575936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Energiya</a:t>
                          </a:r>
                          <a:r>
                            <a:rPr lang="en-US" sz="1100" b="1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almashinuvi</a:t>
                          </a:r>
                          <a:r>
                            <a:rPr lang="en-US" sz="1100" b="1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bosqichlari</a:t>
                          </a:r>
                          <a:endParaRPr lang="ru-RU" sz="1100" b="1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Reaksiya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575936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Hosil</a:t>
                          </a:r>
                          <a:r>
                            <a:rPr lang="en-US" sz="1100" b="1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bo‘lgan</a:t>
                          </a:r>
                          <a:r>
                            <a:rPr lang="en-US" sz="1100" b="1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energiya</a:t>
                          </a:r>
                          <a:endParaRPr lang="ru-RU" sz="11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575936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ATF</a:t>
                          </a:r>
                          <a:endParaRPr lang="ru-RU" sz="11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092101252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marL="0" marR="0" indent="0" algn="ctr" defTabSz="575936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Tayyorgarlik</a:t>
                          </a:r>
                          <a:endParaRPr lang="ru-RU" sz="11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Murakkab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birikmalar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oddiy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birikmalarga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parchalanadi</a:t>
                          </a:r>
                          <a:endParaRPr lang="ru-RU" sz="1100" b="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Issiqlik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sifatida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tarqalib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ketadi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248373580"/>
                      </a:ext>
                    </a:extLst>
                  </a:tr>
                  <a:tr h="594360">
                    <a:tc>
                      <a:txBody>
                        <a:bodyPr/>
                        <a:lstStyle/>
                        <a:p>
                          <a:pPr marL="0" marR="0" indent="0" algn="ctr" defTabSz="575936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Anaerob</a:t>
                          </a:r>
                          <a:r>
                            <a:rPr lang="en-US" sz="1100" b="1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parchalanish</a:t>
                          </a:r>
                          <a:endParaRPr lang="ru-RU" sz="11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0000" t="-174227" r="-104242" b="-1546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200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kJ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40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%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to‘planadi</a:t>
                          </a:r>
                          <a:endParaRPr lang="en-US" sz="1100" b="0" baseline="0" dirty="0" smtClean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%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tarqaladi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261660522"/>
                      </a:ext>
                    </a:extLst>
                  </a:tr>
                  <a:tr h="91414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Aerob</a:t>
                          </a:r>
                          <a:r>
                            <a:rPr lang="en-US" sz="1100" b="1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1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parchalanish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0000" t="-177333" r="-1042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2600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kJ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1440kJ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ATFga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bog‘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1160kJ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issiqlik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36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</a:t>
                          </a:r>
                          <a:endParaRPr lang="ru-RU" sz="11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7200222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r>
              <a:rPr lang="en-US" sz="16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23441" y="804073"/>
            <a:ext cx="5220580" cy="1667870"/>
            <a:chOff x="323441" y="804073"/>
            <a:chExt cx="5220580" cy="166787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23441" y="804073"/>
              <a:ext cx="522058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Glukoza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to‘liq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parchalanganda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+ 36 = 38 ATF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827497" y="1311978"/>
              <a:ext cx="4212468" cy="307777"/>
            </a:xfrm>
            <a:prstGeom prst="rect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38 x 40 = 1520 kJ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energiya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ATFda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to‘planadi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1400" b="1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39465" y="1948723"/>
              <a:ext cx="4788532" cy="523220"/>
            </a:xfrm>
            <a:prstGeom prst="rect">
              <a:avLst/>
            </a:prstGeom>
            <a:solidFill>
              <a:srgbClr val="66FF66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Glukoza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to‘liq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parchalanganda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200 + 2600 = 2800 kJ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566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099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/>
              <a:t>1-masala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657" y="680485"/>
            <a:ext cx="4510324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Glikolizga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985067" y="1909013"/>
            <a:ext cx="1992704" cy="1178438"/>
            <a:chOff x="44758" y="376379"/>
            <a:chExt cx="2615655" cy="210614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517" y="734730"/>
              <a:ext cx="2367065" cy="174778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Прямоугольник 7"/>
                <p:cNvSpPr/>
                <p:nvPr/>
              </p:nvSpPr>
              <p:spPr>
                <a:xfrm>
                  <a:off x="44758" y="1365729"/>
                  <a:ext cx="846707" cy="2769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2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12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sSub>
                          <m:sSubPr>
                            <m:ctrlPr>
                              <a:rPr lang="en-US" sz="12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2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𝟏𝟐</m:t>
                            </m:r>
                          </m:sub>
                        </m:sSub>
                        <m:sSub>
                          <m:sSubPr>
                            <m:ctrlPr>
                              <a:rPr lang="en-US" sz="12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2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</m:oMath>
                    </m:oMathPara>
                  </a14:m>
                  <a:endParaRPr lang="ru-RU" b="1" dirty="0"/>
                </a:p>
              </p:txBody>
            </p:sp>
          </mc:Choice>
          <mc:Fallback xmlns="">
            <p:sp>
              <p:nvSpPr>
                <p:cNvPr id="8" name="Прямоугольник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58" y="1365729"/>
                  <a:ext cx="846707" cy="276999"/>
                </a:xfrm>
                <a:prstGeom prst="rect">
                  <a:avLst/>
                </a:prstGeom>
                <a:blipFill>
                  <a:blip r:embed="rId3"/>
                  <a:stretch>
                    <a:fillRect r="-15238" b="-72000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Прямоугольник 8"/>
            <p:cNvSpPr/>
            <p:nvPr/>
          </p:nvSpPr>
          <p:spPr>
            <a:xfrm>
              <a:off x="537042" y="1007378"/>
              <a:ext cx="70884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glikoliz</a:t>
              </a:r>
              <a:endParaRPr lang="ru-RU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Прямоугольник 9"/>
                <p:cNvSpPr/>
                <p:nvPr/>
              </p:nvSpPr>
              <p:spPr>
                <a:xfrm>
                  <a:off x="725738" y="376379"/>
                  <a:ext cx="553357" cy="2769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𝐀𝐓𝐅</m:t>
                        </m:r>
                        <m:r>
                          <a:rPr lang="en-US" sz="1200" b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0" name="Прямоугольник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738" y="376379"/>
                  <a:ext cx="553357" cy="276999"/>
                </a:xfrm>
                <a:prstGeom prst="rect">
                  <a:avLst/>
                </a:prstGeom>
                <a:blipFill>
                  <a:blip r:embed="rId4"/>
                  <a:stretch>
                    <a:fillRect r="-2899" b="-57692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Прямоугольник 10"/>
            <p:cNvSpPr/>
            <p:nvPr/>
          </p:nvSpPr>
          <p:spPr>
            <a:xfrm>
              <a:off x="1680658" y="603136"/>
              <a:ext cx="97975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sitoplazma</a:t>
              </a:r>
              <a:endParaRPr lang="ru-RU" b="1" dirty="0"/>
            </a:p>
          </p:txBody>
        </p:sp>
        <p:sp>
          <p:nvSpPr>
            <p:cNvPr id="12" name="Молния 11"/>
            <p:cNvSpPr/>
            <p:nvPr/>
          </p:nvSpPr>
          <p:spPr>
            <a:xfrm rot="20143361" flipV="1">
              <a:off x="791191" y="772730"/>
              <a:ext cx="305736" cy="275732"/>
            </a:xfrm>
            <a:prstGeom prst="lightningBol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1156277" y="1251283"/>
              <a:ext cx="331945" cy="3071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809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099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/>
              <a:t>1-masala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3461" y="602967"/>
            <a:ext cx="920188" cy="30777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/>
          </a:p>
        </p:txBody>
      </p:sp>
      <p:grpSp>
        <p:nvGrpSpPr>
          <p:cNvPr id="33" name="Группа 32"/>
          <p:cNvGrpSpPr/>
          <p:nvPr/>
        </p:nvGrpSpPr>
        <p:grpSpPr>
          <a:xfrm>
            <a:off x="150707" y="1560666"/>
            <a:ext cx="3137695" cy="830997"/>
            <a:chOff x="206710" y="1393332"/>
            <a:chExt cx="3137695" cy="8309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Прямоугольник 13"/>
                <p:cNvSpPr/>
                <p:nvPr/>
              </p:nvSpPr>
              <p:spPr>
                <a:xfrm>
                  <a:off x="212652" y="1393332"/>
                  <a:ext cx="3131753" cy="830997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II-Anaerob:1mol          </a:t>
                  </a:r>
                  <a14:m>
                    <m:oMath xmlns:m="http://schemas.openxmlformats.org/officeDocument/2006/math"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b>
                      </m:sSub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</m:oMath>
                  </a14:m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2mol          X= 4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1mol         2ATF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2mol         X= 4  </a:t>
                  </a:r>
                  <a:endParaRPr lang="ru-RU" sz="1200" b="1" dirty="0"/>
                </a:p>
              </p:txBody>
            </p:sp>
          </mc:Choice>
          <mc:Fallback xmlns="">
            <p:sp>
              <p:nvSpPr>
                <p:cNvPr id="14" name="Прямоугольник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652" y="1393332"/>
                  <a:ext cx="3131753" cy="83099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Минус 3"/>
            <p:cNvSpPr/>
            <p:nvPr/>
          </p:nvSpPr>
          <p:spPr>
            <a:xfrm>
              <a:off x="1439565" y="1657348"/>
              <a:ext cx="468052" cy="107056"/>
            </a:xfrm>
            <a:prstGeom prst="mathMinu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Минус 21"/>
            <p:cNvSpPr/>
            <p:nvPr/>
          </p:nvSpPr>
          <p:spPr>
            <a:xfrm>
              <a:off x="1439565" y="1481451"/>
              <a:ext cx="468052" cy="107056"/>
            </a:xfrm>
            <a:prstGeom prst="mathMinu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Минус 22"/>
            <p:cNvSpPr/>
            <p:nvPr/>
          </p:nvSpPr>
          <p:spPr>
            <a:xfrm>
              <a:off x="1439565" y="1859234"/>
              <a:ext cx="468052" cy="107056"/>
            </a:xfrm>
            <a:prstGeom prst="mathMinu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Минус 24"/>
            <p:cNvSpPr/>
            <p:nvPr/>
          </p:nvSpPr>
          <p:spPr>
            <a:xfrm>
              <a:off x="1439565" y="2023189"/>
              <a:ext cx="468052" cy="107056"/>
            </a:xfrm>
            <a:prstGeom prst="mathMinu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Прямоугольник 27"/>
                <p:cNvSpPr/>
                <p:nvPr/>
              </p:nvSpPr>
              <p:spPr>
                <a:xfrm>
                  <a:off x="206710" y="1393332"/>
                  <a:ext cx="3131753" cy="830997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II-Anaerob:1mol          </a:t>
                  </a:r>
                  <a14:m>
                    <m:oMath xmlns:m="http://schemas.openxmlformats.org/officeDocument/2006/math">
                      <m:r>
                        <a:rPr lang="en-US" sz="12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b>
                      </m:sSub>
                      <m:sSub>
                        <m:sSubPr>
                          <m:ctrlP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</m:oMath>
                  </a14:m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2mol          X= 4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1mol         2ATF</a:t>
                  </a:r>
                </a:p>
                <a:p>
                  <a:r>
                    <a:rPr lang="en-US" sz="12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2mol         X= 4  </a:t>
                  </a:r>
                  <a:endParaRPr lang="ru-RU" sz="1200" b="1" dirty="0"/>
                </a:p>
              </p:txBody>
            </p:sp>
          </mc:Choice>
          <mc:Fallback xmlns="">
            <p:sp>
              <p:nvSpPr>
                <p:cNvPr id="28" name="Прямоугольник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710" y="1393332"/>
                  <a:ext cx="3131753" cy="83099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Минус 28"/>
            <p:cNvSpPr/>
            <p:nvPr/>
          </p:nvSpPr>
          <p:spPr>
            <a:xfrm>
              <a:off x="1433623" y="1657348"/>
              <a:ext cx="468052" cy="107056"/>
            </a:xfrm>
            <a:prstGeom prst="mathMinus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Минус 29"/>
            <p:cNvSpPr/>
            <p:nvPr/>
          </p:nvSpPr>
          <p:spPr>
            <a:xfrm>
              <a:off x="1433623" y="1481451"/>
              <a:ext cx="468052" cy="107056"/>
            </a:xfrm>
            <a:prstGeom prst="mathMinus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Минус 30"/>
            <p:cNvSpPr/>
            <p:nvPr/>
          </p:nvSpPr>
          <p:spPr>
            <a:xfrm>
              <a:off x="1433623" y="1859234"/>
              <a:ext cx="468052" cy="107056"/>
            </a:xfrm>
            <a:prstGeom prst="mathMinus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Минус 31"/>
            <p:cNvSpPr/>
            <p:nvPr/>
          </p:nvSpPr>
          <p:spPr>
            <a:xfrm>
              <a:off x="1433623" y="2023189"/>
              <a:ext cx="468052" cy="107056"/>
            </a:xfrm>
            <a:prstGeom prst="mathMinus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156649" y="1004171"/>
            <a:ext cx="313778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34403" y="2534507"/>
                <a:ext cx="3429397" cy="46166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III-</a:t>
                </a:r>
                <a:r>
                  <a:rPr lang="en-US" sz="1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Aerob</a:t>
                </a:r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 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sSub>
                      <m:sSubPr>
                        <m:ctrlP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 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12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𝑨𝑻𝑭</m:t>
                    </m:r>
                  </m:oMath>
                </a14:m>
                <a:endParaRPr lang="en-US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36+4=40ATF</a:t>
                </a: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03" y="2534507"/>
                <a:ext cx="3429397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Прямоугольник 33"/>
          <p:cNvSpPr/>
          <p:nvPr/>
        </p:nvSpPr>
        <p:spPr>
          <a:xfrm>
            <a:off x="3385306" y="1745331"/>
            <a:ext cx="2236249" cy="46166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40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ATF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090701" y="1394536"/>
            <a:ext cx="76014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1294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157987</TotalTime>
  <Words>633</Words>
  <Application>Microsoft Office PowerPoint</Application>
  <PresentationFormat>Произвольный</PresentationFormat>
  <Paragraphs>157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Cambria Math</vt:lpstr>
      <vt:lpstr>Open Sans</vt:lpstr>
      <vt:lpstr>Open Sans Light</vt:lpstr>
      <vt:lpstr>Wingdings</vt:lpstr>
      <vt:lpstr>Office Theme</vt:lpstr>
      <vt:lpstr>1_Office Theme</vt:lpstr>
      <vt:lpstr>2_Office Theme</vt:lpstr>
      <vt:lpstr>   BIOLOGIYA</vt:lpstr>
      <vt:lpstr>Dars rejasi</vt:lpstr>
      <vt:lpstr>O‘tilgan mavzuni mustahkamlash</vt:lpstr>
      <vt:lpstr>O‘tilgan mavzuni mustahkamlash </vt:lpstr>
      <vt:lpstr>O‘tilgan mavzuni mustahkamlash </vt:lpstr>
      <vt:lpstr>O‘tilgan mavzuni mustahkamlash</vt:lpstr>
      <vt:lpstr>O‘tilgan mavzuni mustahkamlash </vt:lpstr>
      <vt:lpstr>1-masala </vt:lpstr>
      <vt:lpstr>1-masala </vt:lpstr>
      <vt:lpstr>2-masala </vt:lpstr>
      <vt:lpstr>2-masala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2080</cp:revision>
  <dcterms:created xsi:type="dcterms:W3CDTF">2014-10-08T23:03:32Z</dcterms:created>
  <dcterms:modified xsi:type="dcterms:W3CDTF">2021-03-25T07:43:25Z</dcterms:modified>
</cp:coreProperties>
</file>