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</p:sldMasterIdLst>
  <p:notesMasterIdLst>
    <p:notesMasterId r:id="rId29"/>
  </p:notesMasterIdLst>
  <p:sldIdLst>
    <p:sldId id="1356" r:id="rId4"/>
    <p:sldId id="1402" r:id="rId5"/>
    <p:sldId id="1463" r:id="rId6"/>
    <p:sldId id="1487" r:id="rId7"/>
    <p:sldId id="1488" r:id="rId8"/>
    <p:sldId id="1481" r:id="rId9"/>
    <p:sldId id="262" r:id="rId10"/>
    <p:sldId id="1489" r:id="rId11"/>
    <p:sldId id="1482" r:id="rId12"/>
    <p:sldId id="1465" r:id="rId13"/>
    <p:sldId id="1414" r:id="rId14"/>
    <p:sldId id="1486" r:id="rId15"/>
    <p:sldId id="1462" r:id="rId16"/>
    <p:sldId id="1466" r:id="rId17"/>
    <p:sldId id="1467" r:id="rId18"/>
    <p:sldId id="1474" r:id="rId19"/>
    <p:sldId id="1480" r:id="rId20"/>
    <p:sldId id="1473" r:id="rId21"/>
    <p:sldId id="1483" r:id="rId22"/>
    <p:sldId id="1485" r:id="rId23"/>
    <p:sldId id="1425" r:id="rId24"/>
    <p:sldId id="1456" r:id="rId25"/>
    <p:sldId id="1476" r:id="rId26"/>
    <p:sldId id="1484" r:id="rId27"/>
    <p:sldId id="1429" r:id="rId28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63"/>
            <p14:sldId id="1487"/>
            <p14:sldId id="1488"/>
            <p14:sldId id="1481"/>
            <p14:sldId id="262"/>
            <p14:sldId id="1489"/>
            <p14:sldId id="1482"/>
            <p14:sldId id="1465"/>
            <p14:sldId id="1414"/>
            <p14:sldId id="1486"/>
            <p14:sldId id="1462"/>
            <p14:sldId id="1466"/>
            <p14:sldId id="1467"/>
            <p14:sldId id="1474"/>
            <p14:sldId id="1480"/>
            <p14:sldId id="1473"/>
            <p14:sldId id="1483"/>
            <p14:sldId id="1485"/>
            <p14:sldId id="1425"/>
            <p14:sldId id="1456"/>
            <p14:sldId id="1476"/>
            <p14:sldId id="1484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ACB6E5"/>
    <a:srgbClr val="FCFCFC"/>
    <a:srgbClr val="010000"/>
    <a:srgbClr val="FFFF99"/>
    <a:srgbClr val="BFE2ED"/>
    <a:srgbClr val="B3DDE7"/>
    <a:srgbClr val="D3E5F3"/>
    <a:srgbClr val="81C8D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1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45" y="-1146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37698" y="1188564"/>
            <a:ext cx="5148573" cy="90663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8387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63" y="2268826"/>
            <a:ext cx="1272641" cy="873865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1434" y="2069208"/>
            <a:ext cx="343665" cy="7829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1433" y="1244262"/>
            <a:ext cx="343665" cy="7377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554552" y="179884"/>
            <a:ext cx="991886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666978" y="306483"/>
            <a:ext cx="847870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554552" y="179884"/>
            <a:ext cx="991886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689" y="2016088"/>
            <a:ext cx="309634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matritsasi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2340260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RNK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689" y="683940"/>
            <a:ext cx="3096344" cy="116955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ko‘chirilish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transkripsiya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683939"/>
            <a:ext cx="2304256" cy="2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43720" y="602216"/>
            <a:ext cx="2808447" cy="2462213"/>
          </a:xfrm>
          <a:prstGeom prst="rect">
            <a:avLst/>
          </a:prstGeom>
          <a:gradFill flip="none" rotWithShape="0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i-RNK, t-RNK, </a:t>
            </a:r>
            <a:b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2052228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RNK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52238" y="645840"/>
            <a:ext cx="2664296" cy="2376264"/>
            <a:chOff x="157984" y="737946"/>
            <a:chExt cx="2664296" cy="23042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4" y="737946"/>
              <a:ext cx="2664296" cy="230425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762205" y="1043980"/>
              <a:ext cx="709009" cy="18002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015629" y="2161939"/>
              <a:ext cx="756084" cy="18002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305834" y="1804097"/>
              <a:ext cx="277748" cy="18002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5429" y="1405855"/>
              <a:ext cx="792088" cy="21786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403561" y="947001"/>
            <a:ext cx="136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RNK-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78854" y="1845617"/>
            <a:ext cx="61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-RNK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27231" y="1440024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12048" y="2029387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608" y="71872"/>
            <a:ext cx="3589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32829" y="672892"/>
            <a:ext cx="3114278" cy="229293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Oqsillarning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oshishi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/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nukleotidlarning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nusxasi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qolipi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266700"/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aminokislotaning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molekulasidagi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ifodalanishi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9" y="653460"/>
            <a:ext cx="2360711" cy="22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608" y="71872"/>
            <a:ext cx="3301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4435" y="611932"/>
            <a:ext cx="275107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 ta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3697" y="977983"/>
            <a:ext cx="1062855" cy="30777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14330" y="1337104"/>
            <a:ext cx="239360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64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84435" y="1703155"/>
            <a:ext cx="2523499" cy="307777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UAA, UAG, UGA - terminator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" y="611932"/>
            <a:ext cx="2593527" cy="23761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03182" y="2101755"/>
            <a:ext cx="2916324" cy="73866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ta -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ta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ta triplet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64-61=3 (Start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stop)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7677" y="651600"/>
            <a:ext cx="320435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universal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odamgacha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8608" y="71872"/>
            <a:ext cx="3481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5" y="1435189"/>
            <a:ext cx="1620180" cy="1620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6" y="683940"/>
            <a:ext cx="1111917" cy="749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92" y="1788438"/>
            <a:ext cx="974733" cy="7800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5" y="2340124"/>
            <a:ext cx="1167878" cy="794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05" y="1758818"/>
            <a:ext cx="1198385" cy="8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607" y="71872"/>
            <a:ext cx="3409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7207" y="689332"/>
            <a:ext cx="214674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863" y="1370918"/>
            <a:ext cx="1837619" cy="40011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Transkripsiya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79566" y="1371054"/>
            <a:ext cx="1808765" cy="40011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68522" y="2056464"/>
            <a:ext cx="10952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03774" y="2057534"/>
            <a:ext cx="153308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Sitoplazma,ribosomalar</a:t>
            </a:r>
            <a:endParaRPr lang="ru-RU" sz="18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637207" y="1115988"/>
            <a:ext cx="178933" cy="255066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608569" y="1115852"/>
            <a:ext cx="178933" cy="255066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642394" y="1770892"/>
            <a:ext cx="178933" cy="255066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608569" y="1771164"/>
            <a:ext cx="178933" cy="255066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80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8608" y="71872"/>
            <a:ext cx="3517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729" y="766781"/>
            <a:ext cx="2736303" cy="1600438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matritsa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4" y="766781"/>
            <a:ext cx="2673242" cy="20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9685" y="719944"/>
            <a:ext cx="3132051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to‘xtab-to‘xtab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qadamlab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triplet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translyatsiyasini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tugatgandan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9124" y="61059"/>
            <a:ext cx="2910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719943"/>
            <a:ext cx="2340260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7717" y="647936"/>
            <a:ext cx="2808312" cy="203132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ribosamada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terminator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Informatsion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9124" y="61059"/>
            <a:ext cx="2802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1" y="719944"/>
            <a:ext cx="246627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55589" y="2690449"/>
            <a:ext cx="1332148" cy="133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CFCF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7717" y="792761"/>
            <a:ext cx="2844019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8775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Transkripsiya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58775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ortiqroq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647936"/>
            <a:ext cx="2628292" cy="2376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98607" y="71872"/>
            <a:ext cx="315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9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452203" y="2142041"/>
            <a:ext cx="16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Oqsil</a:t>
            </a: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sintezi</a:t>
            </a: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50023"/>
            <a:ext cx="554461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/>
              <a:t>Dars</a:t>
            </a:r>
            <a:r>
              <a:rPr lang="en-US" sz="2800" dirty="0"/>
              <a:t> </a:t>
            </a:r>
            <a:r>
              <a:rPr lang="en-US" sz="2800" dirty="0" err="1"/>
              <a:t>rejasi</a:t>
            </a:r>
            <a:endParaRPr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cap="all" spc="-47" dirty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 DARSIMIZDA</a:t>
            </a:r>
            <a:r>
              <a:rPr kumimoji="0" lang="en-US" sz="2800" b="1" i="0" u="none" strike="noStrike" kern="0" cap="all" spc="-47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cap="all" spc="-47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6693" y="1488421"/>
            <a:ext cx="1864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RNK </a:t>
            </a:r>
            <a:r>
              <a:rPr lang="en-US" sz="16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sintezi</a:t>
            </a: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876585" y="779948"/>
            <a:ext cx="2415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Plastik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almashinuv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92" y="1118502"/>
            <a:ext cx="176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DNK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sintezi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4618" y="1780085"/>
            <a:ext cx="180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Genetik</a:t>
            </a: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kod</a:t>
            </a:r>
            <a:r>
              <a:rPr lang="en-US" sz="16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5589" y="2139791"/>
            <a:ext cx="11386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/>
      <p:bldP spid="11" grpId="0"/>
      <p:bldP spid="12" grpId="0"/>
      <p:bldP spid="18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1693" y="611932"/>
            <a:ext cx="3051852" cy="2462213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8775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kechadigan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58775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buzilishiga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yaroqsiz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8607" y="71872"/>
            <a:ext cx="3229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7417" y="602118"/>
            <a:ext cx="2448272" cy="2454659"/>
            <a:chOff x="107417" y="533538"/>
            <a:chExt cx="2448272" cy="245465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17" y="533538"/>
              <a:ext cx="2448272" cy="2454658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907617" y="2808177"/>
              <a:ext cx="648072" cy="180020"/>
            </a:xfrm>
            <a:prstGeom prst="rect">
              <a:avLst/>
            </a:prstGeom>
            <a:solidFill>
              <a:srgbClr val="ACB6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56525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47477" y="1944080"/>
            <a:ext cx="4608512" cy="1044116"/>
          </a:xfrm>
          <a:prstGeom prst="rect">
            <a:avLst/>
          </a:prstGeom>
          <a:solidFill>
            <a:srgbClr val="FFFF66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biosintezi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15208" y="5094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0399" y="598846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477" y="1027357"/>
            <a:ext cx="4608512" cy="33855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7844" y="1520742"/>
            <a:ext cx="106125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9" grpId="0" animBg="1"/>
      <p:bldP spid="1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63601" y="576002"/>
            <a:ext cx="228226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120" y="55399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839" y="1034906"/>
            <a:ext cx="1493487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 KOD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908" y="1798740"/>
            <a:ext cx="1477417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TRANSKRIPSIYA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909" y="2152684"/>
            <a:ext cx="1477416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8591" y="2493978"/>
            <a:ext cx="1477417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KODON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286" y="2821750"/>
            <a:ext cx="1462325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KODON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704" y="1433076"/>
            <a:ext cx="1508875" cy="276999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REDUPLIKATSIYA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21326" y="945258"/>
            <a:ext cx="3996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4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ifodalanishi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2900" y="1391533"/>
            <a:ext cx="3103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ortishi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91593" y="1729759"/>
            <a:ext cx="3925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da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i-RNKga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ko‘chirish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52296" y="2029574"/>
            <a:ext cx="3891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01638" y="2521915"/>
            <a:ext cx="3102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translyatsiyani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boshlochi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kodon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03315" y="2852528"/>
            <a:ext cx="281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UAA,UAG,UGA terminator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kodon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2129" y="728767"/>
            <a:ext cx="134422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8781" y="1224000"/>
            <a:ext cx="4470533" cy="1477328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0,34 nm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olsak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90 ta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aminokislotadan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kodlovchi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fragmentidagi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r>
              <a:rPr lang="en-US" sz="1800" dirty="0"/>
              <a:t>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120" y="3048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1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20200" y="381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3641" y="593387"/>
            <a:ext cx="131966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59545" y="1054326"/>
            <a:ext cx="3096344" cy="73866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1aminokislota - 3 ta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90 - x ta=270 (i-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2120" y="1872072"/>
            <a:ext cx="2405505" cy="116955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(2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x 2 = 540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1-zanjir: 270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2-zanjir: 270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x 0,34 nm = 91,8 nm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83473" y="1920930"/>
            <a:ext cx="2724543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ta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kodlovchi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ta,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91,8 nm.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9" grpId="0" animBg="1"/>
      <p:bldP spid="3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9204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>
                <a:latin typeface="Arial" pitchFamily="34" charset="0"/>
                <a:cs typeface="Arial" pitchFamily="34" charset="0"/>
              </a:rPr>
              <a:t>topshirilar</a:t>
            </a:r>
            <a:r>
              <a:rPr lang="en-US" sz="2000" b="1" kern="0" noProof="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609" y="807156"/>
            <a:ext cx="4730782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35 - §.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yodlang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93-sahifadagi 2-masalani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64" y="1946176"/>
            <a:ext cx="719974" cy="110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err="1"/>
              <a:t>O‘tilgan</a:t>
            </a:r>
            <a:r>
              <a:rPr lang="en-US" sz="1600" dirty="0"/>
              <a:t> </a:t>
            </a:r>
            <a:r>
              <a:rPr lang="en-US" sz="1600" dirty="0" err="1"/>
              <a:t>mavzuni</a:t>
            </a:r>
            <a:r>
              <a:rPr lang="en-US" sz="1600" dirty="0"/>
              <a:t> </a:t>
            </a:r>
            <a:r>
              <a:rPr lang="en-US" sz="1600" dirty="0" err="1"/>
              <a:t>mustahkamlash</a:t>
            </a:r>
            <a:r>
              <a:rPr lang="en-US" sz="1600" dirty="0"/>
              <a:t>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96401" y="711169"/>
            <a:ext cx="4873302" cy="2273749"/>
            <a:chOff x="296401" y="711169"/>
            <a:chExt cx="4873302" cy="2273749"/>
          </a:xfrm>
        </p:grpSpPr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958BDEDB-0A0D-4F5A-A9B9-99ACA3199C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765" y="1062365"/>
              <a:ext cx="239784" cy="342611"/>
            </a:xfrm>
            <a:custGeom>
              <a:avLst/>
              <a:gdLst>
                <a:gd name="T0" fmla="*/ 473 w 478"/>
                <a:gd name="T1" fmla="*/ 39 h 633"/>
                <a:gd name="T2" fmla="*/ 239 w 478"/>
                <a:gd name="T3" fmla="*/ 0 h 633"/>
                <a:gd name="T4" fmla="*/ 239 w 478"/>
                <a:gd name="T5" fmla="*/ 0 h 633"/>
                <a:gd name="T6" fmla="*/ 239 w 478"/>
                <a:gd name="T7" fmla="*/ 0 h 633"/>
                <a:gd name="T8" fmla="*/ 239 w 478"/>
                <a:gd name="T9" fmla="*/ 0 h 633"/>
                <a:gd name="T10" fmla="*/ 193 w 478"/>
                <a:gd name="T11" fmla="*/ 2 h 633"/>
                <a:gd name="T12" fmla="*/ 192 w 478"/>
                <a:gd name="T13" fmla="*/ 2 h 633"/>
                <a:gd name="T14" fmla="*/ 192 w 478"/>
                <a:gd name="T15" fmla="*/ 2 h 633"/>
                <a:gd name="T16" fmla="*/ 191 w 478"/>
                <a:gd name="T17" fmla="*/ 2 h 633"/>
                <a:gd name="T18" fmla="*/ 145 w 478"/>
                <a:gd name="T19" fmla="*/ 7 h 633"/>
                <a:gd name="T20" fmla="*/ 144 w 478"/>
                <a:gd name="T21" fmla="*/ 7 h 633"/>
                <a:gd name="T22" fmla="*/ 98 w 478"/>
                <a:gd name="T23" fmla="*/ 15 h 633"/>
                <a:gd name="T24" fmla="*/ 98 w 478"/>
                <a:gd name="T25" fmla="*/ 15 h 633"/>
                <a:gd name="T26" fmla="*/ 52 w 478"/>
                <a:gd name="T27" fmla="*/ 26 h 633"/>
                <a:gd name="T28" fmla="*/ 51 w 478"/>
                <a:gd name="T29" fmla="*/ 26 h 633"/>
                <a:gd name="T30" fmla="*/ 4 w 478"/>
                <a:gd name="T31" fmla="*/ 39 h 633"/>
                <a:gd name="T32" fmla="*/ 0 w 478"/>
                <a:gd name="T33" fmla="*/ 46 h 633"/>
                <a:gd name="T34" fmla="*/ 0 w 478"/>
                <a:gd name="T35" fmla="*/ 435 h 633"/>
                <a:gd name="T36" fmla="*/ 102 w 478"/>
                <a:gd name="T37" fmla="*/ 553 h 633"/>
                <a:gd name="T38" fmla="*/ 142 w 478"/>
                <a:gd name="T39" fmla="*/ 582 h 633"/>
                <a:gd name="T40" fmla="*/ 142 w 478"/>
                <a:gd name="T41" fmla="*/ 582 h 633"/>
                <a:gd name="T42" fmla="*/ 238 w 478"/>
                <a:gd name="T43" fmla="*/ 633 h 633"/>
                <a:gd name="T44" fmla="*/ 238 w 478"/>
                <a:gd name="T45" fmla="*/ 633 h 633"/>
                <a:gd name="T46" fmla="*/ 239 w 478"/>
                <a:gd name="T47" fmla="*/ 633 h 633"/>
                <a:gd name="T48" fmla="*/ 239 w 478"/>
                <a:gd name="T49" fmla="*/ 633 h 633"/>
                <a:gd name="T50" fmla="*/ 239 w 478"/>
                <a:gd name="T51" fmla="*/ 633 h 633"/>
                <a:gd name="T52" fmla="*/ 239 w 478"/>
                <a:gd name="T53" fmla="*/ 633 h 633"/>
                <a:gd name="T54" fmla="*/ 241 w 478"/>
                <a:gd name="T55" fmla="*/ 633 h 633"/>
                <a:gd name="T56" fmla="*/ 373 w 478"/>
                <a:gd name="T57" fmla="*/ 560 h 633"/>
                <a:gd name="T58" fmla="*/ 478 w 478"/>
                <a:gd name="T59" fmla="*/ 435 h 633"/>
                <a:gd name="T60" fmla="*/ 478 w 478"/>
                <a:gd name="T61" fmla="*/ 46 h 633"/>
                <a:gd name="T62" fmla="*/ 473 w 478"/>
                <a:gd name="T63" fmla="*/ 39 h 633"/>
                <a:gd name="T64" fmla="*/ 199 w 478"/>
                <a:gd name="T65" fmla="*/ 15 h 633"/>
                <a:gd name="T66" fmla="*/ 232 w 478"/>
                <a:gd name="T67" fmla="*/ 14 h 633"/>
                <a:gd name="T68" fmla="*/ 232 w 478"/>
                <a:gd name="T69" fmla="*/ 617 h 633"/>
                <a:gd name="T70" fmla="*/ 200 w 478"/>
                <a:gd name="T71" fmla="*/ 601 h 633"/>
                <a:gd name="T72" fmla="*/ 199 w 478"/>
                <a:gd name="T73" fmla="*/ 15 h 633"/>
                <a:gd name="T74" fmla="*/ 186 w 478"/>
                <a:gd name="T75" fmla="*/ 593 h 633"/>
                <a:gd name="T76" fmla="*/ 153 w 478"/>
                <a:gd name="T77" fmla="*/ 572 h 633"/>
                <a:gd name="T78" fmla="*/ 153 w 478"/>
                <a:gd name="T79" fmla="*/ 20 h 633"/>
                <a:gd name="T80" fmla="*/ 185 w 478"/>
                <a:gd name="T81" fmla="*/ 17 h 633"/>
                <a:gd name="T82" fmla="*/ 186 w 478"/>
                <a:gd name="T83" fmla="*/ 593 h 633"/>
                <a:gd name="T84" fmla="*/ 60 w 478"/>
                <a:gd name="T85" fmla="*/ 38 h 633"/>
                <a:gd name="T86" fmla="*/ 92 w 478"/>
                <a:gd name="T87" fmla="*/ 31 h 633"/>
                <a:gd name="T88" fmla="*/ 93 w 478"/>
                <a:gd name="T89" fmla="*/ 528 h 633"/>
                <a:gd name="T90" fmla="*/ 60 w 478"/>
                <a:gd name="T91" fmla="*/ 500 h 633"/>
                <a:gd name="T92" fmla="*/ 60 w 478"/>
                <a:gd name="T93" fmla="*/ 38 h 633"/>
                <a:gd name="T94" fmla="*/ 14 w 478"/>
                <a:gd name="T95" fmla="*/ 435 h 633"/>
                <a:gd name="T96" fmla="*/ 14 w 478"/>
                <a:gd name="T97" fmla="*/ 51 h 633"/>
                <a:gd name="T98" fmla="*/ 46 w 478"/>
                <a:gd name="T99" fmla="*/ 42 h 633"/>
                <a:gd name="T100" fmla="*/ 46 w 478"/>
                <a:gd name="T101" fmla="*/ 487 h 633"/>
                <a:gd name="T102" fmla="*/ 14 w 478"/>
                <a:gd name="T103" fmla="*/ 435 h 633"/>
                <a:gd name="T104" fmla="*/ 107 w 478"/>
                <a:gd name="T105" fmla="*/ 539 h 633"/>
                <a:gd name="T106" fmla="*/ 106 w 478"/>
                <a:gd name="T107" fmla="*/ 28 h 633"/>
                <a:gd name="T108" fmla="*/ 139 w 478"/>
                <a:gd name="T109" fmla="*/ 22 h 633"/>
                <a:gd name="T110" fmla="*/ 139 w 478"/>
                <a:gd name="T111" fmla="*/ 563 h 633"/>
                <a:gd name="T112" fmla="*/ 111 w 478"/>
                <a:gd name="T113" fmla="*/ 542 h 633"/>
                <a:gd name="T114" fmla="*/ 107 w 478"/>
                <a:gd name="T115" fmla="*/ 539 h 633"/>
                <a:gd name="T116" fmla="*/ 464 w 478"/>
                <a:gd name="T117" fmla="*/ 435 h 633"/>
                <a:gd name="T118" fmla="*/ 246 w 478"/>
                <a:gd name="T119" fmla="*/ 617 h 633"/>
                <a:gd name="T120" fmla="*/ 246 w 478"/>
                <a:gd name="T121" fmla="*/ 14 h 633"/>
                <a:gd name="T122" fmla="*/ 464 w 478"/>
                <a:gd name="T123" fmla="*/ 51 h 633"/>
                <a:gd name="T124" fmla="*/ 464 w 478"/>
                <a:gd name="T125" fmla="*/ 435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8" h="633">
                  <a:moveTo>
                    <a:pt x="473" y="39"/>
                  </a:moveTo>
                  <a:cubicBezTo>
                    <a:pt x="414" y="21"/>
                    <a:pt x="326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24" y="0"/>
                    <a:pt x="208" y="1"/>
                    <a:pt x="193" y="2"/>
                  </a:cubicBezTo>
                  <a:cubicBezTo>
                    <a:pt x="193" y="2"/>
                    <a:pt x="192" y="2"/>
                    <a:pt x="192" y="2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92" y="2"/>
                    <a:pt x="191" y="2"/>
                  </a:cubicBezTo>
                  <a:cubicBezTo>
                    <a:pt x="176" y="3"/>
                    <a:pt x="160" y="5"/>
                    <a:pt x="145" y="7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29" y="9"/>
                    <a:pt x="114" y="12"/>
                    <a:pt x="98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83" y="18"/>
                    <a:pt x="67" y="22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30"/>
                    <a:pt x="20" y="34"/>
                    <a:pt x="4" y="39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50"/>
                    <a:pt x="13" y="486"/>
                    <a:pt x="102" y="553"/>
                  </a:cubicBezTo>
                  <a:cubicBezTo>
                    <a:pt x="115" y="563"/>
                    <a:pt x="129" y="573"/>
                    <a:pt x="142" y="582"/>
                  </a:cubicBezTo>
                  <a:cubicBezTo>
                    <a:pt x="142" y="582"/>
                    <a:pt x="142" y="582"/>
                    <a:pt x="142" y="582"/>
                  </a:cubicBezTo>
                  <a:cubicBezTo>
                    <a:pt x="182" y="609"/>
                    <a:pt x="220" y="629"/>
                    <a:pt x="238" y="633"/>
                  </a:cubicBezTo>
                  <a:cubicBezTo>
                    <a:pt x="238" y="633"/>
                    <a:pt x="238" y="633"/>
                    <a:pt x="238" y="633"/>
                  </a:cubicBezTo>
                  <a:cubicBezTo>
                    <a:pt x="238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40" y="633"/>
                    <a:pt x="240" y="633"/>
                    <a:pt x="241" y="633"/>
                  </a:cubicBezTo>
                  <a:cubicBezTo>
                    <a:pt x="261" y="629"/>
                    <a:pt x="320" y="598"/>
                    <a:pt x="373" y="560"/>
                  </a:cubicBezTo>
                  <a:cubicBezTo>
                    <a:pt x="421" y="526"/>
                    <a:pt x="478" y="477"/>
                    <a:pt x="478" y="435"/>
                  </a:cubicBezTo>
                  <a:cubicBezTo>
                    <a:pt x="478" y="46"/>
                    <a:pt x="478" y="46"/>
                    <a:pt x="478" y="46"/>
                  </a:cubicBezTo>
                  <a:cubicBezTo>
                    <a:pt x="478" y="43"/>
                    <a:pt x="476" y="40"/>
                    <a:pt x="473" y="39"/>
                  </a:cubicBezTo>
                  <a:close/>
                  <a:moveTo>
                    <a:pt x="199" y="15"/>
                  </a:moveTo>
                  <a:cubicBezTo>
                    <a:pt x="210" y="15"/>
                    <a:pt x="221" y="14"/>
                    <a:pt x="232" y="14"/>
                  </a:cubicBezTo>
                  <a:cubicBezTo>
                    <a:pt x="232" y="617"/>
                    <a:pt x="232" y="617"/>
                    <a:pt x="232" y="617"/>
                  </a:cubicBezTo>
                  <a:cubicBezTo>
                    <a:pt x="224" y="614"/>
                    <a:pt x="213" y="608"/>
                    <a:pt x="200" y="601"/>
                  </a:cubicBezTo>
                  <a:lnTo>
                    <a:pt x="199" y="15"/>
                  </a:lnTo>
                  <a:close/>
                  <a:moveTo>
                    <a:pt x="186" y="593"/>
                  </a:moveTo>
                  <a:cubicBezTo>
                    <a:pt x="175" y="587"/>
                    <a:pt x="165" y="580"/>
                    <a:pt x="153" y="572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64" y="19"/>
                    <a:pt x="175" y="17"/>
                    <a:pt x="185" y="17"/>
                  </a:cubicBezTo>
                  <a:lnTo>
                    <a:pt x="186" y="593"/>
                  </a:lnTo>
                  <a:close/>
                  <a:moveTo>
                    <a:pt x="60" y="38"/>
                  </a:moveTo>
                  <a:cubicBezTo>
                    <a:pt x="71" y="35"/>
                    <a:pt x="82" y="33"/>
                    <a:pt x="92" y="31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81" y="518"/>
                    <a:pt x="70" y="509"/>
                    <a:pt x="60" y="500"/>
                  </a:cubicBezTo>
                  <a:lnTo>
                    <a:pt x="60" y="38"/>
                  </a:lnTo>
                  <a:close/>
                  <a:moveTo>
                    <a:pt x="14" y="435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24" y="48"/>
                    <a:pt x="35" y="45"/>
                    <a:pt x="46" y="42"/>
                  </a:cubicBezTo>
                  <a:cubicBezTo>
                    <a:pt x="46" y="487"/>
                    <a:pt x="46" y="487"/>
                    <a:pt x="46" y="487"/>
                  </a:cubicBezTo>
                  <a:cubicBezTo>
                    <a:pt x="25" y="465"/>
                    <a:pt x="14" y="447"/>
                    <a:pt x="14" y="435"/>
                  </a:cubicBezTo>
                  <a:close/>
                  <a:moveTo>
                    <a:pt x="107" y="539"/>
                  </a:moveTo>
                  <a:cubicBezTo>
                    <a:pt x="106" y="28"/>
                    <a:pt x="106" y="28"/>
                    <a:pt x="106" y="28"/>
                  </a:cubicBezTo>
                  <a:cubicBezTo>
                    <a:pt x="117" y="26"/>
                    <a:pt x="128" y="24"/>
                    <a:pt x="139" y="22"/>
                  </a:cubicBezTo>
                  <a:cubicBezTo>
                    <a:pt x="139" y="563"/>
                    <a:pt x="139" y="563"/>
                    <a:pt x="139" y="563"/>
                  </a:cubicBezTo>
                  <a:cubicBezTo>
                    <a:pt x="130" y="556"/>
                    <a:pt x="120" y="549"/>
                    <a:pt x="111" y="542"/>
                  </a:cubicBezTo>
                  <a:cubicBezTo>
                    <a:pt x="109" y="541"/>
                    <a:pt x="108" y="540"/>
                    <a:pt x="107" y="539"/>
                  </a:cubicBezTo>
                  <a:close/>
                  <a:moveTo>
                    <a:pt x="464" y="435"/>
                  </a:moveTo>
                  <a:cubicBezTo>
                    <a:pt x="464" y="496"/>
                    <a:pt x="297" y="598"/>
                    <a:pt x="246" y="617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327" y="15"/>
                    <a:pt x="408" y="34"/>
                    <a:pt x="464" y="51"/>
                  </a:cubicBezTo>
                  <a:lnTo>
                    <a:pt x="464" y="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endParaRPr lang="en-US"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95449" y="770870"/>
              <a:ext cx="1909497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Nitrifikator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bakteriyalari</a:t>
              </a:r>
              <a:endParaRPr lang="ru-RU" b="1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117475" y="711169"/>
              <a:ext cx="205222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Ammiakni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azotkislotaga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aylantiruvchi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</a:t>
              </a:r>
              <a:endParaRPr lang="ru-RU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30875" y="1444669"/>
              <a:ext cx="1539011" cy="276999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Temir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bakteriyalari</a:t>
              </a:r>
              <a:endParaRPr lang="ru-RU" b="1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103198" y="1260004"/>
              <a:ext cx="2044778" cy="64633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Ikki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valentli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temirni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uch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valentli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temirga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aylantiruvchi</a:t>
              </a:r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96401" y="2129616"/>
              <a:ext cx="1973617" cy="276999"/>
            </a:xfrm>
            <a:prstGeom prst="rect">
              <a:avLst/>
            </a:prstGeom>
            <a:solidFill>
              <a:srgbClr val="66FF99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Oltingugurt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bakteriyalari</a:t>
              </a:r>
              <a:endParaRPr lang="ru-RU" b="1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081471" y="2000489"/>
              <a:ext cx="2088232" cy="461665"/>
            </a:xfrm>
            <a:prstGeom prst="rect">
              <a:avLst/>
            </a:prstGeom>
            <a:solidFill>
              <a:srgbClr val="66FF99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Oltingugurt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vodorodini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sulfat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kislotaga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aylantiruvchi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2515505" y="859822"/>
              <a:ext cx="468052" cy="18804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трелка вправо 28"/>
            <p:cNvSpPr/>
            <p:nvPr/>
          </p:nvSpPr>
          <p:spPr>
            <a:xfrm>
              <a:off x="2468277" y="1516956"/>
              <a:ext cx="468052" cy="18804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2492557" y="2213435"/>
              <a:ext cx="468052" cy="18804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22673" y="2698286"/>
              <a:ext cx="1755417" cy="276999"/>
            </a:xfrm>
            <a:prstGeom prst="rect">
              <a:avLst/>
            </a:prstGeom>
            <a:solidFill>
              <a:srgbClr val="D3E5F3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Vodorod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bakteriyalari</a:t>
              </a:r>
              <a:endParaRPr lang="ru-RU" b="1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081471" y="2707919"/>
              <a:ext cx="2052228" cy="276999"/>
            </a:xfrm>
            <a:prstGeom prst="rect">
              <a:avLst/>
            </a:prstGeom>
            <a:solidFill>
              <a:srgbClr val="D3E5F3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Vodorodnivchi</a:t>
              </a:r>
              <a:r>
                <a:rPr lang="en-US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bakteriyalar</a:t>
              </a:r>
              <a:endParaRPr lang="ru-RU" dirty="0"/>
            </a:p>
          </p:txBody>
        </p:sp>
        <p:sp>
          <p:nvSpPr>
            <p:cNvPr id="33" name="Стрелка вправо 32"/>
            <p:cNvSpPr/>
            <p:nvPr/>
          </p:nvSpPr>
          <p:spPr>
            <a:xfrm>
              <a:off x="2468277" y="2756555"/>
              <a:ext cx="468052" cy="18804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1960" y="109409"/>
            <a:ext cx="4895533" cy="386260"/>
          </a:xfrm>
        </p:spPr>
        <p:txBody>
          <a:bodyPr/>
          <a:lstStyle/>
          <a:p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almashinuv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63926" y="683940"/>
            <a:ext cx="303159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Anabolizm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71531" y="1187905"/>
            <a:ext cx="1710399" cy="914400"/>
            <a:chOff x="171531" y="1187905"/>
            <a:chExt cx="1710399" cy="914400"/>
          </a:xfrm>
        </p:grpSpPr>
        <p:sp>
          <p:nvSpPr>
            <p:cNvPr id="6" name="Овал 5"/>
            <p:cNvSpPr/>
            <p:nvPr/>
          </p:nvSpPr>
          <p:spPr>
            <a:xfrm>
              <a:off x="171531" y="1187905"/>
              <a:ext cx="1710399" cy="9144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31960" y="1403465"/>
              <a:ext cx="11304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Fotosintez</a:t>
              </a:r>
              <a:endParaRPr lang="ru-RU" sz="16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985185" y="1119308"/>
            <a:ext cx="1759387" cy="914400"/>
            <a:chOff x="1985185" y="1119308"/>
            <a:chExt cx="1759387" cy="914400"/>
          </a:xfrm>
        </p:grpSpPr>
        <p:sp>
          <p:nvSpPr>
            <p:cNvPr id="10" name="Овал 9"/>
            <p:cNvSpPr/>
            <p:nvPr/>
          </p:nvSpPr>
          <p:spPr>
            <a:xfrm>
              <a:off x="1985185" y="1119308"/>
              <a:ext cx="1743196" cy="9144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045766" y="1399344"/>
              <a:ext cx="16988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Oqsil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biosintezi</a:t>
              </a:r>
              <a:endParaRPr lang="ru-RU" sz="16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33248" y="2102305"/>
            <a:ext cx="1761921" cy="954865"/>
            <a:chOff x="1133248" y="2102305"/>
            <a:chExt cx="1761921" cy="954865"/>
          </a:xfrm>
        </p:grpSpPr>
        <p:sp>
          <p:nvSpPr>
            <p:cNvPr id="11" name="Овал 10"/>
            <p:cNvSpPr/>
            <p:nvPr/>
          </p:nvSpPr>
          <p:spPr>
            <a:xfrm>
              <a:off x="1133248" y="2102305"/>
              <a:ext cx="1761921" cy="954865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265084" y="2401191"/>
              <a:ext cx="1440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Yog‘lar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sintezi</a:t>
              </a:r>
              <a:endParaRPr lang="ru-RU" sz="16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960704" y="2114748"/>
            <a:ext cx="1847785" cy="914400"/>
            <a:chOff x="2960704" y="2114748"/>
            <a:chExt cx="1847785" cy="914400"/>
          </a:xfrm>
        </p:grpSpPr>
        <p:sp>
          <p:nvSpPr>
            <p:cNvPr id="8" name="Овал 7"/>
            <p:cNvSpPr/>
            <p:nvPr/>
          </p:nvSpPr>
          <p:spPr>
            <a:xfrm>
              <a:off x="2960704" y="2114748"/>
              <a:ext cx="1800199" cy="9144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007996" y="2400938"/>
              <a:ext cx="18004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Uglevodlar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sintezi</a:t>
              </a:r>
              <a:endParaRPr lang="ru-RU" sz="16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844613" y="1119120"/>
            <a:ext cx="1751180" cy="914400"/>
            <a:chOff x="3844613" y="1119120"/>
            <a:chExt cx="1751180" cy="914400"/>
          </a:xfrm>
        </p:grpSpPr>
        <p:sp>
          <p:nvSpPr>
            <p:cNvPr id="9" name="Овал 8"/>
            <p:cNvSpPr/>
            <p:nvPr/>
          </p:nvSpPr>
          <p:spPr>
            <a:xfrm>
              <a:off x="3844613" y="1119120"/>
              <a:ext cx="1707461" cy="9144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60804" y="1306896"/>
              <a:ext cx="17349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Nuklein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kislotalar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sintezi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4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745" y="755948"/>
            <a:ext cx="2586511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almashinuv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50" y="863960"/>
            <a:ext cx="1203470" cy="955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3" y="1819515"/>
            <a:ext cx="2013003" cy="12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2203096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DNK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665" y="755948"/>
            <a:ext cx="3254065" cy="203132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2667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boshlang‘ich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9" y="575928"/>
            <a:ext cx="1433899" cy="24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689" y="863960"/>
            <a:ext cx="3061134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zanjirlarini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Xelikaza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birin-ketin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698460"/>
            <a:ext cx="2412268" cy="2325739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2484276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DNK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9214" y="743411"/>
            <a:ext cx="2808015" cy="1384995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1872208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DNK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81487" y="647936"/>
            <a:ext cx="2482214" cy="2448272"/>
            <a:chOff x="181487" y="647936"/>
            <a:chExt cx="2304256" cy="244827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87" y="647936"/>
              <a:ext cx="2304256" cy="2448272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341727" y="2340124"/>
              <a:ext cx="81723" cy="756084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4447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1693" y="611932"/>
            <a:ext cx="3052455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duragay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nukleotidlar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komplementarlik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replikatsiyasi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665" y="2304120"/>
            <a:ext cx="81723" cy="756084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2"/>
          <p:cNvSpPr txBox="1">
            <a:spLocks noGrp="1"/>
          </p:cNvSpPr>
          <p:nvPr>
            <p:ph type="title"/>
          </p:nvPr>
        </p:nvSpPr>
        <p:spPr>
          <a:xfrm>
            <a:off x="1763601" y="143880"/>
            <a:ext cx="1872208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/>
              <a:t>DNK </a:t>
            </a:r>
            <a:r>
              <a:rPr lang="en-US" sz="2000" dirty="0" err="1"/>
              <a:t>sintezi</a:t>
            </a:r>
            <a:r>
              <a:rPr lang="en-US" sz="2000" dirty="0"/>
              <a:t> </a:t>
            </a:r>
            <a:endParaRPr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00444" y="2420552"/>
            <a:ext cx="3052454" cy="52322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replikatsiyasi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DNK-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43421" y="611932"/>
            <a:ext cx="2376264" cy="2484276"/>
            <a:chOff x="143421" y="611932"/>
            <a:chExt cx="2376264" cy="248427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21" y="611932"/>
              <a:ext cx="2376264" cy="248427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943621" y="719944"/>
              <a:ext cx="477767" cy="180020"/>
            </a:xfrm>
            <a:prstGeom prst="rect">
              <a:avLst/>
            </a:prstGeom>
            <a:solidFill>
              <a:srgbClr val="01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7581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158236</TotalTime>
  <Words>789</Words>
  <Application>Microsoft Office PowerPoint</Application>
  <PresentationFormat>Произвольный</PresentationFormat>
  <Paragraphs>130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   BIOLOGIYA</vt:lpstr>
      <vt:lpstr>Dars rejasi</vt:lpstr>
      <vt:lpstr>O‘tilgan mavzuni mustahkamlash </vt:lpstr>
      <vt:lpstr>Plastik almashinuv</vt:lpstr>
      <vt:lpstr>Plastik almashinuv</vt:lpstr>
      <vt:lpstr>DNK sintezi </vt:lpstr>
      <vt:lpstr>DNK sintezi </vt:lpstr>
      <vt:lpstr>DNK sintezi </vt:lpstr>
      <vt:lpstr>DNK sintezi </vt:lpstr>
      <vt:lpstr>RNK sintezi </vt:lpstr>
      <vt:lpstr>RNK sintezi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2087</cp:revision>
  <dcterms:created xsi:type="dcterms:W3CDTF">2014-10-08T23:03:32Z</dcterms:created>
  <dcterms:modified xsi:type="dcterms:W3CDTF">2021-03-25T07:41:52Z</dcterms:modified>
</cp:coreProperties>
</file>