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5"/>
  </p:notesMasterIdLst>
  <p:sldIdLst>
    <p:sldId id="1356" r:id="rId11"/>
    <p:sldId id="1402" r:id="rId12"/>
    <p:sldId id="1490" r:id="rId13"/>
    <p:sldId id="1476" r:id="rId14"/>
    <p:sldId id="1492" r:id="rId15"/>
    <p:sldId id="1463" r:id="rId16"/>
    <p:sldId id="1481" r:id="rId17"/>
    <p:sldId id="262" r:id="rId18"/>
    <p:sldId id="1482" r:id="rId19"/>
    <p:sldId id="1465" r:id="rId20"/>
    <p:sldId id="1493" r:id="rId21"/>
    <p:sldId id="1414" r:id="rId22"/>
    <p:sldId id="1494" r:id="rId23"/>
    <p:sldId id="1486" r:id="rId24"/>
    <p:sldId id="1466" r:id="rId25"/>
    <p:sldId id="1462" r:id="rId26"/>
    <p:sldId id="1474" r:id="rId27"/>
    <p:sldId id="1480" r:id="rId28"/>
    <p:sldId id="1473" r:id="rId29"/>
    <p:sldId id="1487" r:id="rId30"/>
    <p:sldId id="1488" r:id="rId31"/>
    <p:sldId id="1489" r:id="rId32"/>
    <p:sldId id="1425" r:id="rId33"/>
    <p:sldId id="1429" r:id="rId34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90"/>
            <p14:sldId id="1476"/>
            <p14:sldId id="1492"/>
            <p14:sldId id="1463"/>
            <p14:sldId id="1481"/>
            <p14:sldId id="262"/>
            <p14:sldId id="1482"/>
            <p14:sldId id="1465"/>
            <p14:sldId id="1493"/>
            <p14:sldId id="1414"/>
            <p14:sldId id="1494"/>
            <p14:sldId id="1486"/>
            <p14:sldId id="1466"/>
            <p14:sldId id="1462"/>
            <p14:sldId id="1474"/>
            <p14:sldId id="1480"/>
            <p14:sldId id="1473"/>
            <p14:sldId id="1487"/>
            <p14:sldId id="1488"/>
            <p14:sldId id="1489"/>
            <p14:sldId id="1425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CC00"/>
    <a:srgbClr val="FFFF99"/>
    <a:srgbClr val="DBF084"/>
    <a:srgbClr val="38963A"/>
    <a:srgbClr val="C6E739"/>
    <a:srgbClr val="FFFFFF"/>
    <a:srgbClr val="FFFF66"/>
    <a:srgbClr val="FFC500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10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116" y="79872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85886" y="1324790"/>
            <a:ext cx="4435649" cy="38341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77" y="1785676"/>
            <a:ext cx="1361771" cy="1271898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2" y="2196108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48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95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84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789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737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684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63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58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132"/>
          </a:p>
        </p:txBody>
      </p: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617" y="7187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481" y="588436"/>
            <a:ext cx="4428195" cy="1169551"/>
          </a:xfrm>
          <a:prstGeom prst="rect">
            <a:avLst/>
          </a:prstGeom>
          <a:solidFill>
            <a:srgbClr val="DBF08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birdan-bir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81" y="1812886"/>
            <a:ext cx="2664296" cy="13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581" y="111056"/>
            <a:ext cx="2087728" cy="386260"/>
          </a:xfrm>
        </p:spPr>
        <p:txBody>
          <a:bodyPr/>
          <a:lstStyle/>
          <a:p>
            <a:r>
              <a:rPr lang="en-US" dirty="0" err="1" smtClean="0"/>
              <a:t>Fotosintez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85818" y="755004"/>
            <a:ext cx="2287806" cy="369332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8958" y="1299823"/>
            <a:ext cx="239995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ozuqa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8958" y="1629198"/>
            <a:ext cx="3296031" cy="30777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479" y="2526706"/>
            <a:ext cx="3236784" cy="30777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boyitadi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9522" y="1961358"/>
            <a:ext cx="2988332" cy="523220"/>
          </a:xfrm>
          <a:prstGeom prst="rect">
            <a:avLst/>
          </a:prstGeom>
          <a:solidFill>
            <a:srgbClr val="C6E73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ekinlaridan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endParaRPr lang="ru-RU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05" y="1224000"/>
            <a:ext cx="1980220" cy="17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731" y="7187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27597" y="683940"/>
            <a:ext cx="3770066" cy="138499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fototrof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785" y="2713812"/>
            <a:ext cx="1356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energiyaga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848731" y="2168236"/>
                <a:ext cx="3527797" cy="5847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𝑪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𝑶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sub>
                      </m:sSub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𝟏𝟐</m:t>
                          </m:r>
                        </m:sub>
                      </m:sSub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31" y="2168236"/>
                <a:ext cx="352779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6" y="684037"/>
            <a:ext cx="1526023" cy="23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906182" y="1333343"/>
            <a:ext cx="2271024" cy="1802955"/>
            <a:chOff x="1906182" y="1333343"/>
            <a:chExt cx="2271024" cy="18029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957485" y="1368016"/>
              <a:ext cx="1102259" cy="255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82" y="1345861"/>
              <a:ext cx="1854190" cy="1790437"/>
            </a:xfrm>
            <a:prstGeom prst="rect">
              <a:avLst/>
            </a:prstGeom>
          </p:spPr>
        </p:pic>
        <p:sp>
          <p:nvSpPr>
            <p:cNvPr id="13" name="Овал 12"/>
            <p:cNvSpPr/>
            <p:nvPr/>
          </p:nvSpPr>
          <p:spPr>
            <a:xfrm>
              <a:off x="2709092" y="1461954"/>
              <a:ext cx="288032" cy="147687"/>
            </a:xfrm>
            <a:prstGeom prst="ellipse">
              <a:avLst/>
            </a:prstGeom>
            <a:solidFill>
              <a:srgbClr val="FFC5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513468" y="1333343"/>
              <a:ext cx="745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yorug‘lik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369108" y="1981294"/>
              <a:ext cx="904273" cy="142806"/>
            </a:xfrm>
            <a:prstGeom prst="rect">
              <a:avLst/>
            </a:prstGeom>
            <a:solidFill>
              <a:srgbClr val="3896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462795" y="2547621"/>
              <a:ext cx="740965" cy="332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178083" y="1886415"/>
              <a:ext cx="13500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yorug‘lik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bosqichi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360571" y="2483069"/>
              <a:ext cx="9850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qorong‘ulik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bosqichi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345645" y="2986874"/>
              <a:ext cx="470184" cy="1494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Прямоугольник 19"/>
                <p:cNvSpPr/>
                <p:nvPr/>
              </p:nvSpPr>
              <p:spPr>
                <a:xfrm>
                  <a:off x="3330499" y="2843804"/>
                  <a:ext cx="84670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0" name="Прямоугольник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0499" y="2843804"/>
                  <a:ext cx="846707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Прямоугольник 4"/>
          <p:cNvSpPr/>
          <p:nvPr/>
        </p:nvSpPr>
        <p:spPr>
          <a:xfrm>
            <a:off x="1848731" y="7187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99506" y="611932"/>
            <a:ext cx="2520280" cy="369332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014" y="1014455"/>
            <a:ext cx="1931094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Yoruglik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9765" y="1001937"/>
            <a:ext cx="2340260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Qorong‘ulik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2" y="1423671"/>
            <a:ext cx="1466140" cy="1068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5009" y="2560958"/>
            <a:ext cx="864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tillokoidlar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>
            <a:stCxn id="7" idx="0"/>
          </p:cNvCxnSpPr>
          <p:nvPr/>
        </p:nvCxnSpPr>
        <p:spPr>
          <a:xfrm flipV="1">
            <a:off x="1057179" y="1981294"/>
            <a:ext cx="76603" cy="579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364" y="1538064"/>
            <a:ext cx="1387557" cy="101135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751933" y="1397297"/>
            <a:ext cx="654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stroma</a:t>
            </a:r>
            <a:endParaRPr lang="ru-RU" dirty="0"/>
          </a:p>
        </p:txBody>
      </p:sp>
      <p:cxnSp>
        <p:nvCxnSpPr>
          <p:cNvPr id="25" name="Прямая соединительная линия 24"/>
          <p:cNvCxnSpPr>
            <a:endCxn id="23" idx="2"/>
          </p:cNvCxnSpPr>
          <p:nvPr/>
        </p:nvCxnSpPr>
        <p:spPr>
          <a:xfrm flipV="1">
            <a:off x="4787937" y="1674296"/>
            <a:ext cx="291169" cy="233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3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9379" y="92413"/>
            <a:ext cx="5063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yorug</a:t>
            </a:r>
            <a:r>
              <a:rPr lang="en-US" sz="2400" b="1" dirty="0" err="1" smtClean="0"/>
              <a:t>‘lik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bosqichi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31653" y="715774"/>
            <a:ext cx="3420380" cy="1815882"/>
          </a:xfrm>
          <a:prstGeom prst="rect">
            <a:avLst/>
          </a:prstGeom>
          <a:solidFill>
            <a:srgbClr val="DBF08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jarayondir.Xloroplastlarga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tushadi.Foton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qo‘zg‘algan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osonlashadi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" y="715774"/>
            <a:ext cx="2096831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379" y="92413"/>
            <a:ext cx="5063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yorug</a:t>
            </a:r>
            <a:r>
              <a:rPr lang="en-US" sz="2400" b="1" dirty="0" err="1" smtClean="0"/>
              <a:t>‘lik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bosqichi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79425" y="626773"/>
            <a:ext cx="5356341" cy="2486901"/>
            <a:chOff x="179425" y="626773"/>
            <a:chExt cx="5356341" cy="248690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825" y="1800064"/>
              <a:ext cx="1177332" cy="131361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4499903" y="1875020"/>
              <a:ext cx="324036" cy="2476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4499905" y="1620044"/>
              <a:ext cx="10358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Xloroplastlar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729935" y="1875020"/>
              <a:ext cx="5757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15-50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569004" y="635451"/>
              <a:ext cx="2614977" cy="830997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Xlorofilldan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ajralgan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elektronlarning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ma’lum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qismi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ATF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hosil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bo‘lishiga,boshqa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qismi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esa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suvning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parchalanishida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ishtirok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etadi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5" y="626773"/>
              <a:ext cx="935968" cy="93596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36" y="1602857"/>
              <a:ext cx="1255256" cy="79195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66" y="2359150"/>
              <a:ext cx="993834" cy="745376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>
              <a:off x="1257764" y="2052092"/>
              <a:ext cx="73789" cy="432048"/>
            </a:xfrm>
            <a:prstGeom prst="line">
              <a:avLst/>
            </a:prstGeom>
            <a:ln>
              <a:solidFill>
                <a:srgbClr val="389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679328" y="2173315"/>
              <a:ext cx="64953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Xlorofill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287305" y="1464126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endParaRPr lang="ru-RU" dirty="0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1294658" y="1663120"/>
              <a:ext cx="144907" cy="201348"/>
            </a:xfrm>
            <a:prstGeom prst="line">
              <a:avLst/>
            </a:prstGeom>
            <a:ln>
              <a:solidFill>
                <a:srgbClr val="389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>
              <a:stCxn id="13" idx="2"/>
            </p:cNvCxnSpPr>
            <p:nvPr/>
          </p:nvCxnSpPr>
          <p:spPr>
            <a:xfrm>
              <a:off x="647409" y="1562741"/>
              <a:ext cx="72076" cy="4437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28"/>
            <p:cNvSpPr/>
            <p:nvPr/>
          </p:nvSpPr>
          <p:spPr>
            <a:xfrm>
              <a:off x="1728462" y="2240920"/>
              <a:ext cx="2213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1400" b="1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382609" y="24349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1400" b="1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439565" y="20699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1400" b="1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581591" y="259628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1400" b="1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554632" y="1635433"/>
              <a:ext cx="460382" cy="261610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ATF</a:t>
              </a:r>
              <a:endParaRPr lang="ru-RU" b="1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561044" y="2198161"/>
              <a:ext cx="45397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1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ru-RU" b="1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161362" y="2628156"/>
              <a:ext cx="381836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800" b="1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36978" y="2637134"/>
              <a:ext cx="314510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ru-RU" sz="1400" b="1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 flipH="1">
              <a:off x="3078459" y="2637133"/>
              <a:ext cx="293076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sz="1400" b="1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536778" y="2150120"/>
              <a:ext cx="78488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826399" y="2328966"/>
              <a:ext cx="78488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1684373" y="2697936"/>
              <a:ext cx="78488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3180868" y="2731838"/>
              <a:ext cx="78488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1485391" y="2511721"/>
              <a:ext cx="78488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891397" y="1468774"/>
              <a:ext cx="189423" cy="35644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>
              <a:stCxn id="32" idx="3"/>
            </p:cNvCxnSpPr>
            <p:nvPr/>
          </p:nvCxnSpPr>
          <p:spPr>
            <a:xfrm flipV="1">
              <a:off x="1723617" y="1832575"/>
              <a:ext cx="743870" cy="391262"/>
            </a:xfrm>
            <a:prstGeom prst="straightConnector1">
              <a:avLst/>
            </a:prstGeom>
            <a:ln>
              <a:solidFill>
                <a:srgbClr val="38963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>
              <a:stCxn id="29" idx="3"/>
              <a:endCxn id="35" idx="1"/>
            </p:cNvCxnSpPr>
            <p:nvPr/>
          </p:nvCxnSpPr>
          <p:spPr>
            <a:xfrm flipV="1">
              <a:off x="1949835" y="2328966"/>
              <a:ext cx="611209" cy="65843"/>
            </a:xfrm>
            <a:prstGeom prst="straightConnector1">
              <a:avLst/>
            </a:prstGeom>
            <a:ln>
              <a:solidFill>
                <a:srgbClr val="38963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7637" y="647936"/>
            <a:ext cx="3564396" cy="1600438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dissotsialanishi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fotoliz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379" y="92413"/>
            <a:ext cx="5063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yorug</a:t>
            </a:r>
            <a:r>
              <a:rPr lang="en-US" sz="2400" b="1" dirty="0" err="1" smtClean="0"/>
              <a:t>‘lik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bosqichi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3" y="709570"/>
            <a:ext cx="1813991" cy="2206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35709" y="2484140"/>
            <a:ext cx="1827744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12H</a:t>
            </a:r>
            <a:r>
              <a:rPr lang="en-US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= 6O</a:t>
            </a:r>
            <a:r>
              <a:rPr lang="en-US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+ 24H + 24e</a:t>
            </a:r>
            <a:endParaRPr lang="ru-RU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00186" y="2558441"/>
            <a:ext cx="44301" cy="229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287437" y="694218"/>
            <a:ext cx="4917514" cy="2203156"/>
            <a:chOff x="143421" y="694218"/>
            <a:chExt cx="4917514" cy="220315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26507" y="694218"/>
              <a:ext cx="4434428" cy="523220"/>
            </a:xfrm>
            <a:prstGeom prst="rect">
              <a:avLst/>
            </a:prstGeom>
            <a:solidFill>
              <a:srgbClr val="DBF084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Yorug‘lik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energiyasi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fotolizdan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tashqari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ADF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fosfatdan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kislorod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ishtirokisiz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ATF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sintezlashi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mumkin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21" y="1325421"/>
              <a:ext cx="1341374" cy="117634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084826" y="2309375"/>
              <a:ext cx="1290843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barobar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ko‘p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ATF</a:t>
              </a:r>
              <a:endParaRPr lang="ru-RU" sz="12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78547" y="1313344"/>
              <a:ext cx="1979959" cy="46166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Yorug‘lik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bosqichida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uchta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muhim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jarayon</a:t>
              </a: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37396" y="1877588"/>
              <a:ext cx="1590500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1.Molekular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kislorod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17074" y="2250576"/>
              <a:ext cx="1404552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.Atomar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vodorod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736026" y="2620375"/>
              <a:ext cx="593239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3.ATF</a:t>
              </a:r>
              <a:endParaRPr lang="ru-RU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151533" y="2016088"/>
              <a:ext cx="432048" cy="332591"/>
            </a:xfrm>
            <a:prstGeom prst="line">
              <a:avLst/>
            </a:prstGeom>
            <a:ln>
              <a:solidFill>
                <a:srgbClr val="389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43521" y="1584041"/>
              <a:ext cx="576064" cy="308134"/>
            </a:xfrm>
            <a:prstGeom prst="line">
              <a:avLst/>
            </a:prstGeom>
            <a:ln>
              <a:solidFill>
                <a:srgbClr val="389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1387085" y="1292455"/>
              <a:ext cx="464999" cy="276999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ATF</a:t>
              </a:r>
              <a:endParaRPr lang="ru-RU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79379" y="92413"/>
            <a:ext cx="5063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yorug</a:t>
            </a:r>
            <a:r>
              <a:rPr lang="en-US" sz="2400" b="1" dirty="0" err="1" smtClean="0"/>
              <a:t>‘lik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bosqichi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437" y="92413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qorong</a:t>
            </a:r>
            <a:r>
              <a:rPr lang="en-US" sz="2000" b="1" dirty="0" err="1" smtClean="0"/>
              <a:t>‘ulik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bosqichi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391" y="899964"/>
            <a:ext cx="5276200" cy="1934577"/>
            <a:chOff x="350747" y="678964"/>
            <a:chExt cx="5276200" cy="193457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675457" y="678964"/>
              <a:ext cx="2951490" cy="1384995"/>
            </a:xfrm>
            <a:prstGeom prst="rect">
              <a:avLst/>
            </a:prstGeom>
            <a:solidFill>
              <a:srgbClr val="FFFF99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Fotosintezning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keyingi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reaksiyalari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uglevodlar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hosil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bo‘lishi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bilan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bog‘liq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Bu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arayon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yorug‘da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ham,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qorong‘uda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ham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amalga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oshganligi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uchun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qorong‘ulik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bosqichi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deyiladi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Прямоугольник 2"/>
                <p:cNvSpPr/>
                <p:nvPr/>
              </p:nvSpPr>
              <p:spPr>
                <a:xfrm>
                  <a:off x="2662050" y="2184055"/>
                  <a:ext cx="2893677" cy="307777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𝟐𝟒</m:t>
                        </m:r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𝑯</m:t>
                        </m:r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oMath>
                    </m:oMathPara>
                  </a14:m>
                  <a:endPara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Прямоугольник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2050" y="2184055"/>
                  <a:ext cx="2893677" cy="307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Прямоугольник 5"/>
            <p:cNvSpPr/>
            <p:nvPr/>
          </p:nvSpPr>
          <p:spPr>
            <a:xfrm>
              <a:off x="350747" y="751338"/>
              <a:ext cx="216023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Yorig’lik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bosqichida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hosil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bo‘lgan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mahsulotlar</a:t>
              </a:r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рямоугольник 6"/>
                <p:cNvSpPr/>
                <p:nvPr/>
              </p:nvSpPr>
              <p:spPr>
                <a:xfrm>
                  <a:off x="1175832" y="1611984"/>
                  <a:ext cx="510075" cy="27699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7" name="Прямоугольник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832" y="1611984"/>
                  <a:ext cx="510075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Прямоугольник 8"/>
            <p:cNvSpPr/>
            <p:nvPr/>
          </p:nvSpPr>
          <p:spPr>
            <a:xfrm>
              <a:off x="2101162" y="1980084"/>
              <a:ext cx="464999" cy="276999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ATF</a:t>
              </a:r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Прямоугольник 9"/>
                <p:cNvSpPr/>
                <p:nvPr/>
              </p:nvSpPr>
              <p:spPr>
                <a:xfrm>
                  <a:off x="980206" y="2336542"/>
                  <a:ext cx="846707" cy="276999"/>
                </a:xfrm>
                <a:prstGeom prst="rect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0" name="Прямоугольник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206" y="2336542"/>
                  <a:ext cx="846707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Стрелка вниз 10"/>
            <p:cNvSpPr/>
            <p:nvPr/>
          </p:nvSpPr>
          <p:spPr>
            <a:xfrm flipH="1">
              <a:off x="1354722" y="1286950"/>
              <a:ext cx="163445" cy="261743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354721" y="1975202"/>
              <a:ext cx="163445" cy="30849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лево 12"/>
            <p:cNvSpPr/>
            <p:nvPr/>
          </p:nvSpPr>
          <p:spPr>
            <a:xfrm>
              <a:off x="1590852" y="2074554"/>
              <a:ext cx="432048" cy="182530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96924" y="770545"/>
            <a:ext cx="2695233" cy="2031325"/>
          </a:xfrm>
          <a:prstGeom prst="rect">
            <a:avLst/>
          </a:prstGeom>
          <a:solidFill>
            <a:srgbClr val="DBF08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qorong‘ulik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to‘xtovsiz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sintezlanadigan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hizmat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1473" y="728502"/>
            <a:ext cx="1837312" cy="1110398"/>
            <a:chOff x="649890" y="632046"/>
            <a:chExt cx="1837312" cy="111039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2007">
              <a:off x="649890" y="819998"/>
              <a:ext cx="1229928" cy="922446"/>
            </a:xfrm>
            <a:prstGeom prst="rect">
              <a:avLst/>
            </a:prstGeom>
          </p:spPr>
        </p:pic>
        <p:sp>
          <p:nvSpPr>
            <p:cNvPr id="2" name="Стрелка вниз 1"/>
            <p:cNvSpPr/>
            <p:nvPr/>
          </p:nvSpPr>
          <p:spPr>
            <a:xfrm rot="3385560">
              <a:off x="1694329" y="711022"/>
              <a:ext cx="170308" cy="396044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3896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рямоугольник 6"/>
                <p:cNvSpPr/>
                <p:nvPr/>
              </p:nvSpPr>
              <p:spPr>
                <a:xfrm>
                  <a:off x="1977127" y="632046"/>
                  <a:ext cx="510075" cy="27699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7" name="Прямоугольник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127" y="632046"/>
                  <a:ext cx="510075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Прямоугольник 8"/>
          <p:cNvSpPr/>
          <p:nvPr/>
        </p:nvSpPr>
        <p:spPr>
          <a:xfrm>
            <a:off x="287437" y="92413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qorong</a:t>
            </a:r>
            <a:r>
              <a:rPr lang="en-US" sz="2000" b="1" dirty="0" err="1" smtClean="0"/>
              <a:t>‘ulik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bosqichi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5429" y="1966450"/>
            <a:ext cx="2556284" cy="95410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69547" y="755948"/>
            <a:ext cx="20522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Avtotrof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hujayralar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-11532"/>
            <a:ext cx="5544616" cy="570645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600" dirty="0" err="1" smtClean="0"/>
              <a:t>Dars</a:t>
            </a:r>
            <a:r>
              <a:rPr lang="en-US" sz="3600" dirty="0" smtClean="0"/>
              <a:t> </a:t>
            </a:r>
            <a:r>
              <a:rPr lang="en-US" sz="3600" dirty="0" err="1" smtClean="0"/>
              <a:t>rejasi</a:t>
            </a:r>
            <a:endParaRPr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cap="all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 DARSIMIZDA</a:t>
            </a:r>
            <a:r>
              <a:rPr kumimoji="0" lang="en-US" sz="2800" b="1" i="0" u="none" strike="noStrike" kern="0" cap="all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cap="all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1328" y="1646899"/>
            <a:ext cx="14876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Fotosintez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910209" y="1233290"/>
            <a:ext cx="24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Geterotrof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hujayralar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3257" y="2018491"/>
            <a:ext cx="26057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Fotosintezning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ahamiyati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5589" y="2139791"/>
            <a:ext cx="11386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12" grpId="0"/>
      <p:bldP spid="18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8608" y="71872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033650" y="1100755"/>
            <a:ext cx="1917366" cy="1236912"/>
            <a:chOff x="1979625" y="1119839"/>
            <a:chExt cx="1917366" cy="1368154"/>
          </a:xfrm>
        </p:grpSpPr>
        <p:sp>
          <p:nvSpPr>
            <p:cNvPr id="3" name="Овал 2"/>
            <p:cNvSpPr/>
            <p:nvPr/>
          </p:nvSpPr>
          <p:spPr>
            <a:xfrm flipV="1">
              <a:off x="1979625" y="1119839"/>
              <a:ext cx="1917365" cy="1368154"/>
            </a:xfrm>
            <a:prstGeom prst="ellipse">
              <a:avLst/>
            </a:prstGeom>
            <a:solidFill>
              <a:srgbClr val="66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006730" y="1480751"/>
              <a:ext cx="18902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Fotosintezning</a:t>
              </a:r>
              <a:r>
                <a:rPr lang="en-US" sz="1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ahamiyati</a:t>
              </a:r>
              <a:endParaRPr lang="ru-RU" sz="1800" b="1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66569" y="647829"/>
            <a:ext cx="1885337" cy="8309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kislorodni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birdan-bir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manbadir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15829" y="2088075"/>
            <a:ext cx="1511913" cy="8309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milliard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sintezlanadi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807" y="2096959"/>
            <a:ext cx="1332432" cy="8309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4135" y="852288"/>
            <a:ext cx="1263780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18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553" y="639835"/>
            <a:ext cx="4319587" cy="738664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0319" y="2139488"/>
            <a:ext cx="4319587" cy="738664"/>
          </a:xfrm>
          <a:prstGeom prst="rect">
            <a:avLst/>
          </a:prstGeom>
          <a:solidFill>
            <a:srgbClr val="C6E73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17066" y="1501579"/>
            <a:ext cx="4319587" cy="52322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kecha-kunduzda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15–16 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8608" y="71872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6578" y="677333"/>
            <a:ext cx="1158088" cy="1948192"/>
            <a:chOff x="116578" y="677333"/>
            <a:chExt cx="1158088" cy="194819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14" y="677333"/>
              <a:ext cx="1138752" cy="1944216"/>
            </a:xfrm>
            <a:prstGeom prst="rect">
              <a:avLst/>
            </a:prstGeom>
          </p:spPr>
        </p:pic>
        <p:sp>
          <p:nvSpPr>
            <p:cNvPr id="11" name="Овал 10"/>
            <p:cNvSpPr/>
            <p:nvPr/>
          </p:nvSpPr>
          <p:spPr>
            <a:xfrm>
              <a:off x="647477" y="791952"/>
              <a:ext cx="504056" cy="2172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57709" y="1113170"/>
              <a:ext cx="237740" cy="2172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16578" y="1501579"/>
              <a:ext cx="242867" cy="2646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06154" y="2408310"/>
              <a:ext cx="441323" cy="2172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090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697" y="705450"/>
            <a:ext cx="3024039" cy="203132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bo‘ladi.Nafas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20–30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8608" y="71872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9" y="827955"/>
            <a:ext cx="2268252" cy="192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5140" y="592983"/>
            <a:ext cx="3384375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qisqacha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8869" y="2808176"/>
            <a:ext cx="895245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FOTOLIZ-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705" y="2100385"/>
            <a:ext cx="1067921" cy="276999"/>
          </a:xfrm>
          <a:prstGeom prst="rect">
            <a:avLst/>
          </a:prstGeom>
          <a:solidFill>
            <a:srgbClr val="DBF08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TILLOKOID-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750" y="2448565"/>
            <a:ext cx="894797" cy="276999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STROMA-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6750" y="1019846"/>
            <a:ext cx="1313263" cy="27699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XLOROPLAST-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302" y="1740715"/>
            <a:ext cx="1061766" cy="276999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AVTOTROF-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6750" y="1341642"/>
            <a:ext cx="1211037" cy="276999"/>
          </a:xfrm>
          <a:prstGeom prst="rect">
            <a:avLst/>
          </a:prstGeom>
          <a:solidFill>
            <a:srgbClr val="66FF6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FOTOSINTEZ-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577" y="1037739"/>
            <a:ext cx="3044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‘simlik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organoidlari,xlorofillpigmenti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55288" y="1311905"/>
            <a:ext cx="3788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uyosh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ta‘sirida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moddalaning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15780" y="1781226"/>
            <a:ext cx="4637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moddalani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sintezlovchi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9131" y="2074616"/>
            <a:ext cx="3106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loroplast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stromasida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79131" y="2421999"/>
            <a:ext cx="1904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loroplast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bo‘shlig‘i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15780" y="2774137"/>
            <a:ext cx="3156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/>
      <p:bldP spid="7" grpId="0"/>
      <p:bldP spid="9" grpId="0"/>
      <p:bldP spid="12" grpId="0"/>
      <p:bldP spid="13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: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065" y="2323047"/>
            <a:ext cx="472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319665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24" y="1908076"/>
            <a:ext cx="719974" cy="110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4065" y="1820474"/>
            <a:ext cx="380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23-rasmni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 </a:t>
            </a:r>
            <a:endParaRPr sz="16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8666168"/>
                  </p:ext>
                </p:extLst>
              </p:nvPr>
            </p:nvGraphicFramePr>
            <p:xfrm>
              <a:off x="149214" y="553642"/>
              <a:ext cx="5508614" cy="2587157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404159">
                      <a:extLst>
                        <a:ext uri="{9D8B030D-6E8A-4147-A177-3AD203B41FA5}">
                          <a16:colId xmlns:a16="http://schemas.microsoft.com/office/drawing/2014/main" val="3904802706"/>
                        </a:ext>
                      </a:extLst>
                    </a:gridCol>
                    <a:gridCol w="2010428">
                      <a:extLst>
                        <a:ext uri="{9D8B030D-6E8A-4147-A177-3AD203B41FA5}">
                          <a16:colId xmlns:a16="http://schemas.microsoft.com/office/drawing/2014/main" val="2254998217"/>
                        </a:ext>
                      </a:extLst>
                    </a:gridCol>
                    <a:gridCol w="1476164">
                      <a:extLst>
                        <a:ext uri="{9D8B030D-6E8A-4147-A177-3AD203B41FA5}">
                          <a16:colId xmlns:a16="http://schemas.microsoft.com/office/drawing/2014/main" val="1864373625"/>
                        </a:ext>
                      </a:extLst>
                    </a:gridCol>
                    <a:gridCol w="617863">
                      <a:extLst>
                        <a:ext uri="{9D8B030D-6E8A-4147-A177-3AD203B41FA5}">
                          <a16:colId xmlns:a16="http://schemas.microsoft.com/office/drawing/2014/main" val="3024244956"/>
                        </a:ext>
                      </a:extLst>
                    </a:gridCol>
                  </a:tblGrid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2101252"/>
                      </a:ext>
                    </a:extLst>
                  </a:tr>
                  <a:tr h="800675">
                    <a:tc>
                      <a:txBody>
                        <a:bodyPr/>
                        <a:lstStyle/>
                        <a:p>
                          <a:r>
                            <a:rPr lang="en-US" sz="1200" b="1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endParaRPr lang="ru-RU" b="1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Murakkab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birikmalar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oddiy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birikmalarga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parchalanadi</a:t>
                          </a:r>
                          <a:endParaRPr lang="ru-RU" b="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Issiqlik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sifatida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tarqalib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ketadi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373580"/>
                      </a:ext>
                    </a:extLst>
                  </a:tr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sz="1000" b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 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000" b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𝐴𝐷𝐹</m:t>
                              </m:r>
                              <m:r>
                                <a:rPr lang="en-US" sz="1000" b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= 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000" b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 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𝐴𝑇𝐹</m:t>
                              </m:r>
                              <m:r>
                                <a:rPr lang="en-US" sz="1000" b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00" b="0" i="1" dirty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10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  </a:t>
                          </a:r>
                          <a:endParaRPr lang="en-US" sz="1000" b="0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kJ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40%to‘planadi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60%tarqaladi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mol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1660522"/>
                      </a:ext>
                    </a:extLst>
                  </a:tr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dirty="0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+ 6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+36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𝑃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+ 36</m:t>
                                </m:r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𝐴𝐷𝐹</m:t>
                                </m:r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= 6</m:t>
                                </m:r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+ 36</m:t>
                                </m:r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𝐴𝑇𝐹</m:t>
                                </m:r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+ 42</m:t>
                                </m:r>
                                <m:sSub>
                                  <m:sSubPr>
                                    <m:ctrlP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000" b="0" i="1" dirty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000" b="0" i="1" dirty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ru-RU" sz="1000" b="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2600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kJ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1440kJ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ATFga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bog‘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1160kJ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issiqlik</a:t>
                          </a:r>
                          <a:endParaRPr lang="ru-RU" sz="110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mol</a:t>
                          </a:r>
                          <a:endParaRPr lang="ru-RU" sz="110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2002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8666168"/>
                  </p:ext>
                </p:extLst>
              </p:nvPr>
            </p:nvGraphicFramePr>
            <p:xfrm>
              <a:off x="149214" y="553642"/>
              <a:ext cx="5508614" cy="2587157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404159">
                      <a:extLst>
                        <a:ext uri="{9D8B030D-6E8A-4147-A177-3AD203B41FA5}">
                          <a16:colId xmlns:a16="http://schemas.microsoft.com/office/drawing/2014/main" val="3904802706"/>
                        </a:ext>
                      </a:extLst>
                    </a:gridCol>
                    <a:gridCol w="2010428">
                      <a:extLst>
                        <a:ext uri="{9D8B030D-6E8A-4147-A177-3AD203B41FA5}">
                          <a16:colId xmlns:a16="http://schemas.microsoft.com/office/drawing/2014/main" val="2254998217"/>
                        </a:ext>
                      </a:extLst>
                    </a:gridCol>
                    <a:gridCol w="1476164">
                      <a:extLst>
                        <a:ext uri="{9D8B030D-6E8A-4147-A177-3AD203B41FA5}">
                          <a16:colId xmlns:a16="http://schemas.microsoft.com/office/drawing/2014/main" val="1864373625"/>
                        </a:ext>
                      </a:extLst>
                    </a:gridCol>
                    <a:gridCol w="617863">
                      <a:extLst>
                        <a:ext uri="{9D8B030D-6E8A-4147-A177-3AD203B41FA5}">
                          <a16:colId xmlns:a16="http://schemas.microsoft.com/office/drawing/2014/main" val="3024244956"/>
                        </a:ext>
                      </a:extLst>
                    </a:gridCol>
                  </a:tblGrid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2101252"/>
                      </a:ext>
                    </a:extLst>
                  </a:tr>
                  <a:tr h="800675">
                    <a:tc>
                      <a:txBody>
                        <a:bodyPr/>
                        <a:lstStyle/>
                        <a:p>
                          <a:r>
                            <a:rPr lang="en-US" sz="1200" b="1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endParaRPr lang="ru-RU" b="1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Murakkab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birikmalar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oddiy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birikmalarga</a:t>
                          </a:r>
                          <a:r>
                            <a:rPr lang="en-US" sz="12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2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parchalanadi</a:t>
                          </a:r>
                          <a:endParaRPr lang="ru-RU" b="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Issiqlik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sifatida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tarqalib</a:t>
                          </a:r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ketadi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373580"/>
                      </a:ext>
                    </a:extLst>
                  </a:tr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70303" t="-235714" r="-104848" b="-1061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kJ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40%to‘planadi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60%tarqaladi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mol</a:t>
                          </a:r>
                          <a:endParaRPr lang="ru-RU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1660522"/>
                      </a:ext>
                    </a:extLst>
                  </a:tr>
                  <a:tr h="59549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70303" t="-335714" r="-104848" b="-61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2600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kJ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1440kJ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ATFga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bog‘</a:t>
                          </a:r>
                        </a:p>
                        <a:p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1160kJ </a:t>
                          </a:r>
                          <a:r>
                            <a:rPr lang="en-US" sz="1100" b="0" baseline="0" dirty="0" err="1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issiqlik</a:t>
                          </a:r>
                          <a:endParaRPr lang="ru-RU" sz="110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</a:t>
                          </a:r>
                          <a:r>
                            <a:rPr lang="en-US" sz="1100" b="0" baseline="0" dirty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mol</a:t>
                          </a:r>
                          <a:endParaRPr lang="ru-RU" sz="1100" dirty="0"/>
                        </a:p>
                      </a:txBody>
                      <a:tcPr>
                        <a:solidFill>
                          <a:srgbClr val="DBF0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20022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Прямоугольник 4"/>
          <p:cNvSpPr/>
          <p:nvPr/>
        </p:nvSpPr>
        <p:spPr>
          <a:xfrm>
            <a:off x="287437" y="545882"/>
            <a:ext cx="1152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7437" y="1440024"/>
            <a:ext cx="10615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Tayyorgarlik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1168" y="1947269"/>
            <a:ext cx="1168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Anaerob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92" y="2521738"/>
            <a:ext cx="1168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Aerob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27597" y="840295"/>
            <a:ext cx="8698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27797" y="695344"/>
            <a:ext cx="1168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bo’lgan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39965" y="690572"/>
            <a:ext cx="4680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8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0342" y="554466"/>
            <a:ext cx="134422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9229" y="961642"/>
            <a:ext cx="4470533" cy="73866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Dissimilyatsiya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2,5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ATF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5750" y="1738150"/>
            <a:ext cx="131966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59645" y="1819062"/>
            <a:ext cx="1872208" cy="52322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1mol – 38ATF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2,5mol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=95 ATF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66629" y="2461038"/>
            <a:ext cx="1872208" cy="52322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6CO</a:t>
            </a:r>
            <a:r>
              <a:rPr lang="en-US" sz="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2,5mol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–X=15CO</a:t>
            </a:r>
            <a:r>
              <a:rPr lang="en-US" sz="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900" b="1" dirty="0"/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236117" y="155052"/>
            <a:ext cx="5292588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1531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713" y="125598"/>
            <a:ext cx="435648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Hujayralarning</a:t>
            </a:r>
            <a:r>
              <a:rPr lang="en-US" sz="2400" dirty="0" smtClean="0"/>
              <a:t> </a:t>
            </a:r>
            <a:r>
              <a:rPr lang="en-US" sz="2400" dirty="0" err="1" smtClean="0"/>
              <a:t>oziqlanishi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497" y="721166"/>
            <a:ext cx="429572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6901" y="1648155"/>
            <a:ext cx="1584176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Avtotroflar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11888" y="1632671"/>
            <a:ext cx="1595309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Geterotroflar</a:t>
            </a: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7" y="2052092"/>
            <a:ext cx="1172955" cy="1062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93" y="2007570"/>
            <a:ext cx="1251257" cy="1151992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stCxn id="3" idx="2"/>
            <a:endCxn id="5" idx="0"/>
          </p:cNvCxnSpPr>
          <p:nvPr/>
        </p:nvCxnSpPr>
        <p:spPr>
          <a:xfrm>
            <a:off x="2975359" y="1244386"/>
            <a:ext cx="1134184" cy="38828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  <a:endCxn id="4" idx="0"/>
          </p:cNvCxnSpPr>
          <p:nvPr/>
        </p:nvCxnSpPr>
        <p:spPr>
          <a:xfrm flipH="1">
            <a:off x="1758989" y="1244386"/>
            <a:ext cx="1216370" cy="4037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7319" y="111868"/>
            <a:ext cx="3512606" cy="39970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Avtotrof</a:t>
            </a:r>
            <a:r>
              <a:rPr lang="en-US" sz="2400" dirty="0" smtClean="0"/>
              <a:t> </a:t>
            </a:r>
            <a:r>
              <a:rPr lang="en-US" sz="2400" dirty="0" err="1" smtClean="0"/>
              <a:t>hujayralar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5509" y="647936"/>
            <a:ext cx="4068452" cy="523220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577" y="1627810"/>
            <a:ext cx="2664295" cy="33855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600" y="2012800"/>
            <a:ext cx="98296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Glukoza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8052" y="2012800"/>
            <a:ext cx="17828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433" y="2567067"/>
            <a:ext cx="223651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15829" y="2567067"/>
            <a:ext cx="989373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13887" y="1214926"/>
            <a:ext cx="0" cy="412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05" y="619419"/>
            <a:ext cx="3836184" cy="954107"/>
          </a:xfrm>
          <a:prstGeom prst="rect">
            <a:avLst/>
          </a:prstGeom>
          <a:solidFill>
            <a:srgbClr val="DBF08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5" y="1664126"/>
            <a:ext cx="1620181" cy="1432082"/>
          </a:xfrm>
          <a:prstGeom prst="rect">
            <a:avLst/>
          </a:prstGeom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167319" y="111868"/>
            <a:ext cx="3512606" cy="39970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Avtotrof</a:t>
            </a:r>
            <a:r>
              <a:rPr lang="en-US" sz="2400" dirty="0" smtClean="0"/>
              <a:t> </a:t>
            </a:r>
            <a:r>
              <a:rPr lang="en-US" sz="2400" dirty="0" err="1" smtClean="0"/>
              <a:t>hujayralar</a:t>
            </a:r>
            <a:r>
              <a:rPr lang="en-US" sz="2400" dirty="0" smtClean="0"/>
              <a:t> </a:t>
            </a:r>
            <a:endParaRPr sz="2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771713" y="1664126"/>
            <a:ext cx="2363943" cy="1432082"/>
            <a:chOff x="2987737" y="1420264"/>
            <a:chExt cx="2363943" cy="157596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737" y="1420264"/>
              <a:ext cx="2363943" cy="157596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987737" y="2808176"/>
              <a:ext cx="2363943" cy="188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056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98608" y="71872"/>
            <a:ext cx="333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Geterotrof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473" y="719944"/>
            <a:ext cx="471652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geterotrof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geterotroflar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9" y="1404020"/>
            <a:ext cx="2440177" cy="170140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95449" y="1404020"/>
            <a:ext cx="2160240" cy="1582557"/>
            <a:chOff x="395449" y="1548155"/>
            <a:chExt cx="2160240" cy="143842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78" y="1548155"/>
              <a:ext cx="2121087" cy="1414058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95449" y="2806557"/>
              <a:ext cx="2160240" cy="18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1613" y="7187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09" y="599737"/>
            <a:ext cx="3816127" cy="95410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2" y="1620044"/>
            <a:ext cx="2916323" cy="147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8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160687</TotalTime>
  <Words>692</Words>
  <Application>Microsoft Office PowerPoint</Application>
  <PresentationFormat>Произвольный</PresentationFormat>
  <Paragraphs>155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Arial</vt:lpstr>
      <vt:lpstr>Calibri</vt:lpstr>
      <vt:lpstr>Cambria Math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 </vt:lpstr>
      <vt:lpstr>O‘TILGAN MAVZUNI MUSTAHKAMLASH</vt:lpstr>
      <vt:lpstr>Hujayralarning oziqlanishi </vt:lpstr>
      <vt:lpstr>Avtotrof hujayralar </vt:lpstr>
      <vt:lpstr>Avtotrof hujayralar </vt:lpstr>
      <vt:lpstr>Презентация PowerPoint</vt:lpstr>
      <vt:lpstr>Презентация PowerPoint</vt:lpstr>
      <vt:lpstr>Презентация PowerPoint</vt:lpstr>
      <vt:lpstr>Fotosintez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2098</cp:revision>
  <dcterms:created xsi:type="dcterms:W3CDTF">2014-10-08T23:03:32Z</dcterms:created>
  <dcterms:modified xsi:type="dcterms:W3CDTF">2021-03-25T07:39:35Z</dcterms:modified>
</cp:coreProperties>
</file>