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8"/>
  </p:notesMasterIdLst>
  <p:sldIdLst>
    <p:sldId id="1356" r:id="rId11"/>
    <p:sldId id="1402" r:id="rId12"/>
    <p:sldId id="1490" r:id="rId13"/>
    <p:sldId id="1491" r:id="rId14"/>
    <p:sldId id="1492" r:id="rId15"/>
    <p:sldId id="262" r:id="rId16"/>
    <p:sldId id="1465" r:id="rId17"/>
    <p:sldId id="1493" r:id="rId18"/>
    <p:sldId id="1414" r:id="rId19"/>
    <p:sldId id="1462" r:id="rId20"/>
    <p:sldId id="1466" r:id="rId21"/>
    <p:sldId id="1467" r:id="rId22"/>
    <p:sldId id="1474" r:id="rId23"/>
    <p:sldId id="1481" r:id="rId24"/>
    <p:sldId id="1480" r:id="rId25"/>
    <p:sldId id="1482" r:id="rId26"/>
    <p:sldId id="1473" r:id="rId27"/>
    <p:sldId id="1468" r:id="rId28"/>
    <p:sldId id="1484" r:id="rId29"/>
    <p:sldId id="1485" r:id="rId30"/>
    <p:sldId id="1486" r:id="rId31"/>
    <p:sldId id="1494" r:id="rId32"/>
    <p:sldId id="1487" r:id="rId33"/>
    <p:sldId id="1489" r:id="rId34"/>
    <p:sldId id="1425" r:id="rId35"/>
    <p:sldId id="1495" r:id="rId36"/>
    <p:sldId id="1429" r:id="rId37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90"/>
            <p14:sldId id="1491"/>
            <p14:sldId id="1492"/>
            <p14:sldId id="262"/>
            <p14:sldId id="1465"/>
            <p14:sldId id="1493"/>
            <p14:sldId id="1414"/>
            <p14:sldId id="1462"/>
            <p14:sldId id="1466"/>
            <p14:sldId id="1467"/>
            <p14:sldId id="1474"/>
            <p14:sldId id="1481"/>
            <p14:sldId id="1480"/>
            <p14:sldId id="1482"/>
            <p14:sldId id="1473"/>
            <p14:sldId id="1468"/>
            <p14:sldId id="1484"/>
            <p14:sldId id="1485"/>
            <p14:sldId id="1486"/>
            <p14:sldId id="1494"/>
            <p14:sldId id="1487"/>
            <p14:sldId id="1489"/>
            <p14:sldId id="1425"/>
            <p14:sldId id="1495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50021"/>
    <a:srgbClr val="8FFF8F"/>
    <a:srgbClr val="F9AE53"/>
    <a:srgbClr val="660033"/>
    <a:srgbClr val="99FF99"/>
    <a:srgbClr val="FFFFFF"/>
    <a:srgbClr val="C076C4"/>
    <a:srgbClr val="00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1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0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0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3501" y="1183309"/>
            <a:ext cx="3821808" cy="38341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919879" cy="634452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91987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696152" y="322335"/>
            <a:ext cx="919878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en-US" sz="2247" b="1" spc="10" dirty="0" smtClean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r>
              <a:rPr lang="uz-Cyrl-UZ" sz="2247" b="1" spc="10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2247" b="1" spc="10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r="17423"/>
          <a:stretch>
            <a:fillRect/>
          </a:stretch>
        </p:blipFill>
        <p:spPr>
          <a:xfrm>
            <a:off x="4139099" y="2088096"/>
            <a:ext cx="1596912" cy="108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35509" y="71872"/>
            <a:ext cx="420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7677" y="647936"/>
            <a:ext cx="3141456" cy="203132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665648"/>
            <a:ext cx="2268252" cy="232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05" y="683940"/>
            <a:ext cx="290801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just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nm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nanometrga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0,34 nm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9525" y="35868"/>
            <a:ext cx="4063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7" y="647936"/>
            <a:ext cx="1476163" cy="2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697" y="719944"/>
            <a:ext cx="2926748" cy="1600438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just"/>
            <a:r>
              <a:rPr lang="en-US" sz="1400" dirty="0" err="1">
                <a:solidFill>
                  <a:srgbClr val="002060"/>
                </a:solidFill>
              </a:rPr>
              <a:t>Har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bir</a:t>
            </a:r>
            <a:r>
              <a:rPr lang="en-US" sz="1400" dirty="0">
                <a:solidFill>
                  <a:srgbClr val="002060"/>
                </a:solidFill>
              </a:rPr>
              <a:t> DNK </a:t>
            </a:r>
            <a:r>
              <a:rPr lang="en-US" sz="1400" dirty="0" err="1">
                <a:solidFill>
                  <a:srgbClr val="002060"/>
                </a:solidFill>
              </a:rPr>
              <a:t>molekulasi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polimer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bo‘lib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uning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monomerlari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nukleotidlardir</a:t>
            </a:r>
            <a:r>
              <a:rPr lang="en-US" sz="1400" dirty="0">
                <a:solidFill>
                  <a:srgbClr val="002060"/>
                </a:solidFill>
              </a:rPr>
              <a:t>. </a:t>
            </a:r>
            <a:r>
              <a:rPr lang="en-US" sz="1400" dirty="0" smtClean="0">
                <a:solidFill>
                  <a:srgbClr val="002060"/>
                </a:solidFill>
              </a:rPr>
              <a:t>DNK </a:t>
            </a:r>
            <a:r>
              <a:rPr lang="en-US" sz="1400" dirty="0" err="1">
                <a:solidFill>
                  <a:srgbClr val="002060"/>
                </a:solidFill>
              </a:rPr>
              <a:t>molekulasi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to‘rt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xil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nukleotidlarni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birikishidan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hosil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bo‘lgan</a:t>
            </a:r>
            <a:r>
              <a:rPr lang="en-US" sz="1400" dirty="0">
                <a:solidFill>
                  <a:srgbClr val="002060"/>
                </a:solidFill>
              </a:rPr>
              <a:t>. </a:t>
            </a:r>
            <a:r>
              <a:rPr lang="en-US" sz="1400" dirty="0" err="1">
                <a:solidFill>
                  <a:srgbClr val="002060"/>
                </a:solidFill>
              </a:rPr>
              <a:t>Nukleotidlar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bir-biridan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faqat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azotli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asosi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bilan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farq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qiladi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68833" y="1050006"/>
            <a:ext cx="1690812" cy="2010197"/>
            <a:chOff x="366970" y="736648"/>
            <a:chExt cx="1620180" cy="23738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66970" y="736648"/>
              <a:ext cx="1620180" cy="5953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rgbClr val="002060"/>
                  </a:solidFill>
                </a:rPr>
                <a:t>Azotli</a:t>
              </a:r>
              <a:r>
                <a:rPr lang="en-US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</a:rPr>
                <a:t>asos</a:t>
              </a:r>
              <a:endParaRPr lang="ru-RU" sz="1400" b="1" dirty="0"/>
            </a:p>
          </p:txBody>
        </p:sp>
        <p:sp>
          <p:nvSpPr>
            <p:cNvPr id="4" name="Блок-схема: ссылка на другую страницу 3"/>
            <p:cNvSpPr/>
            <p:nvPr/>
          </p:nvSpPr>
          <p:spPr>
            <a:xfrm>
              <a:off x="447394" y="1380654"/>
              <a:ext cx="1440160" cy="708022"/>
            </a:xfrm>
            <a:prstGeom prst="flowChartOffpageConnector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rgbClr val="002060"/>
                  </a:solidFill>
                </a:rPr>
                <a:t>Dezoksiriboza</a:t>
              </a:r>
              <a:endParaRPr lang="ru-RU" sz="1400" b="1" dirty="0"/>
            </a:p>
          </p:txBody>
        </p:sp>
        <p:sp>
          <p:nvSpPr>
            <p:cNvPr id="5" name="Овал 4"/>
            <p:cNvSpPr/>
            <p:nvPr/>
          </p:nvSpPr>
          <p:spPr>
            <a:xfrm>
              <a:off x="555406" y="2088676"/>
              <a:ext cx="1296144" cy="1021832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rgbClr val="002060"/>
                  </a:solidFill>
                </a:rPr>
                <a:t>Fosfat</a:t>
              </a:r>
              <a:r>
                <a:rPr lang="en-US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</a:rPr>
                <a:t>kislotasi</a:t>
              </a:r>
              <a:r>
                <a:rPr lang="en-US" sz="1400" b="1" dirty="0">
                  <a:solidFill>
                    <a:srgbClr val="002060"/>
                  </a:solidFill>
                </a:rPr>
                <a:t> </a:t>
              </a:r>
              <a:r>
                <a:rPr lang="en-US" sz="1400" b="1" dirty="0" err="1">
                  <a:solidFill>
                    <a:srgbClr val="002060"/>
                  </a:solidFill>
                </a:rPr>
                <a:t>qoldig‘i</a:t>
              </a:r>
              <a:endParaRPr lang="ru-RU" sz="1400" b="1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17198" y="609719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660033"/>
                </a:solidFill>
              </a:rPr>
              <a:t>Nukleotid</a:t>
            </a:r>
            <a:r>
              <a:rPr lang="en-US" sz="1600" b="1" dirty="0" smtClean="0">
                <a:solidFill>
                  <a:srgbClr val="660033"/>
                </a:solidFill>
              </a:rPr>
              <a:t> </a:t>
            </a:r>
            <a:r>
              <a:rPr lang="en-US" sz="1600" b="1" dirty="0" err="1" smtClean="0">
                <a:solidFill>
                  <a:srgbClr val="660033"/>
                </a:solidFill>
              </a:rPr>
              <a:t>tarkibi</a:t>
            </a:r>
            <a:endParaRPr lang="ru-RU" sz="1600" b="1" dirty="0">
              <a:solidFill>
                <a:srgbClr val="6600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2763" y="35868"/>
            <a:ext cx="452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697" y="719945"/>
            <a:ext cx="2979438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guaninli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(G),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sitozinli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T-C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401" y="35868"/>
            <a:ext cx="492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79424" y="538036"/>
            <a:ext cx="2376995" cy="2567000"/>
            <a:chOff x="179424" y="538036"/>
            <a:chExt cx="2376995" cy="2567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4" y="611179"/>
              <a:ext cx="2376995" cy="244902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flipV="1">
              <a:off x="503461" y="702272"/>
              <a:ext cx="519909" cy="144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36400" y="620317"/>
              <a:ext cx="61747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adenin</a:t>
              </a:r>
              <a:endParaRPr lang="ru-RU" sz="1050" b="1" dirty="0">
                <a:solidFill>
                  <a:srgbClr val="92D05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V="1">
              <a:off x="1175770" y="588378"/>
              <a:ext cx="519909" cy="144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15529" y="538036"/>
              <a:ext cx="50526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timin</a:t>
              </a:r>
              <a:endParaRPr lang="ru-RU" sz="105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1179965" y="2925981"/>
              <a:ext cx="519909" cy="144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187537" y="2844180"/>
              <a:ext cx="62388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err="1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guanin</a:t>
              </a:r>
              <a:endParaRPr lang="ru-RU" sz="105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flipV="1">
              <a:off x="1712171" y="2826523"/>
              <a:ext cx="519909" cy="144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735431" y="2770284"/>
              <a:ext cx="60946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err="1" smtClean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sitozin</a:t>
              </a:r>
              <a:endParaRPr lang="ru-RU" sz="1050" b="1" dirty="0">
                <a:solidFill>
                  <a:srgbClr val="A5002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V="1">
              <a:off x="2142274" y="2961021"/>
              <a:ext cx="377412" cy="144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3701" y="791952"/>
            <a:ext cx="2876100" cy="18158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nukleotidlarninig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345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429" y="35868"/>
            <a:ext cx="5324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7" y="611932"/>
            <a:ext cx="2461419" cy="24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1693" y="857631"/>
            <a:ext cx="3060043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buralib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polinukleotid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zanjiridan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iborat.Bu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antiparallel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joylashgan.A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sitozin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437" y="35868"/>
            <a:ext cx="5220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647936"/>
            <a:ext cx="241070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3605" y="755948"/>
            <a:ext cx="2853061" cy="1600438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449" y="35868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6" y="647936"/>
            <a:ext cx="2556284" cy="240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640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70" y="616375"/>
            <a:ext cx="357350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J.Uotson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F.Krik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1953-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76" y="1533301"/>
            <a:ext cx="1512168" cy="1444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1" y="1533363"/>
            <a:ext cx="1575006" cy="1444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77" y="1561945"/>
            <a:ext cx="1620180" cy="15382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457" y="35868"/>
            <a:ext cx="4860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2996" y="683940"/>
            <a:ext cx="3348372" cy="203132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polinukleotid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ribozadir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ribonuklein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4" y="35868"/>
            <a:ext cx="338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" y="683940"/>
            <a:ext cx="2052228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2906" y="683940"/>
            <a:ext cx="2781565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just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transport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(t-RNK)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informatsion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-RNK)dir.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r-RNK)dir.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4" y="35868"/>
            <a:ext cx="338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572207"/>
            <a:ext cx="1852088" cy="1303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7" y="1888394"/>
            <a:ext cx="1968770" cy="12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50023"/>
            <a:ext cx="554461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 smtClean="0"/>
              <a:t>Dars</a:t>
            </a:r>
            <a:r>
              <a:rPr lang="en-US" sz="2800" dirty="0" smtClean="0"/>
              <a:t> </a:t>
            </a:r>
            <a:r>
              <a:rPr lang="en-US" sz="2800" dirty="0" err="1" smtClean="0"/>
              <a:t>rejasi</a:t>
            </a:r>
            <a:endParaRPr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</a:t>
            </a:r>
            <a:r>
              <a:rPr lang="en-US" sz="2800" b="1" kern="0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darsimizda</a:t>
            </a:r>
            <a:r>
              <a:rPr kumimoji="0" lang="en-US" sz="2800" b="1" i="0" u="none" strike="noStrike" kern="0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5107" y="706004"/>
            <a:ext cx="19303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Nuklein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kislotalarning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aniqlanishi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3008883" y="654781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008883" y="139549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5208" y="2290649"/>
            <a:ext cx="212087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RNK-</a:t>
            </a:r>
            <a:r>
              <a:rPr lang="en-US" sz="13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ribonuklein</a:t>
            </a:r>
            <a:r>
              <a:rPr lang="en-US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kislota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13"/>
          <p:cNvSpPr/>
          <p:nvPr/>
        </p:nvSpPr>
        <p:spPr>
          <a:xfrm>
            <a:off x="3015175" y="2205754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noProof="0" dirty="0" smtClean="0">
                <a:solidFill>
                  <a:srgbClr val="FFFFFF"/>
                </a:solidFill>
                <a:latin typeface="Open Sans Light"/>
              </a:rPr>
              <a:t>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3532" y="1438302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DNK-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dezoksiribonuklein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kislota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5709" y="1151992"/>
            <a:ext cx="2711398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r-RNK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yig‘ishdir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4" y="35868"/>
            <a:ext cx="338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Ribonuklein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3" y="611932"/>
            <a:ext cx="2335449" cy="24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05" y="35868"/>
            <a:ext cx="4205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95749" y="719944"/>
            <a:ext cx="252028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Organizmdagi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(ATF)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ATF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bo‘lganidek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ATF da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6" y="827956"/>
            <a:ext cx="2844316" cy="19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1493" y="35868"/>
            <a:ext cx="3996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79425" y="611932"/>
            <a:ext cx="3204356" cy="2448272"/>
            <a:chOff x="179425" y="861560"/>
            <a:chExt cx="2988333" cy="178646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5" y="861560"/>
              <a:ext cx="2918992" cy="178646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26985" y="861560"/>
              <a:ext cx="546164" cy="130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59445" y="940148"/>
              <a:ext cx="433323" cy="186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Adenin</a:t>
              </a:r>
              <a:endParaRPr lang="ru-RU" sz="800" b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48323" y="2477755"/>
              <a:ext cx="546164" cy="130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43522" y="2411350"/>
              <a:ext cx="424193" cy="186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Riboza</a:t>
              </a:r>
              <a:endParaRPr lang="ru-RU" sz="8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68267" y="1103424"/>
              <a:ext cx="1399491" cy="1309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63601" y="1103424"/>
              <a:ext cx="1155964" cy="186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ta </a:t>
              </a:r>
              <a:r>
                <a:rPr lang="en-US" sz="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fosfat</a:t>
              </a:r>
              <a:r>
                <a:rPr lang="en-US" sz="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kislota</a:t>
              </a:r>
              <a:r>
                <a:rPr lang="en-US" sz="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qoldig’i</a:t>
              </a:r>
              <a:endParaRPr lang="ru-RU" sz="800" b="1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41583" y="1692052"/>
              <a:ext cx="70090" cy="62742"/>
            </a:xfrm>
            <a:prstGeom prst="rect">
              <a:avLst/>
            </a:prstGeom>
            <a:solidFill>
              <a:srgbClr val="F9AE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259851" y="1623436"/>
              <a:ext cx="23637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663701" y="1656049"/>
              <a:ext cx="80642" cy="90596"/>
            </a:xfrm>
            <a:prstGeom prst="rect">
              <a:avLst/>
            </a:prstGeom>
            <a:solidFill>
              <a:srgbClr val="F9AE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563376" y="1639932"/>
              <a:ext cx="23637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051633" y="1296008"/>
              <a:ext cx="72008" cy="1800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 rot="5400000">
              <a:off x="2462708" y="933774"/>
              <a:ext cx="58618" cy="78308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847557" y="1296008"/>
              <a:ext cx="72008" cy="1800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361798" y="1122897"/>
            <a:ext cx="220131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ATF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kJ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7678" y="683940"/>
            <a:ext cx="3168352" cy="18158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ATF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adenozindifosfat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(ADF),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qodig‘i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adenozinmonofosfat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(AMF)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(ATF)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makroergik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417" y="35868"/>
            <a:ext cx="560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" y="611932"/>
            <a:ext cx="221401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657" y="611932"/>
            <a:ext cx="2916324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ATF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445" y="35868"/>
            <a:ext cx="4995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8" y="899964"/>
            <a:ext cx="1820581" cy="1340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5" y="1656048"/>
            <a:ext cx="1725797" cy="145860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>
            <a:stCxn id="5" idx="0"/>
          </p:cNvCxnSpPr>
          <p:nvPr/>
        </p:nvCxnSpPr>
        <p:spPr>
          <a:xfrm flipH="1">
            <a:off x="1403561" y="1656048"/>
            <a:ext cx="178823" cy="58407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582384" y="1656048"/>
            <a:ext cx="181217" cy="43204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349883" y="1388419"/>
            <a:ext cx="566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2371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22677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Mavzuni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6906"/>
              </p:ext>
            </p:extLst>
          </p:nvPr>
        </p:nvGraphicFramePr>
        <p:xfrm>
          <a:off x="107418" y="711018"/>
          <a:ext cx="5542444" cy="219169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69967787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237556643"/>
                    </a:ext>
                  </a:extLst>
                </a:gridCol>
                <a:gridCol w="2014053">
                  <a:extLst>
                    <a:ext uri="{9D8B030D-6E8A-4147-A177-3AD203B41FA5}">
                      <a16:colId xmlns:a16="http://schemas.microsoft.com/office/drawing/2014/main" val="1243053683"/>
                    </a:ext>
                  </a:extLst>
                </a:gridCol>
              </a:tblGrid>
              <a:tr h="385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74278"/>
                  </a:ext>
                </a:extLst>
              </a:tr>
              <a:tr h="385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48387"/>
                  </a:ext>
                </a:extLst>
              </a:tr>
              <a:tr h="2611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117170"/>
                  </a:ext>
                </a:extLst>
              </a:tr>
              <a:tr h="385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639505"/>
                  </a:ext>
                </a:extLst>
              </a:tr>
              <a:tr h="385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25476"/>
                  </a:ext>
                </a:extLst>
              </a:tr>
              <a:tr h="385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98654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550" y="757906"/>
            <a:ext cx="1895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Solishtirish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58757" y="711019"/>
            <a:ext cx="657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21730" y="756416"/>
            <a:ext cx="676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0079" y="1092944"/>
            <a:ext cx="1373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0079" y="1427982"/>
            <a:ext cx="1236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0079" y="1763020"/>
            <a:ext cx="1408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Nukleotidlari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06239" y="2135812"/>
            <a:ext cx="1408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5593" y="2490476"/>
            <a:ext cx="1408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Vazifalari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99806" y="1058604"/>
            <a:ext cx="22007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105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044212" y="1095361"/>
            <a:ext cx="1708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</a:t>
            </a:r>
            <a:endParaRPr lang="ru-RU" sz="1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080661" y="1453093"/>
            <a:ext cx="1519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Xromosomalarda</a:t>
            </a:r>
            <a:endParaRPr lang="ru-RU" sz="105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841029" y="1487135"/>
            <a:ext cx="136754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Yadrochada</a:t>
            </a:r>
            <a:endParaRPr lang="ru-RU" sz="105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157413" y="1819275"/>
            <a:ext cx="1182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 T,  G ,  S</a:t>
            </a:r>
            <a:endParaRPr lang="ru-RU" sz="1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816469" y="1806864"/>
            <a:ext cx="1182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 U,  G ,  S</a:t>
            </a:r>
            <a:endParaRPr lang="ru-RU" sz="12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985381" y="2102287"/>
            <a:ext cx="212255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spiral,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polinukleotid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zanjirdan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5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65227" y="2116433"/>
            <a:ext cx="151914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polinukleotid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zanjirdan</a:t>
            </a:r>
            <a:endParaRPr lang="ru-RU" sz="105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974486" y="2463688"/>
            <a:ext cx="1821606" cy="435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endParaRPr lang="ru-RU" sz="105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741415" y="2547606"/>
            <a:ext cx="1519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0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sintezlash</a:t>
            </a:r>
            <a:endParaRPr lang="ru-RU" sz="1050" b="1" dirty="0"/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22677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Mavzuni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7677" y="604018"/>
            <a:ext cx="752129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484" y="1245419"/>
            <a:ext cx="448370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1-DNK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ATGSSGTTAAGGSTAS</a:t>
            </a:r>
            <a:endParaRPr lang="ru-RU" sz="1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83481" y="1585469"/>
            <a:ext cx="448370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-DNK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TASGGSAATTSSGATG</a:t>
            </a:r>
            <a:endParaRPr lang="ru-RU" sz="1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83482" y="1991291"/>
            <a:ext cx="4483707" cy="30777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-RNK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AUGSSGUUAAGGSUAS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306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lar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79" y="2196108"/>
            <a:ext cx="472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476028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67" y="576593"/>
            <a:ext cx="980663" cy="115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481" y="-136"/>
            <a:ext cx="4893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Oqsillarning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36429" y="1224000"/>
            <a:ext cx="1404156" cy="943253"/>
          </a:xfrm>
          <a:prstGeom prst="ellipse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17516" y="1404020"/>
            <a:ext cx="1346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48405" y="721561"/>
            <a:ext cx="811440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Qurilish</a:t>
            </a: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67677" y="2600367"/>
            <a:ext cx="1141659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Katalizatorlik</a:t>
            </a:r>
            <a:endParaRPr lang="en-US" sz="12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05622" y="1064907"/>
            <a:ext cx="691215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Signal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46635" y="1052107"/>
            <a:ext cx="829504" cy="28394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Harakat</a:t>
            </a: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35509" y="2347733"/>
            <a:ext cx="946092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Transport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98417" y="1577622"/>
            <a:ext cx="782587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Himoya</a:t>
            </a: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95412" y="2352056"/>
            <a:ext cx="885179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Energetik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949166" y="725297"/>
            <a:ext cx="82747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Gormon</a:t>
            </a:r>
            <a:r>
              <a:rPr lang="en-US" sz="1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61387" y="1577622"/>
            <a:ext cx="829504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2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Zaxira</a:t>
            </a:r>
            <a:r>
              <a:rPr lang="en-US" sz="12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>
            <a:stCxn id="5" idx="0"/>
            <a:endCxn id="19" idx="2"/>
          </p:cNvCxnSpPr>
          <p:nvPr/>
        </p:nvCxnSpPr>
        <p:spPr>
          <a:xfrm flipV="1">
            <a:off x="2938507" y="998560"/>
            <a:ext cx="615618" cy="22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0"/>
            <a:endCxn id="27" idx="2"/>
          </p:cNvCxnSpPr>
          <p:nvPr/>
        </p:nvCxnSpPr>
        <p:spPr>
          <a:xfrm flipH="1" flipV="1">
            <a:off x="2362902" y="1002296"/>
            <a:ext cx="575605" cy="221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5" idx="1"/>
            <a:endCxn id="22" idx="3"/>
          </p:cNvCxnSpPr>
          <p:nvPr/>
        </p:nvCxnSpPr>
        <p:spPr>
          <a:xfrm flipH="1" flipV="1">
            <a:off x="1576139" y="1194079"/>
            <a:ext cx="865924" cy="168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5" idx="7"/>
            <a:endCxn id="21" idx="1"/>
          </p:cNvCxnSpPr>
          <p:nvPr/>
        </p:nvCxnSpPr>
        <p:spPr>
          <a:xfrm flipV="1">
            <a:off x="3434951" y="1203407"/>
            <a:ext cx="970671" cy="158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5" idx="2"/>
            <a:endCxn id="15" idx="3"/>
          </p:cNvCxnSpPr>
          <p:nvPr/>
        </p:nvCxnSpPr>
        <p:spPr>
          <a:xfrm flipH="1">
            <a:off x="1990891" y="1695627"/>
            <a:ext cx="245538" cy="20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5" idx="6"/>
            <a:endCxn id="25" idx="1"/>
          </p:cNvCxnSpPr>
          <p:nvPr/>
        </p:nvCxnSpPr>
        <p:spPr>
          <a:xfrm>
            <a:off x="3640585" y="1695627"/>
            <a:ext cx="257832" cy="20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5" idx="4"/>
            <a:endCxn id="20" idx="0"/>
          </p:cNvCxnSpPr>
          <p:nvPr/>
        </p:nvCxnSpPr>
        <p:spPr>
          <a:xfrm>
            <a:off x="2938507" y="2167253"/>
            <a:ext cx="0" cy="433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5" idx="3"/>
            <a:endCxn id="23" idx="0"/>
          </p:cNvCxnSpPr>
          <p:nvPr/>
        </p:nvCxnSpPr>
        <p:spPr>
          <a:xfrm flipH="1">
            <a:off x="1408555" y="2029117"/>
            <a:ext cx="1033508" cy="318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26" idx="0"/>
          </p:cNvCxnSpPr>
          <p:nvPr/>
        </p:nvCxnSpPr>
        <p:spPr>
          <a:xfrm>
            <a:off x="3434951" y="2029117"/>
            <a:ext cx="1003051" cy="32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3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09022" y="680564"/>
            <a:ext cx="134422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453" y="1187996"/>
            <a:ext cx="4939256" cy="138499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yoshli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o‘quvchining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kecha-kunduzdagi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ovqati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95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400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miqdordagi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uglevodning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biomolekulalar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(a),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biopolimerlar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(b)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kJ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bo‘lishini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120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9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2120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3641" y="593387"/>
            <a:ext cx="131966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9425" y="1052298"/>
            <a:ext cx="1718879" cy="116955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– 17,6 kJ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=1760kJ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– 4,1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X=410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960998" y="1066974"/>
            <a:ext cx="1778165" cy="116955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– 38,9 kJ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95g 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=3695,5 kJ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– 9,3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X=883,5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01856" y="1065263"/>
            <a:ext cx="1787481" cy="116955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17,6 kJ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400g – X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=7040 kJ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 – 4,1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400g –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X=1640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446" y="2322362"/>
            <a:ext cx="5229892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12495,5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kJ, 2933,5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446" y="2745611"/>
            <a:ext cx="5229892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biopolimerlar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8800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kJ, 2050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569" y="35868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3701" y="827957"/>
            <a:ext cx="2741379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1869-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shvetsariyalik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Fridrix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Misher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leykotsitlar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7" y="683940"/>
            <a:ext cx="1728192" cy="20759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115529" y="2864725"/>
            <a:ext cx="943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F.Misher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617" y="674375"/>
            <a:ext cx="1749633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7747" y="35868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49551" y="1012929"/>
            <a:ext cx="1224136" cy="415789"/>
            <a:chOff x="657563" y="1226576"/>
            <a:chExt cx="1224136" cy="662664"/>
          </a:xfrm>
        </p:grpSpPr>
        <p:sp>
          <p:nvSpPr>
            <p:cNvPr id="12" name="Овал 11"/>
            <p:cNvSpPr/>
            <p:nvPr/>
          </p:nvSpPr>
          <p:spPr>
            <a:xfrm>
              <a:off x="657563" y="1226576"/>
              <a:ext cx="1224136" cy="66266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55489" y="1319563"/>
              <a:ext cx="101819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DNK </a:t>
              </a:r>
              <a:r>
                <a:rPr lang="en-US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791180" y="1012929"/>
            <a:ext cx="1224136" cy="415789"/>
            <a:chOff x="3779825" y="1296008"/>
            <a:chExt cx="1224136" cy="662664"/>
          </a:xfrm>
        </p:grpSpPr>
        <p:sp>
          <p:nvSpPr>
            <p:cNvPr id="11" name="Овал 10"/>
            <p:cNvSpPr/>
            <p:nvPr/>
          </p:nvSpPr>
          <p:spPr>
            <a:xfrm>
              <a:off x="3779825" y="1296008"/>
              <a:ext cx="1224136" cy="66266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15829" y="1404020"/>
              <a:ext cx="11521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RNK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ru-RU" sz="1400" dirty="0"/>
            </a:p>
          </p:txBody>
        </p:sp>
      </p:grpSp>
      <p:cxnSp>
        <p:nvCxnSpPr>
          <p:cNvPr id="17" name="Прямая соединительная линия 16"/>
          <p:cNvCxnSpPr>
            <a:stCxn id="2" idx="2"/>
            <a:endCxn id="12" idx="6"/>
          </p:cNvCxnSpPr>
          <p:nvPr/>
        </p:nvCxnSpPr>
        <p:spPr>
          <a:xfrm flipH="1">
            <a:off x="1773687" y="1012929"/>
            <a:ext cx="1008747" cy="207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2" idx="2"/>
            <a:endCxn id="11" idx="2"/>
          </p:cNvCxnSpPr>
          <p:nvPr/>
        </p:nvCxnSpPr>
        <p:spPr>
          <a:xfrm>
            <a:off x="2782434" y="1012929"/>
            <a:ext cx="1008746" cy="207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3" y="1487064"/>
            <a:ext cx="1980220" cy="15729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66" y="1487064"/>
            <a:ext cx="1977963" cy="15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453" y="582193"/>
            <a:ext cx="4977302" cy="95410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RNK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7747" y="71872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8" y="1640504"/>
            <a:ext cx="1531222" cy="1431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34" y="1596815"/>
            <a:ext cx="2209156" cy="139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10852" y="1528223"/>
            <a:ext cx="508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51211" y="1524340"/>
            <a:ext cx="508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>
            <a:stCxn id="10" idx="2"/>
          </p:cNvCxnSpPr>
          <p:nvPr/>
        </p:nvCxnSpPr>
        <p:spPr>
          <a:xfrm flipH="1">
            <a:off x="823450" y="1805222"/>
            <a:ext cx="1541639" cy="628618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10" idx="1"/>
          </p:cNvCxnSpPr>
          <p:nvPr/>
        </p:nvCxnSpPr>
        <p:spPr>
          <a:xfrm flipH="1">
            <a:off x="1473700" y="1666723"/>
            <a:ext cx="637152" cy="26306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2"/>
          </p:cNvCxnSpPr>
          <p:nvPr/>
        </p:nvCxnSpPr>
        <p:spPr>
          <a:xfrm>
            <a:off x="2365089" y="1805222"/>
            <a:ext cx="2274785" cy="48460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11" idx="3"/>
          </p:cNvCxnSpPr>
          <p:nvPr/>
        </p:nvCxnSpPr>
        <p:spPr>
          <a:xfrm>
            <a:off x="3459684" y="1662840"/>
            <a:ext cx="777728" cy="160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1" idx="1"/>
          </p:cNvCxnSpPr>
          <p:nvPr/>
        </p:nvCxnSpPr>
        <p:spPr>
          <a:xfrm flipH="1">
            <a:off x="909609" y="1662840"/>
            <a:ext cx="2041602" cy="92420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1" idx="3"/>
          </p:cNvCxnSpPr>
          <p:nvPr/>
        </p:nvCxnSpPr>
        <p:spPr>
          <a:xfrm>
            <a:off x="3459684" y="1662840"/>
            <a:ext cx="489696" cy="222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1" idx="3"/>
          </p:cNvCxnSpPr>
          <p:nvPr/>
        </p:nvCxnSpPr>
        <p:spPr>
          <a:xfrm>
            <a:off x="3459684" y="1662840"/>
            <a:ext cx="993067" cy="160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032430" y="1662840"/>
            <a:ext cx="1932584" cy="7671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189698" y="1790194"/>
            <a:ext cx="1402469" cy="48848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1" idx="3"/>
          </p:cNvCxnSpPr>
          <p:nvPr/>
        </p:nvCxnSpPr>
        <p:spPr>
          <a:xfrm>
            <a:off x="3459684" y="1662840"/>
            <a:ext cx="428153" cy="1607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11" idx="1"/>
          </p:cNvCxnSpPr>
          <p:nvPr/>
        </p:nvCxnSpPr>
        <p:spPr>
          <a:xfrm flipH="1">
            <a:off x="831504" y="1662840"/>
            <a:ext cx="2119707" cy="62698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6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9719" y="791952"/>
            <a:ext cx="3102314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sintezlanishida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ota-onasiga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7747" y="71872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7" y="722348"/>
            <a:ext cx="2262282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156307</TotalTime>
  <Words>948</Words>
  <Application>Microsoft Office PowerPoint</Application>
  <PresentationFormat>Произвольный</PresentationFormat>
  <Paragraphs>142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1984</cp:revision>
  <dcterms:created xsi:type="dcterms:W3CDTF">2014-10-08T23:03:32Z</dcterms:created>
  <dcterms:modified xsi:type="dcterms:W3CDTF">2021-03-25T07:25:38Z</dcterms:modified>
</cp:coreProperties>
</file>