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8"/>
  </p:notesMasterIdLst>
  <p:sldIdLst>
    <p:sldId id="1356" r:id="rId11"/>
    <p:sldId id="1402" r:id="rId12"/>
    <p:sldId id="1490" r:id="rId13"/>
    <p:sldId id="1491" r:id="rId14"/>
    <p:sldId id="1492" r:id="rId15"/>
    <p:sldId id="262" r:id="rId16"/>
    <p:sldId id="1465" r:id="rId17"/>
    <p:sldId id="1493" r:id="rId18"/>
    <p:sldId id="1414" r:id="rId19"/>
    <p:sldId id="1462" r:id="rId20"/>
    <p:sldId id="1466" r:id="rId21"/>
    <p:sldId id="1467" r:id="rId22"/>
    <p:sldId id="1474" r:id="rId23"/>
    <p:sldId id="1481" r:id="rId24"/>
    <p:sldId id="1480" r:id="rId25"/>
    <p:sldId id="1482" r:id="rId26"/>
    <p:sldId id="1473" r:id="rId27"/>
    <p:sldId id="1468" r:id="rId28"/>
    <p:sldId id="1484" r:id="rId29"/>
    <p:sldId id="1485" r:id="rId30"/>
    <p:sldId id="1486" r:id="rId31"/>
    <p:sldId id="1494" r:id="rId32"/>
    <p:sldId id="1487" r:id="rId33"/>
    <p:sldId id="1489" r:id="rId34"/>
    <p:sldId id="1425" r:id="rId35"/>
    <p:sldId id="1495" r:id="rId36"/>
    <p:sldId id="1429" r:id="rId3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90"/>
            <p14:sldId id="1491"/>
            <p14:sldId id="1492"/>
            <p14:sldId id="262"/>
            <p14:sldId id="1465"/>
            <p14:sldId id="1493"/>
            <p14:sldId id="1414"/>
            <p14:sldId id="1462"/>
            <p14:sldId id="1466"/>
            <p14:sldId id="1467"/>
            <p14:sldId id="1474"/>
            <p14:sldId id="1481"/>
            <p14:sldId id="1480"/>
            <p14:sldId id="1482"/>
            <p14:sldId id="1473"/>
            <p14:sldId id="1468"/>
            <p14:sldId id="1484"/>
            <p14:sldId id="1485"/>
            <p14:sldId id="1486"/>
            <p14:sldId id="1494"/>
            <p14:sldId id="1487"/>
            <p14:sldId id="1489"/>
            <p14:sldId id="1425"/>
            <p14:sldId id="1495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A50021"/>
    <a:srgbClr val="8FFF8F"/>
    <a:srgbClr val="F9AE53"/>
    <a:srgbClr val="660033"/>
    <a:srgbClr val="99FF99"/>
    <a:srgbClr val="FFFFFF"/>
    <a:srgbClr val="C076C4"/>
    <a:srgbClr val="0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1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commentAuthors" Target="commentAuthors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108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09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3501" y="1183309"/>
            <a:ext cx="3821808" cy="38341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919879" cy="6344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91987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96152" y="322335"/>
            <a:ext cx="919878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Cyrl-UZ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3" r="17423"/>
          <a:stretch>
            <a:fillRect/>
          </a:stretch>
        </p:blipFill>
        <p:spPr>
          <a:xfrm>
            <a:off x="4139099" y="2088096"/>
            <a:ext cx="1596912" cy="1080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35509" y="71872"/>
            <a:ext cx="42079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Dezoksiribonuklein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47677" y="647936"/>
            <a:ext cx="3141456" cy="203132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saqlovchi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spiral.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spiral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buralgan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665648"/>
            <a:ext cx="2268252" cy="2322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05" y="683940"/>
            <a:ext cx="2908010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nm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nanometrga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DNK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0,34 nm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9525" y="35868"/>
            <a:ext cx="40639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Dezoksiribonuklein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77" y="647936"/>
            <a:ext cx="1476163" cy="245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697" y="719944"/>
            <a:ext cx="2926748" cy="1600438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>
                <a:solidFill>
                  <a:srgbClr val="002060"/>
                </a:solidFill>
              </a:rPr>
              <a:t>Har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bir</a:t>
            </a:r>
            <a:r>
              <a:rPr lang="en-US" sz="1400" dirty="0">
                <a:solidFill>
                  <a:srgbClr val="002060"/>
                </a:solidFill>
              </a:rPr>
              <a:t> DNK </a:t>
            </a:r>
            <a:r>
              <a:rPr lang="en-US" sz="1400" dirty="0" err="1">
                <a:solidFill>
                  <a:srgbClr val="002060"/>
                </a:solidFill>
              </a:rPr>
              <a:t>molekulasi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polimer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bo‘lib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uning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monomerlari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nukleotidlardir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smtClean="0">
                <a:solidFill>
                  <a:srgbClr val="002060"/>
                </a:solidFill>
              </a:rPr>
              <a:t>DNK </a:t>
            </a:r>
            <a:r>
              <a:rPr lang="en-US" sz="1400" dirty="0" err="1">
                <a:solidFill>
                  <a:srgbClr val="002060"/>
                </a:solidFill>
              </a:rPr>
              <a:t>molekulasi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to‘rt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xil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nukleotidlarni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birikishidan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hosil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bo‘lgan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Nukleotidlar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bir-biridan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faqat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azotli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asosi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bilan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farq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qiladi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68833" y="1050006"/>
            <a:ext cx="1690812" cy="2010197"/>
            <a:chOff x="366970" y="736648"/>
            <a:chExt cx="1620180" cy="237386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66970" y="736648"/>
              <a:ext cx="1620180" cy="59536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 smtClean="0">
                  <a:solidFill>
                    <a:srgbClr val="002060"/>
                  </a:solidFill>
                </a:rPr>
                <a:t>Azotli</a:t>
              </a:r>
              <a:r>
                <a:rPr lang="en-US" sz="14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1400" b="1" dirty="0" err="1">
                  <a:solidFill>
                    <a:srgbClr val="002060"/>
                  </a:solidFill>
                </a:rPr>
                <a:t>asos</a:t>
              </a:r>
              <a:endParaRPr lang="ru-RU" sz="1400" b="1" dirty="0"/>
            </a:p>
          </p:txBody>
        </p:sp>
        <p:sp>
          <p:nvSpPr>
            <p:cNvPr id="4" name="Блок-схема: ссылка на другую страницу 3"/>
            <p:cNvSpPr/>
            <p:nvPr/>
          </p:nvSpPr>
          <p:spPr>
            <a:xfrm>
              <a:off x="447394" y="1380654"/>
              <a:ext cx="1440160" cy="708022"/>
            </a:xfrm>
            <a:prstGeom prst="flowChartOffpageConnector">
              <a:avLst/>
            </a:prstGeom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 smtClean="0">
                  <a:solidFill>
                    <a:srgbClr val="002060"/>
                  </a:solidFill>
                </a:rPr>
                <a:t>Dezoksiriboza</a:t>
              </a:r>
              <a:endParaRPr lang="ru-RU" sz="1400" b="1" dirty="0"/>
            </a:p>
          </p:txBody>
        </p:sp>
        <p:sp>
          <p:nvSpPr>
            <p:cNvPr id="5" name="Овал 4"/>
            <p:cNvSpPr/>
            <p:nvPr/>
          </p:nvSpPr>
          <p:spPr>
            <a:xfrm>
              <a:off x="555406" y="2088676"/>
              <a:ext cx="1296144" cy="1021832"/>
            </a:xfrm>
            <a:prstGeom prst="ellipse">
              <a:avLst/>
            </a:prstGeom>
            <a:solidFill>
              <a:srgbClr val="99FF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 smtClean="0">
                  <a:solidFill>
                    <a:srgbClr val="002060"/>
                  </a:solidFill>
                </a:rPr>
                <a:t>Fosfat</a:t>
              </a:r>
              <a:r>
                <a:rPr lang="en-US" sz="14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1400" b="1" dirty="0" err="1">
                  <a:solidFill>
                    <a:srgbClr val="002060"/>
                  </a:solidFill>
                </a:rPr>
                <a:t>kislotasi</a:t>
              </a:r>
              <a:r>
                <a:rPr lang="en-US" sz="1400" b="1" dirty="0">
                  <a:solidFill>
                    <a:srgbClr val="002060"/>
                  </a:solidFill>
                </a:rPr>
                <a:t> </a:t>
              </a:r>
              <a:r>
                <a:rPr lang="en-US" sz="1400" b="1" dirty="0" err="1">
                  <a:solidFill>
                    <a:srgbClr val="002060"/>
                  </a:solidFill>
                </a:rPr>
                <a:t>qoldig‘i</a:t>
              </a:r>
              <a:endParaRPr lang="ru-RU" sz="1400" b="1" dirty="0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417198" y="609719"/>
            <a:ext cx="17940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660033"/>
                </a:solidFill>
              </a:rPr>
              <a:t>Nukleotid</a:t>
            </a:r>
            <a:r>
              <a:rPr lang="en-US" sz="1600" b="1" dirty="0" smtClean="0">
                <a:solidFill>
                  <a:srgbClr val="660033"/>
                </a:solidFill>
              </a:rPr>
              <a:t> </a:t>
            </a:r>
            <a:r>
              <a:rPr lang="en-US" sz="1600" b="1" dirty="0" err="1" smtClean="0">
                <a:solidFill>
                  <a:srgbClr val="660033"/>
                </a:solidFill>
              </a:rPr>
              <a:t>tarkibi</a:t>
            </a:r>
            <a:endParaRPr lang="ru-RU" sz="1600" b="1" dirty="0">
              <a:solidFill>
                <a:srgbClr val="66003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2763" y="35868"/>
            <a:ext cx="4523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Dezoksiribonuklein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697" y="719945"/>
            <a:ext cx="2979438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adeninli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guaninli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(G),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timinli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sitozinli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A-G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T-C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6401" y="35868"/>
            <a:ext cx="4927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Dezoksiribonuklein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79424" y="538036"/>
            <a:ext cx="2376995" cy="2567000"/>
            <a:chOff x="179424" y="538036"/>
            <a:chExt cx="2376995" cy="256700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424" y="611179"/>
              <a:ext cx="2376995" cy="2449025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 flipV="1">
              <a:off x="503461" y="702272"/>
              <a:ext cx="519909" cy="14401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436400" y="620317"/>
              <a:ext cx="61747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b="1" dirty="0" err="1">
                  <a:solidFill>
                    <a:srgbClr val="92D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adenin</a:t>
              </a:r>
              <a:endParaRPr lang="ru-RU" sz="1050" b="1" dirty="0">
                <a:solidFill>
                  <a:srgbClr val="92D050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 flipV="1">
              <a:off x="1175770" y="588378"/>
              <a:ext cx="519909" cy="14401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115529" y="538036"/>
              <a:ext cx="50526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b="1" dirty="0" err="1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timin</a:t>
              </a:r>
              <a:endParaRPr lang="ru-RU" sz="1050" b="1" dirty="0">
                <a:solidFill>
                  <a:srgbClr val="7030A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 flipV="1">
              <a:off x="1179965" y="2925981"/>
              <a:ext cx="519909" cy="14401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187537" y="2844180"/>
              <a:ext cx="623889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b="1" dirty="0" err="1" smtClean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guanin</a:t>
              </a:r>
              <a:endParaRPr lang="ru-RU" sz="105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 flipV="1">
              <a:off x="1712171" y="2826523"/>
              <a:ext cx="519909" cy="14401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735431" y="2770284"/>
              <a:ext cx="60946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b="1" dirty="0" err="1" smtClean="0">
                  <a:solidFill>
                    <a:srgbClr val="A5002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sitozin</a:t>
              </a:r>
              <a:endParaRPr lang="ru-RU" sz="1050" b="1" dirty="0">
                <a:solidFill>
                  <a:srgbClr val="A5002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 flipV="1">
              <a:off x="2142274" y="2961021"/>
              <a:ext cx="377412" cy="14401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63701" y="791952"/>
            <a:ext cx="2876100" cy="1815882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nukleotidlarninig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345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429" y="35868"/>
            <a:ext cx="53243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Dezoksiribonuklein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97" y="611932"/>
            <a:ext cx="2461419" cy="244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19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1693" y="857631"/>
            <a:ext cx="3060043" cy="16004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buralib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spiral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polinukleotid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iborat.Bu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antiparallel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joylashgan.A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guanin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sitozin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35868"/>
            <a:ext cx="52205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Dezoksiribonuklein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647936"/>
            <a:ext cx="2410703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03605" y="755948"/>
            <a:ext cx="2853061" cy="1600438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spiral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449" y="35868"/>
            <a:ext cx="4968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Dezoksiribonuklein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86" y="647936"/>
            <a:ext cx="2556284" cy="2403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6400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7270" y="616375"/>
            <a:ext cx="3573504" cy="7694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J.Uotson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angliyalik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F.Krik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1953-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876" y="1533301"/>
            <a:ext cx="1512168" cy="14449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1" y="1533363"/>
            <a:ext cx="1575006" cy="14449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477" y="1561945"/>
            <a:ext cx="1620180" cy="15382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7457" y="35868"/>
            <a:ext cx="48605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Dezoksiribonuklein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45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2996" y="683940"/>
            <a:ext cx="3348372" cy="203132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polinukleotid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dezoksiriboza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ribozadir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ribonuklein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8364" y="35868"/>
            <a:ext cx="33890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Ribonuklein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8" y="683940"/>
            <a:ext cx="2052228" cy="203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52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2906" y="683940"/>
            <a:ext cx="2781565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transport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(t-RNK)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informatsion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-RNK)dir.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r-RNK)dir.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8364" y="35868"/>
            <a:ext cx="33890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Ribonuklein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572207"/>
            <a:ext cx="1852088" cy="13035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97" y="1888394"/>
            <a:ext cx="1968770" cy="125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1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Dars</a:t>
            </a:r>
            <a:r>
              <a:rPr lang="en-US" sz="2800" dirty="0" smtClean="0"/>
              <a:t> </a:t>
            </a:r>
            <a:r>
              <a:rPr lang="en-US" sz="2800" dirty="0" err="1" smtClean="0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45107" y="706004"/>
            <a:ext cx="193033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Nuklein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kislotalarning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aniqlanishi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8883" y="65478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883" y="139549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25208" y="2290649"/>
            <a:ext cx="21208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RNK-</a:t>
            </a: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ribonuklein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kislota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13"/>
          <p:cNvSpPr/>
          <p:nvPr/>
        </p:nvSpPr>
        <p:spPr>
          <a:xfrm>
            <a:off x="3015175" y="2205754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63532" y="1438302"/>
            <a:ext cx="23762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DNK-</a:t>
            </a: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dezoksiribonuklein</a:t>
            </a: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kislota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35709" y="1151992"/>
            <a:ext cx="2711398" cy="83099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r-RNK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yig‘ishdir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8364" y="35868"/>
            <a:ext cx="33890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Ribonuklein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611932"/>
            <a:ext cx="2335449" cy="244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01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99505" y="35868"/>
            <a:ext cx="4205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Adenozintrifosfat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95749" y="719944"/>
            <a:ext cx="2520280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adenozintrifosfat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(ATF)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ATF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bo‘lganidek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ATF da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6" y="827956"/>
            <a:ext cx="2844316" cy="19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73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91493" y="35868"/>
            <a:ext cx="39964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Adenozintrifosfat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179425" y="611932"/>
            <a:ext cx="3204356" cy="2448272"/>
            <a:chOff x="179425" y="861560"/>
            <a:chExt cx="2988333" cy="1786469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425" y="861560"/>
              <a:ext cx="2918992" cy="1786469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526985" y="861560"/>
              <a:ext cx="546164" cy="13098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59445" y="940148"/>
              <a:ext cx="433323" cy="1869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Adenin</a:t>
              </a:r>
              <a:endParaRPr lang="ru-RU" sz="800" b="1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48323" y="2477755"/>
              <a:ext cx="546164" cy="13098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043522" y="2411350"/>
              <a:ext cx="424193" cy="1869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Riboza</a:t>
              </a:r>
              <a:endParaRPr lang="ru-RU" sz="800" b="1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768267" y="1103424"/>
              <a:ext cx="1399491" cy="13098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763601" y="1103424"/>
              <a:ext cx="1155964" cy="1869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 ta </a:t>
              </a:r>
              <a:r>
                <a:rPr lang="en-US" sz="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fosfat</a:t>
              </a:r>
              <a:r>
                <a:rPr lang="en-US" sz="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kislota</a:t>
              </a:r>
              <a:r>
                <a:rPr lang="en-US" sz="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qoldig’i</a:t>
              </a:r>
              <a:endParaRPr lang="ru-RU" sz="800" b="1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341583" y="1692052"/>
              <a:ext cx="70090" cy="62742"/>
            </a:xfrm>
            <a:prstGeom prst="rect">
              <a:avLst/>
            </a:prstGeom>
            <a:solidFill>
              <a:srgbClr val="F9AE5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259851" y="1623436"/>
              <a:ext cx="236371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~</a:t>
              </a:r>
              <a:endParaRPr lang="ru-RU" sz="1000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663701" y="1656049"/>
              <a:ext cx="80642" cy="90596"/>
            </a:xfrm>
            <a:prstGeom prst="rect">
              <a:avLst/>
            </a:prstGeom>
            <a:solidFill>
              <a:srgbClr val="F9AE5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563376" y="1639932"/>
              <a:ext cx="236371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~</a:t>
              </a:r>
              <a:endParaRPr lang="ru-RU" sz="1000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051633" y="1296008"/>
              <a:ext cx="72008" cy="18002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 rot="5400000">
              <a:off x="2462708" y="933774"/>
              <a:ext cx="58618" cy="78308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847557" y="1296008"/>
              <a:ext cx="72008" cy="18002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3361798" y="1122897"/>
            <a:ext cx="2201316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ATF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kJ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55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47678" y="683940"/>
            <a:ext cx="3168352" cy="1815882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ATF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adenozindifosfat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(ADF),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adenozinmonofosfat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(AMF)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(ATF)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makroergik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417" y="35868"/>
            <a:ext cx="5605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Adenozintrifosfat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611932"/>
            <a:ext cx="2214013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63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7657" y="611932"/>
            <a:ext cx="2916324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ATF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9445" y="35868"/>
            <a:ext cx="49956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Adenozintrifosfat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48" y="899964"/>
            <a:ext cx="1820581" cy="1340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85" y="1656048"/>
            <a:ext cx="1725797" cy="1458605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>
            <a:stCxn id="5" idx="0"/>
          </p:cNvCxnSpPr>
          <p:nvPr/>
        </p:nvCxnSpPr>
        <p:spPr>
          <a:xfrm flipH="1">
            <a:off x="1403561" y="1656048"/>
            <a:ext cx="178823" cy="584076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582384" y="1656048"/>
            <a:ext cx="181217" cy="432048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349883" y="1388419"/>
            <a:ext cx="5669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23710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22677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Mavzuni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16906"/>
              </p:ext>
            </p:extLst>
          </p:nvPr>
        </p:nvGraphicFramePr>
        <p:xfrm>
          <a:off x="107418" y="711018"/>
          <a:ext cx="5542444" cy="219169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00199">
                  <a:extLst>
                    <a:ext uri="{9D8B030D-6E8A-4147-A177-3AD203B41FA5}">
                      <a16:colId xmlns:a16="http://schemas.microsoft.com/office/drawing/2014/main" val="1699677879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4237556643"/>
                    </a:ext>
                  </a:extLst>
                </a:gridCol>
                <a:gridCol w="2014053">
                  <a:extLst>
                    <a:ext uri="{9D8B030D-6E8A-4147-A177-3AD203B41FA5}">
                      <a16:colId xmlns:a16="http://schemas.microsoft.com/office/drawing/2014/main" val="1243053683"/>
                    </a:ext>
                  </a:extLst>
                </a:gridCol>
              </a:tblGrid>
              <a:tr h="3854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974278"/>
                  </a:ext>
                </a:extLst>
              </a:tr>
              <a:tr h="3854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448387"/>
                  </a:ext>
                </a:extLst>
              </a:tr>
              <a:tr h="2611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117170"/>
                  </a:ext>
                </a:extLst>
              </a:tr>
              <a:tr h="3854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639505"/>
                  </a:ext>
                </a:extLst>
              </a:tr>
              <a:tr h="3854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525476"/>
                  </a:ext>
                </a:extLst>
              </a:tr>
              <a:tr h="3854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986543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8550" y="757906"/>
            <a:ext cx="18950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Solishtirish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58757" y="711019"/>
            <a:ext cx="6571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endParaRPr lang="ru-RU" sz="1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321730" y="756416"/>
            <a:ext cx="6768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NK</a:t>
            </a:r>
            <a:endParaRPr lang="ru-RU" sz="1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90079" y="1092944"/>
            <a:ext cx="13736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90079" y="1427982"/>
            <a:ext cx="12369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Yadroda</a:t>
            </a:r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90079" y="1763020"/>
            <a:ext cx="14081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Nukleotidlari</a:t>
            </a:r>
            <a:endParaRPr lang="ru-RU" sz="1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06239" y="2135812"/>
            <a:ext cx="14081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1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95593" y="2490476"/>
            <a:ext cx="14081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Vazifalari</a:t>
            </a:r>
            <a:endParaRPr lang="ru-RU" sz="1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99806" y="1058604"/>
            <a:ext cx="220075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xloroplastlar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ru-RU" sz="105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044212" y="1095361"/>
            <a:ext cx="17081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1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xloroplastlar</a:t>
            </a:r>
            <a:endParaRPr lang="ru-RU" sz="10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080661" y="1453093"/>
            <a:ext cx="151914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Xromosomalarda</a:t>
            </a:r>
            <a:endParaRPr lang="ru-RU" sz="105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841029" y="1487135"/>
            <a:ext cx="136754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Yadrochada</a:t>
            </a:r>
            <a:endParaRPr lang="ru-RU" sz="105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157413" y="1819275"/>
            <a:ext cx="11820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 T,  G ,  S</a:t>
            </a:r>
            <a:endParaRPr lang="ru-RU" sz="12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816469" y="1806864"/>
            <a:ext cx="11820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 U,  G ,  S</a:t>
            </a:r>
            <a:endParaRPr lang="ru-RU" sz="1200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985381" y="2102287"/>
            <a:ext cx="2122551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spiral,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polinukleotid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zanjirdan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5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765227" y="2116433"/>
            <a:ext cx="1519145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polinukleotid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zanjirdan</a:t>
            </a:r>
            <a:endParaRPr lang="ru-RU" sz="1050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974486" y="2463688"/>
            <a:ext cx="1821606" cy="435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endParaRPr lang="ru-RU" sz="105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741415" y="2547606"/>
            <a:ext cx="151914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sintezlash</a:t>
            </a:r>
            <a:endParaRPr lang="ru-RU" sz="1050" b="1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22677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Mavzuni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47677" y="604018"/>
            <a:ext cx="752129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1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3484" y="1245419"/>
            <a:ext cx="4483707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1-DNK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ATGSSGTTAAGGSTAS</a:t>
            </a:r>
            <a:endParaRPr lang="ru-RU" sz="1400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83481" y="1585469"/>
            <a:ext cx="4483707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-DNK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TASGGSAATTSSGATG</a:t>
            </a:r>
            <a:endParaRPr lang="ru-RU" sz="14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83482" y="1991291"/>
            <a:ext cx="4483707" cy="30777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-RNK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AUGSSGUUAAGGSUAS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3068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lar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879" y="2196108"/>
            <a:ext cx="4724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267" y="576593"/>
            <a:ext cx="980663" cy="1151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83481" y="-136"/>
            <a:ext cx="48932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236429" y="1224000"/>
            <a:ext cx="1404156" cy="943253"/>
          </a:xfrm>
          <a:prstGeom prst="ellipse">
            <a:avLst/>
          </a:prstGeom>
          <a:solidFill>
            <a:srgbClr val="FFFF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217516" y="1404020"/>
            <a:ext cx="13464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148405" y="721561"/>
            <a:ext cx="811440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Qurilish</a:t>
            </a:r>
            <a:r>
              <a:rPr lang="en-US" sz="1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367677" y="2600367"/>
            <a:ext cx="1141659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Katalizatorlik</a:t>
            </a:r>
            <a:endParaRPr lang="en-US" sz="12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05622" y="1064907"/>
            <a:ext cx="691215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Signal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46635" y="1052107"/>
            <a:ext cx="829504" cy="28394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1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935509" y="2347733"/>
            <a:ext cx="946092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Transport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898417" y="1577622"/>
            <a:ext cx="782587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Himoya</a:t>
            </a:r>
            <a:r>
              <a:rPr lang="en-US" sz="1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995412" y="2352056"/>
            <a:ext cx="885179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Energetik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949166" y="725297"/>
            <a:ext cx="827471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Gormon</a:t>
            </a:r>
            <a:r>
              <a:rPr lang="en-US" sz="1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1387" y="1577622"/>
            <a:ext cx="829504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Zaxira</a:t>
            </a:r>
            <a:r>
              <a:rPr lang="en-US" sz="1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2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>
            <a:stCxn id="5" idx="0"/>
            <a:endCxn id="19" idx="2"/>
          </p:cNvCxnSpPr>
          <p:nvPr/>
        </p:nvCxnSpPr>
        <p:spPr>
          <a:xfrm flipV="1">
            <a:off x="2938507" y="998560"/>
            <a:ext cx="615618" cy="225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5" idx="0"/>
            <a:endCxn id="27" idx="2"/>
          </p:cNvCxnSpPr>
          <p:nvPr/>
        </p:nvCxnSpPr>
        <p:spPr>
          <a:xfrm flipH="1" flipV="1">
            <a:off x="2362902" y="1002296"/>
            <a:ext cx="575605" cy="2217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5" idx="1"/>
            <a:endCxn id="22" idx="3"/>
          </p:cNvCxnSpPr>
          <p:nvPr/>
        </p:nvCxnSpPr>
        <p:spPr>
          <a:xfrm flipH="1" flipV="1">
            <a:off x="1576139" y="1194079"/>
            <a:ext cx="865924" cy="1680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5" idx="7"/>
            <a:endCxn id="21" idx="1"/>
          </p:cNvCxnSpPr>
          <p:nvPr/>
        </p:nvCxnSpPr>
        <p:spPr>
          <a:xfrm flipV="1">
            <a:off x="3434951" y="1203407"/>
            <a:ext cx="970671" cy="158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5" idx="2"/>
            <a:endCxn id="15" idx="3"/>
          </p:cNvCxnSpPr>
          <p:nvPr/>
        </p:nvCxnSpPr>
        <p:spPr>
          <a:xfrm flipH="1">
            <a:off x="1990891" y="1695627"/>
            <a:ext cx="245538" cy="20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5" idx="6"/>
            <a:endCxn id="25" idx="1"/>
          </p:cNvCxnSpPr>
          <p:nvPr/>
        </p:nvCxnSpPr>
        <p:spPr>
          <a:xfrm>
            <a:off x="3640585" y="1695627"/>
            <a:ext cx="257832" cy="20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5" idx="4"/>
            <a:endCxn id="20" idx="0"/>
          </p:cNvCxnSpPr>
          <p:nvPr/>
        </p:nvCxnSpPr>
        <p:spPr>
          <a:xfrm>
            <a:off x="2938507" y="2167253"/>
            <a:ext cx="0" cy="4331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5" idx="3"/>
            <a:endCxn id="23" idx="0"/>
          </p:cNvCxnSpPr>
          <p:nvPr/>
        </p:nvCxnSpPr>
        <p:spPr>
          <a:xfrm flipH="1">
            <a:off x="1408555" y="2029117"/>
            <a:ext cx="1033508" cy="3186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endCxn id="26" idx="0"/>
          </p:cNvCxnSpPr>
          <p:nvPr/>
        </p:nvCxnSpPr>
        <p:spPr>
          <a:xfrm>
            <a:off x="3434951" y="2029117"/>
            <a:ext cx="1003051" cy="3229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34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09022" y="680564"/>
            <a:ext cx="134422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1453" y="1187996"/>
            <a:ext cx="4939256" cy="138499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–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o‘quvchining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kecha-kunduzdagi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ovqati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95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400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uglevodning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(a),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biopolimerlar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(b)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kJ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120" y="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947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42120" y="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123641" y="593387"/>
            <a:ext cx="1319667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79425" y="1052298"/>
            <a:ext cx="1718879" cy="1169551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 – 17,6 kJ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–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=1760kJ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 – 4,1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–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X=410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960998" y="1066974"/>
            <a:ext cx="1778165" cy="1169551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 – 38,9 kJ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95g –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=3695,5 kJ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 – 9,3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–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X=883,5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801856" y="1065263"/>
            <a:ext cx="1787481" cy="1169551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17,6 kJ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400g – X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=7040 kJ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 – 4,1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400g –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X=1640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9446" y="2322362"/>
            <a:ext cx="5229892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12495,5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kJ, 2933,5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9446" y="2745611"/>
            <a:ext cx="5229892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biopolimerlar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8800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kJ, 2050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67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7" grpId="0" animBg="1"/>
      <p:bldP spid="28" grpId="0" animBg="1"/>
      <p:bldP spid="29" grpId="0" animBg="1"/>
      <p:bldP spid="30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75569" y="35868"/>
            <a:ext cx="27318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63701" y="827957"/>
            <a:ext cx="2741379" cy="160043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“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nukleus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1869-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shvetsariyalik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vrach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Fridrix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Misher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leykotsitlar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yadrosidan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77" y="683940"/>
            <a:ext cx="1728192" cy="207595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1115529" y="2864725"/>
            <a:ext cx="9438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F.Misher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617" y="674375"/>
            <a:ext cx="1749633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7747" y="35868"/>
            <a:ext cx="27318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549551" y="1012929"/>
            <a:ext cx="1224136" cy="415789"/>
            <a:chOff x="657563" y="1226576"/>
            <a:chExt cx="1224136" cy="662664"/>
          </a:xfrm>
        </p:grpSpPr>
        <p:sp>
          <p:nvSpPr>
            <p:cNvPr id="12" name="Овал 11"/>
            <p:cNvSpPr/>
            <p:nvPr/>
          </p:nvSpPr>
          <p:spPr>
            <a:xfrm>
              <a:off x="657563" y="1226576"/>
              <a:ext cx="1224136" cy="662664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755489" y="1319563"/>
              <a:ext cx="10181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DNK 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12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791180" y="1012929"/>
            <a:ext cx="1224136" cy="415789"/>
            <a:chOff x="3779825" y="1296008"/>
            <a:chExt cx="1224136" cy="662664"/>
          </a:xfrm>
        </p:grpSpPr>
        <p:sp>
          <p:nvSpPr>
            <p:cNvPr id="11" name="Овал 10"/>
            <p:cNvSpPr/>
            <p:nvPr/>
          </p:nvSpPr>
          <p:spPr>
            <a:xfrm>
              <a:off x="3779825" y="1296008"/>
              <a:ext cx="1224136" cy="662664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815829" y="1404020"/>
              <a:ext cx="115212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RNK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1400" dirty="0"/>
            </a:p>
          </p:txBody>
        </p:sp>
      </p:grpSp>
      <p:cxnSp>
        <p:nvCxnSpPr>
          <p:cNvPr id="17" name="Прямая соединительная линия 16"/>
          <p:cNvCxnSpPr>
            <a:stCxn id="2" idx="2"/>
            <a:endCxn id="12" idx="6"/>
          </p:cNvCxnSpPr>
          <p:nvPr/>
        </p:nvCxnSpPr>
        <p:spPr>
          <a:xfrm flipH="1">
            <a:off x="1773687" y="1012929"/>
            <a:ext cx="1008747" cy="2078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2" idx="2"/>
            <a:endCxn id="11" idx="2"/>
          </p:cNvCxnSpPr>
          <p:nvPr/>
        </p:nvCxnSpPr>
        <p:spPr>
          <a:xfrm>
            <a:off x="2782434" y="1012929"/>
            <a:ext cx="1008746" cy="2078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1487064"/>
            <a:ext cx="1980220" cy="157296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266" y="1487064"/>
            <a:ext cx="1977963" cy="157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453" y="582193"/>
            <a:ext cx="4977302" cy="95410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yadrosida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RNK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7747" y="71872"/>
            <a:ext cx="27318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18" y="1640504"/>
            <a:ext cx="1531222" cy="14311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34" y="1596815"/>
            <a:ext cx="2209156" cy="1391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110852" y="1528223"/>
            <a:ext cx="508473" cy="2769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51211" y="1524340"/>
            <a:ext cx="508473" cy="2769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>
            <a:stCxn id="10" idx="2"/>
          </p:cNvCxnSpPr>
          <p:nvPr/>
        </p:nvCxnSpPr>
        <p:spPr>
          <a:xfrm flipH="1">
            <a:off x="823450" y="1805222"/>
            <a:ext cx="1541639" cy="628618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10" idx="1"/>
          </p:cNvCxnSpPr>
          <p:nvPr/>
        </p:nvCxnSpPr>
        <p:spPr>
          <a:xfrm flipH="1">
            <a:off x="1473700" y="1666723"/>
            <a:ext cx="637152" cy="26306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0" idx="2"/>
          </p:cNvCxnSpPr>
          <p:nvPr/>
        </p:nvCxnSpPr>
        <p:spPr>
          <a:xfrm>
            <a:off x="2365089" y="1805222"/>
            <a:ext cx="2274785" cy="484602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1" idx="3"/>
          </p:cNvCxnSpPr>
          <p:nvPr/>
        </p:nvCxnSpPr>
        <p:spPr>
          <a:xfrm>
            <a:off x="3459684" y="1662840"/>
            <a:ext cx="777728" cy="16079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1" idx="1"/>
          </p:cNvCxnSpPr>
          <p:nvPr/>
        </p:nvCxnSpPr>
        <p:spPr>
          <a:xfrm flipH="1">
            <a:off x="909609" y="1662840"/>
            <a:ext cx="2041602" cy="92420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1" idx="3"/>
          </p:cNvCxnSpPr>
          <p:nvPr/>
        </p:nvCxnSpPr>
        <p:spPr>
          <a:xfrm>
            <a:off x="3459684" y="1662840"/>
            <a:ext cx="489696" cy="2229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1" idx="3"/>
          </p:cNvCxnSpPr>
          <p:nvPr/>
        </p:nvCxnSpPr>
        <p:spPr>
          <a:xfrm>
            <a:off x="3459684" y="1662840"/>
            <a:ext cx="993067" cy="16079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1032430" y="1662840"/>
            <a:ext cx="1932584" cy="76711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189698" y="1790194"/>
            <a:ext cx="1402469" cy="48848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1" idx="3"/>
          </p:cNvCxnSpPr>
          <p:nvPr/>
        </p:nvCxnSpPr>
        <p:spPr>
          <a:xfrm>
            <a:off x="3459684" y="1662840"/>
            <a:ext cx="428153" cy="16079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11" idx="1"/>
          </p:cNvCxnSpPr>
          <p:nvPr/>
        </p:nvCxnSpPr>
        <p:spPr>
          <a:xfrm flipH="1">
            <a:off x="831504" y="1662840"/>
            <a:ext cx="2119707" cy="626984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63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49719" y="791952"/>
            <a:ext cx="3102314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sintezlanishida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7747" y="71872"/>
            <a:ext cx="27318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722348"/>
            <a:ext cx="2262282" cy="2029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156307</TotalTime>
  <Words>948</Words>
  <Application>Microsoft Office PowerPoint</Application>
  <PresentationFormat>Произвольный</PresentationFormat>
  <Paragraphs>142</Paragraphs>
  <Slides>27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27</vt:i4>
      </vt:variant>
    </vt:vector>
  </HeadingPairs>
  <TitlesOfParts>
    <vt:vector size="41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1984</cp:revision>
  <dcterms:created xsi:type="dcterms:W3CDTF">2014-10-08T23:03:32Z</dcterms:created>
  <dcterms:modified xsi:type="dcterms:W3CDTF">2021-03-25T07:25:38Z</dcterms:modified>
</cp:coreProperties>
</file>