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35"/>
  </p:notesMasterIdLst>
  <p:sldIdLst>
    <p:sldId id="1356" r:id="rId11"/>
    <p:sldId id="1402" r:id="rId12"/>
    <p:sldId id="1486" r:id="rId13"/>
    <p:sldId id="1485" r:id="rId14"/>
    <p:sldId id="262" r:id="rId15"/>
    <p:sldId id="1465" r:id="rId16"/>
    <p:sldId id="1487" r:id="rId17"/>
    <p:sldId id="1414" r:id="rId18"/>
    <p:sldId id="1462" r:id="rId19"/>
    <p:sldId id="1488" r:id="rId20"/>
    <p:sldId id="1466" r:id="rId21"/>
    <p:sldId id="1467" r:id="rId22"/>
    <p:sldId id="1489" r:id="rId23"/>
    <p:sldId id="1474" r:id="rId24"/>
    <p:sldId id="1490" r:id="rId25"/>
    <p:sldId id="1468" r:id="rId26"/>
    <p:sldId id="1481" r:id="rId27"/>
    <p:sldId id="1482" r:id="rId28"/>
    <p:sldId id="1483" r:id="rId29"/>
    <p:sldId id="1484" r:id="rId30"/>
    <p:sldId id="1425" r:id="rId31"/>
    <p:sldId id="1492" r:id="rId32"/>
    <p:sldId id="1429" r:id="rId33"/>
    <p:sldId id="1477" r:id="rId34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02"/>
            <p14:sldId id="1486"/>
            <p14:sldId id="1485"/>
            <p14:sldId id="262"/>
            <p14:sldId id="1465"/>
            <p14:sldId id="1487"/>
            <p14:sldId id="1414"/>
            <p14:sldId id="1462"/>
            <p14:sldId id="1488"/>
            <p14:sldId id="1466"/>
            <p14:sldId id="1467"/>
            <p14:sldId id="1489"/>
            <p14:sldId id="1474"/>
            <p14:sldId id="1490"/>
            <p14:sldId id="1468"/>
            <p14:sldId id="1481"/>
            <p14:sldId id="1482"/>
            <p14:sldId id="1483"/>
            <p14:sldId id="1484"/>
            <p14:sldId id="1425"/>
            <p14:sldId id="1492"/>
            <p14:sldId id="1429"/>
            <p14:sldId id="1477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A0FFA0"/>
    <a:srgbClr val="FFFFFF"/>
    <a:srgbClr val="FECD4E"/>
    <a:srgbClr val="EBFFFF"/>
    <a:srgbClr val="FDF0DD"/>
    <a:srgbClr val="C076C4"/>
    <a:srgbClr val="000000"/>
    <a:srgbClr val="DDDDDD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9" autoAdjust="0"/>
    <p:restoredTop sz="95332" autoAdjust="0"/>
  </p:normalViewPr>
  <p:slideViewPr>
    <p:cSldViewPr snapToObjects="1">
      <p:cViewPr varScale="1">
        <p:scale>
          <a:sx n="157" d="100"/>
          <a:sy n="157" d="100"/>
        </p:scale>
        <p:origin x="101" y="283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heme" Target="theme/theme1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75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326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82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9" Type="http://schemas.openxmlformats.org/officeDocument/2006/relationships/slideLayout" Target="../slideLayouts/slideLayout559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54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Relationship Id="rId20" Type="http://schemas.openxmlformats.org/officeDocument/2006/relationships/slideLayout" Target="../slideLayouts/slideLayout550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10" Type="http://schemas.openxmlformats.org/officeDocument/2006/relationships/slideLayout" Target="../slideLayouts/slideLayout540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9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61" Type="http://schemas.openxmlformats.org/officeDocument/2006/relationships/hyperlink" Target="https://twitter.com/" TargetMode="External"/><Relationship Id="rId1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Relationship Id="rId20" Type="http://schemas.openxmlformats.org/officeDocument/2006/relationships/slideLayout" Target="../slideLayouts/slideLayout87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77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9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Relationship Id="rId20" Type="http://schemas.openxmlformats.org/officeDocument/2006/relationships/slideLayout" Target="../slideLayouts/slideLayout144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34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9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20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Relationship Id="rId20" Type="http://schemas.openxmlformats.org/officeDocument/2006/relationships/slideLayout" Target="../slideLayouts/slideLayout202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10" Type="http://schemas.openxmlformats.org/officeDocument/2006/relationships/slideLayout" Target="../slideLayouts/slideLayout192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9" Type="http://schemas.openxmlformats.org/officeDocument/2006/relationships/slideLayout" Target="../slideLayouts/slideLayout269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25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Relationship Id="rId20" Type="http://schemas.openxmlformats.org/officeDocument/2006/relationships/slideLayout" Target="../slideLayouts/slideLayout260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10" Type="http://schemas.openxmlformats.org/officeDocument/2006/relationships/slideLayout" Target="../slideLayouts/slideLayout250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9" Type="http://schemas.openxmlformats.org/officeDocument/2006/relationships/slideLayout" Target="../slideLayouts/slideLayout327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31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Relationship Id="rId20" Type="http://schemas.openxmlformats.org/officeDocument/2006/relationships/slideLayout" Target="../slideLayouts/slideLayout318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10" Type="http://schemas.openxmlformats.org/officeDocument/2006/relationships/slideLayout" Target="../slideLayouts/slideLayout308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9" Type="http://schemas.openxmlformats.org/officeDocument/2006/relationships/slideLayout" Target="../slideLayouts/slideLayout385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37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Relationship Id="rId20" Type="http://schemas.openxmlformats.org/officeDocument/2006/relationships/slideLayout" Target="../slideLayouts/slideLayout376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10" Type="http://schemas.openxmlformats.org/officeDocument/2006/relationships/slideLayout" Target="../slideLayouts/slideLayout366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9" Type="http://schemas.openxmlformats.org/officeDocument/2006/relationships/slideLayout" Target="../slideLayouts/slideLayout443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43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Relationship Id="rId20" Type="http://schemas.openxmlformats.org/officeDocument/2006/relationships/slideLayout" Target="../slideLayouts/slideLayout434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10" Type="http://schemas.openxmlformats.org/officeDocument/2006/relationships/slideLayout" Target="../slideLayouts/slideLayout424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9" Type="http://schemas.openxmlformats.org/officeDocument/2006/relationships/slideLayout" Target="../slideLayouts/slideLayout501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49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Relationship Id="rId20" Type="http://schemas.openxmlformats.org/officeDocument/2006/relationships/slideLayout" Target="../slideLayouts/slideLayout492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10" Type="http://schemas.openxmlformats.org/officeDocument/2006/relationships/slideLayout" Target="../slideLayouts/slideLayout482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34.jp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14000" t="67000" r="30000" b="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7819" y="9739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7413" y="275685"/>
            <a:ext cx="3154459" cy="507168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14"/>
              </a:spcBef>
            </a:pPr>
            <a:r>
              <a:rPr lang="ru-RU" sz="32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BIOLOGIYA</a:t>
            </a:r>
            <a:endParaRPr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648740" y="1283030"/>
            <a:ext cx="3821808" cy="752749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/>
            <a:r>
              <a:rPr sz="2400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387"/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Aminokislotalar</a:t>
            </a:r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15429" y="1269987"/>
            <a:ext cx="343665" cy="78641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AC307203-EAD9-4135-A343-1ED05DD6491A}"/>
              </a:ext>
            </a:extLst>
          </p:cNvPr>
          <p:cNvSpPr/>
          <p:nvPr/>
        </p:nvSpPr>
        <p:spPr>
          <a:xfrm>
            <a:off x="439869" y="322335"/>
            <a:ext cx="395658" cy="394391"/>
          </a:xfrm>
          <a:custGeom>
            <a:avLst/>
            <a:gdLst/>
            <a:ahLst/>
            <a:cxnLst/>
            <a:rect l="l" t="t" r="r" b="b"/>
            <a:pathLst>
              <a:path w="396240" h="394970">
                <a:moveTo>
                  <a:pt x="65938" y="0"/>
                </a:moveTo>
                <a:lnTo>
                  <a:pt x="0" y="0"/>
                </a:lnTo>
                <a:lnTo>
                  <a:pt x="0" y="33020"/>
                </a:lnTo>
                <a:lnTo>
                  <a:pt x="0" y="361950"/>
                </a:lnTo>
                <a:lnTo>
                  <a:pt x="0" y="394970"/>
                </a:lnTo>
                <a:lnTo>
                  <a:pt x="65938" y="394970"/>
                </a:lnTo>
                <a:lnTo>
                  <a:pt x="65938" y="361950"/>
                </a:lnTo>
                <a:lnTo>
                  <a:pt x="32969" y="361950"/>
                </a:lnTo>
                <a:lnTo>
                  <a:pt x="32969" y="33020"/>
                </a:lnTo>
                <a:lnTo>
                  <a:pt x="65938" y="33020"/>
                </a:lnTo>
                <a:lnTo>
                  <a:pt x="65938" y="0"/>
                </a:lnTo>
                <a:close/>
              </a:path>
              <a:path w="396240" h="394970">
                <a:moveTo>
                  <a:pt x="296710" y="65366"/>
                </a:moveTo>
                <a:lnTo>
                  <a:pt x="98907" y="65366"/>
                </a:lnTo>
                <a:lnTo>
                  <a:pt x="98907" y="96126"/>
                </a:lnTo>
                <a:lnTo>
                  <a:pt x="184454" y="197243"/>
                </a:lnTo>
                <a:lnTo>
                  <a:pt x="98907" y="298361"/>
                </a:lnTo>
                <a:lnTo>
                  <a:pt x="98907" y="329120"/>
                </a:lnTo>
                <a:lnTo>
                  <a:pt x="296710" y="329120"/>
                </a:lnTo>
                <a:lnTo>
                  <a:pt x="296710" y="263182"/>
                </a:lnTo>
                <a:lnTo>
                  <a:pt x="263740" y="263182"/>
                </a:lnTo>
                <a:lnTo>
                  <a:pt x="263740" y="296151"/>
                </a:lnTo>
                <a:lnTo>
                  <a:pt x="143954" y="296151"/>
                </a:lnTo>
                <a:lnTo>
                  <a:pt x="227647" y="197243"/>
                </a:lnTo>
                <a:lnTo>
                  <a:pt x="143954" y="98336"/>
                </a:lnTo>
                <a:lnTo>
                  <a:pt x="263740" y="98336"/>
                </a:lnTo>
                <a:lnTo>
                  <a:pt x="263740" y="131305"/>
                </a:lnTo>
                <a:lnTo>
                  <a:pt x="296710" y="131305"/>
                </a:lnTo>
                <a:lnTo>
                  <a:pt x="296710" y="65366"/>
                </a:lnTo>
                <a:close/>
              </a:path>
              <a:path w="396240" h="394970">
                <a:moveTo>
                  <a:pt x="395617" y="0"/>
                </a:moveTo>
                <a:lnTo>
                  <a:pt x="329679" y="0"/>
                </a:lnTo>
                <a:lnTo>
                  <a:pt x="329679" y="33020"/>
                </a:lnTo>
                <a:lnTo>
                  <a:pt x="362648" y="33020"/>
                </a:lnTo>
                <a:lnTo>
                  <a:pt x="362648" y="361950"/>
                </a:lnTo>
                <a:lnTo>
                  <a:pt x="329679" y="361950"/>
                </a:lnTo>
                <a:lnTo>
                  <a:pt x="329679" y="394970"/>
                </a:lnTo>
                <a:lnTo>
                  <a:pt x="395617" y="394970"/>
                </a:lnTo>
                <a:lnTo>
                  <a:pt x="395617" y="361950"/>
                </a:lnTo>
                <a:lnTo>
                  <a:pt x="395617" y="33020"/>
                </a:lnTo>
                <a:lnTo>
                  <a:pt x="395617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597708" y="227770"/>
            <a:ext cx="971185" cy="634452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597708" y="241958"/>
            <a:ext cx="971186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727482" y="349083"/>
            <a:ext cx="841412" cy="36180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9-sinf</a:t>
            </a:r>
            <a:endParaRPr sz="2247" dirty="0">
              <a:latin typeface="Arial"/>
              <a:cs typeface="Arial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78743" y="176838"/>
            <a:ext cx="685384" cy="685384"/>
            <a:chOff x="608994" y="708185"/>
            <a:chExt cx="518351" cy="518351"/>
          </a:xfrm>
        </p:grpSpPr>
        <p:sp>
          <p:nvSpPr>
            <p:cNvPr id="25" name="Oval 21"/>
            <p:cNvSpPr>
              <a:spLocks noChangeArrowheads="1"/>
            </p:cNvSpPr>
            <p:nvPr/>
          </p:nvSpPr>
          <p:spPr bwMode="auto">
            <a:xfrm>
              <a:off x="608994" y="708185"/>
              <a:ext cx="518351" cy="518351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733002" y="824246"/>
              <a:ext cx="270336" cy="286848"/>
            </a:xfrm>
            <a:custGeom>
              <a:avLst/>
              <a:gdLst>
                <a:gd name="T0" fmla="*/ 368 w 554"/>
                <a:gd name="T1" fmla="*/ 128 h 588"/>
                <a:gd name="T2" fmla="*/ 390 w 554"/>
                <a:gd name="T3" fmla="*/ 69 h 588"/>
                <a:gd name="T4" fmla="*/ 397 w 554"/>
                <a:gd name="T5" fmla="*/ 7 h 588"/>
                <a:gd name="T6" fmla="*/ 157 w 554"/>
                <a:gd name="T7" fmla="*/ 0 h 588"/>
                <a:gd name="T8" fmla="*/ 150 w 554"/>
                <a:gd name="T9" fmla="*/ 62 h 588"/>
                <a:gd name="T10" fmla="*/ 186 w 554"/>
                <a:gd name="T11" fmla="*/ 69 h 588"/>
                <a:gd name="T12" fmla="*/ 24 w 554"/>
                <a:gd name="T13" fmla="*/ 459 h 588"/>
                <a:gd name="T14" fmla="*/ 70 w 554"/>
                <a:gd name="T15" fmla="*/ 588 h 588"/>
                <a:gd name="T16" fmla="*/ 540 w 554"/>
                <a:gd name="T17" fmla="*/ 564 h 588"/>
                <a:gd name="T18" fmla="*/ 164 w 554"/>
                <a:gd name="T19" fmla="*/ 14 h 588"/>
                <a:gd name="T20" fmla="*/ 383 w 554"/>
                <a:gd name="T21" fmla="*/ 55 h 588"/>
                <a:gd name="T22" fmla="*/ 193 w 554"/>
                <a:gd name="T23" fmla="*/ 55 h 588"/>
                <a:gd name="T24" fmla="*/ 164 w 554"/>
                <a:gd name="T25" fmla="*/ 14 h 588"/>
                <a:gd name="T26" fmla="*/ 484 w 554"/>
                <a:gd name="T27" fmla="*/ 574 h 588"/>
                <a:gd name="T28" fmla="*/ 26 w 554"/>
                <a:gd name="T29" fmla="*/ 557 h 588"/>
                <a:gd name="T30" fmla="*/ 199 w 554"/>
                <a:gd name="T31" fmla="*/ 133 h 588"/>
                <a:gd name="T32" fmla="*/ 200 w 554"/>
                <a:gd name="T33" fmla="*/ 69 h 588"/>
                <a:gd name="T34" fmla="*/ 354 w 554"/>
                <a:gd name="T35" fmla="*/ 129 h 588"/>
                <a:gd name="T36" fmla="*/ 517 w 554"/>
                <a:gd name="T37" fmla="*/ 464 h 588"/>
                <a:gd name="T38" fmla="*/ 421 w 554"/>
                <a:gd name="T39" fmla="*/ 332 h 588"/>
                <a:gd name="T40" fmla="*/ 421 w 554"/>
                <a:gd name="T41" fmla="*/ 331 h 588"/>
                <a:gd name="T42" fmla="*/ 420 w 554"/>
                <a:gd name="T43" fmla="*/ 330 h 588"/>
                <a:gd name="T44" fmla="*/ 419 w 554"/>
                <a:gd name="T45" fmla="*/ 329 h 588"/>
                <a:gd name="T46" fmla="*/ 418 w 554"/>
                <a:gd name="T47" fmla="*/ 328 h 588"/>
                <a:gd name="T48" fmla="*/ 417 w 554"/>
                <a:gd name="T49" fmla="*/ 327 h 588"/>
                <a:gd name="T50" fmla="*/ 413 w 554"/>
                <a:gd name="T51" fmla="*/ 327 h 588"/>
                <a:gd name="T52" fmla="*/ 277 w 554"/>
                <a:gd name="T53" fmla="*/ 226 h 588"/>
                <a:gd name="T54" fmla="*/ 144 w 554"/>
                <a:gd name="T55" fmla="*/ 327 h 588"/>
                <a:gd name="T56" fmla="*/ 133 w 554"/>
                <a:gd name="T57" fmla="*/ 330 h 588"/>
                <a:gd name="T58" fmla="*/ 133 w 554"/>
                <a:gd name="T59" fmla="*/ 332 h 588"/>
                <a:gd name="T60" fmla="*/ 277 w 554"/>
                <a:gd name="T61" fmla="*/ 527 h 588"/>
                <a:gd name="T62" fmla="*/ 421 w 554"/>
                <a:gd name="T63" fmla="*/ 332 h 588"/>
                <a:gd name="T64" fmla="*/ 277 w 554"/>
                <a:gd name="T65" fmla="*/ 240 h 588"/>
                <a:gd name="T66" fmla="*/ 280 w 554"/>
                <a:gd name="T67" fmla="*/ 404 h 588"/>
                <a:gd name="T68" fmla="*/ 277 w 554"/>
                <a:gd name="T69" fmla="*/ 240 h 588"/>
                <a:gd name="T70" fmla="*/ 145 w 554"/>
                <a:gd name="T71" fmla="*/ 341 h 588"/>
                <a:gd name="T72" fmla="*/ 249 w 554"/>
                <a:gd name="T73" fmla="*/ 506 h 588"/>
                <a:gd name="T74" fmla="*/ 140 w 554"/>
                <a:gd name="T75" fmla="*/ 376 h 588"/>
                <a:gd name="T76" fmla="*/ 263 w 554"/>
                <a:gd name="T77" fmla="*/ 513 h 588"/>
                <a:gd name="T78" fmla="*/ 409 w 554"/>
                <a:gd name="T79" fmla="*/ 341 h 588"/>
                <a:gd name="T80" fmla="*/ 277 w 554"/>
                <a:gd name="T81" fmla="*/ 513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4" h="588">
                  <a:moveTo>
                    <a:pt x="530" y="458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368" y="69"/>
                    <a:pt x="368" y="69"/>
                    <a:pt x="368" y="69"/>
                  </a:cubicBezTo>
                  <a:cubicBezTo>
                    <a:pt x="390" y="69"/>
                    <a:pt x="390" y="69"/>
                    <a:pt x="390" y="69"/>
                  </a:cubicBezTo>
                  <a:cubicBezTo>
                    <a:pt x="393" y="69"/>
                    <a:pt x="397" y="66"/>
                    <a:pt x="397" y="62"/>
                  </a:cubicBezTo>
                  <a:cubicBezTo>
                    <a:pt x="397" y="7"/>
                    <a:pt x="397" y="7"/>
                    <a:pt x="397" y="7"/>
                  </a:cubicBezTo>
                  <a:cubicBezTo>
                    <a:pt x="397" y="3"/>
                    <a:pt x="393" y="0"/>
                    <a:pt x="39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4" y="0"/>
                    <a:pt x="150" y="3"/>
                    <a:pt x="150" y="7"/>
                  </a:cubicBezTo>
                  <a:cubicBezTo>
                    <a:pt x="150" y="62"/>
                    <a:pt x="150" y="62"/>
                    <a:pt x="150" y="62"/>
                  </a:cubicBezTo>
                  <a:cubicBezTo>
                    <a:pt x="150" y="66"/>
                    <a:pt x="154" y="69"/>
                    <a:pt x="157" y="69"/>
                  </a:cubicBezTo>
                  <a:cubicBezTo>
                    <a:pt x="186" y="69"/>
                    <a:pt x="186" y="69"/>
                    <a:pt x="186" y="69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24" y="459"/>
                    <a:pt x="24" y="459"/>
                    <a:pt x="24" y="459"/>
                  </a:cubicBezTo>
                  <a:cubicBezTo>
                    <a:pt x="3" y="507"/>
                    <a:pt x="0" y="543"/>
                    <a:pt x="14" y="564"/>
                  </a:cubicBezTo>
                  <a:cubicBezTo>
                    <a:pt x="25" y="580"/>
                    <a:pt x="43" y="588"/>
                    <a:pt x="70" y="588"/>
                  </a:cubicBezTo>
                  <a:cubicBezTo>
                    <a:pt x="484" y="588"/>
                    <a:pt x="484" y="588"/>
                    <a:pt x="484" y="588"/>
                  </a:cubicBezTo>
                  <a:cubicBezTo>
                    <a:pt x="511" y="588"/>
                    <a:pt x="529" y="580"/>
                    <a:pt x="540" y="564"/>
                  </a:cubicBezTo>
                  <a:cubicBezTo>
                    <a:pt x="554" y="543"/>
                    <a:pt x="551" y="507"/>
                    <a:pt x="530" y="458"/>
                  </a:cubicBezTo>
                  <a:close/>
                  <a:moveTo>
                    <a:pt x="164" y="14"/>
                  </a:moveTo>
                  <a:cubicBezTo>
                    <a:pt x="383" y="14"/>
                    <a:pt x="383" y="14"/>
                    <a:pt x="383" y="14"/>
                  </a:cubicBezTo>
                  <a:cubicBezTo>
                    <a:pt x="383" y="55"/>
                    <a:pt x="383" y="55"/>
                    <a:pt x="383" y="55"/>
                  </a:cubicBezTo>
                  <a:cubicBezTo>
                    <a:pt x="361" y="55"/>
                    <a:pt x="361" y="55"/>
                    <a:pt x="361" y="55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64" y="55"/>
                    <a:pt x="164" y="55"/>
                    <a:pt x="164" y="55"/>
                  </a:cubicBezTo>
                  <a:lnTo>
                    <a:pt x="164" y="14"/>
                  </a:lnTo>
                  <a:close/>
                  <a:moveTo>
                    <a:pt x="528" y="557"/>
                  </a:moveTo>
                  <a:cubicBezTo>
                    <a:pt x="520" y="568"/>
                    <a:pt x="506" y="574"/>
                    <a:pt x="484" y="574"/>
                  </a:cubicBezTo>
                  <a:cubicBezTo>
                    <a:pt x="70" y="574"/>
                    <a:pt x="70" y="574"/>
                    <a:pt x="70" y="574"/>
                  </a:cubicBezTo>
                  <a:cubicBezTo>
                    <a:pt x="48" y="574"/>
                    <a:pt x="33" y="568"/>
                    <a:pt x="26" y="557"/>
                  </a:cubicBezTo>
                  <a:cubicBezTo>
                    <a:pt x="15" y="539"/>
                    <a:pt x="18" y="507"/>
                    <a:pt x="37" y="465"/>
                  </a:cubicBezTo>
                  <a:cubicBezTo>
                    <a:pt x="199" y="133"/>
                    <a:pt x="199" y="133"/>
                    <a:pt x="199" y="133"/>
                  </a:cubicBezTo>
                  <a:cubicBezTo>
                    <a:pt x="200" y="132"/>
                    <a:pt x="200" y="131"/>
                    <a:pt x="200" y="129"/>
                  </a:cubicBezTo>
                  <a:cubicBezTo>
                    <a:pt x="200" y="69"/>
                    <a:pt x="200" y="69"/>
                    <a:pt x="200" y="69"/>
                  </a:cubicBezTo>
                  <a:cubicBezTo>
                    <a:pt x="354" y="69"/>
                    <a:pt x="354" y="69"/>
                    <a:pt x="354" y="69"/>
                  </a:cubicBezTo>
                  <a:cubicBezTo>
                    <a:pt x="354" y="129"/>
                    <a:pt x="354" y="129"/>
                    <a:pt x="354" y="129"/>
                  </a:cubicBezTo>
                  <a:cubicBezTo>
                    <a:pt x="354" y="131"/>
                    <a:pt x="354" y="132"/>
                    <a:pt x="354" y="133"/>
                  </a:cubicBezTo>
                  <a:cubicBezTo>
                    <a:pt x="517" y="464"/>
                    <a:pt x="517" y="464"/>
                    <a:pt x="517" y="464"/>
                  </a:cubicBezTo>
                  <a:cubicBezTo>
                    <a:pt x="536" y="507"/>
                    <a:pt x="539" y="539"/>
                    <a:pt x="528" y="557"/>
                  </a:cubicBezTo>
                  <a:close/>
                  <a:moveTo>
                    <a:pt x="421" y="332"/>
                  </a:moveTo>
                  <a:cubicBezTo>
                    <a:pt x="421" y="332"/>
                    <a:pt x="421" y="332"/>
                    <a:pt x="421" y="332"/>
                  </a:cubicBezTo>
                  <a:cubicBezTo>
                    <a:pt x="421" y="331"/>
                    <a:pt x="421" y="331"/>
                    <a:pt x="421" y="331"/>
                  </a:cubicBezTo>
                  <a:cubicBezTo>
                    <a:pt x="421" y="331"/>
                    <a:pt x="420" y="331"/>
                    <a:pt x="420" y="330"/>
                  </a:cubicBezTo>
                  <a:cubicBezTo>
                    <a:pt x="420" y="330"/>
                    <a:pt x="420" y="330"/>
                    <a:pt x="420" y="330"/>
                  </a:cubicBezTo>
                  <a:cubicBezTo>
                    <a:pt x="420" y="330"/>
                    <a:pt x="420" y="329"/>
                    <a:pt x="420" y="329"/>
                  </a:cubicBezTo>
                  <a:cubicBezTo>
                    <a:pt x="419" y="329"/>
                    <a:pt x="419" y="329"/>
                    <a:pt x="419" y="329"/>
                  </a:cubicBezTo>
                  <a:cubicBezTo>
                    <a:pt x="419" y="329"/>
                    <a:pt x="419" y="328"/>
                    <a:pt x="419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7" y="327"/>
                    <a:pt x="417" y="327"/>
                    <a:pt x="417" y="327"/>
                  </a:cubicBezTo>
                  <a:cubicBezTo>
                    <a:pt x="417" y="327"/>
                    <a:pt x="416" y="327"/>
                    <a:pt x="416" y="327"/>
                  </a:cubicBezTo>
                  <a:cubicBezTo>
                    <a:pt x="415" y="327"/>
                    <a:pt x="414" y="327"/>
                    <a:pt x="413" y="327"/>
                  </a:cubicBezTo>
                  <a:cubicBezTo>
                    <a:pt x="390" y="329"/>
                    <a:pt x="368" y="335"/>
                    <a:pt x="348" y="345"/>
                  </a:cubicBezTo>
                  <a:cubicBezTo>
                    <a:pt x="333" y="277"/>
                    <a:pt x="293" y="226"/>
                    <a:pt x="277" y="226"/>
                  </a:cubicBezTo>
                  <a:cubicBezTo>
                    <a:pt x="262" y="226"/>
                    <a:pt x="215" y="271"/>
                    <a:pt x="204" y="341"/>
                  </a:cubicBezTo>
                  <a:cubicBezTo>
                    <a:pt x="185" y="333"/>
                    <a:pt x="165" y="328"/>
                    <a:pt x="144" y="327"/>
                  </a:cubicBezTo>
                  <a:cubicBezTo>
                    <a:pt x="144" y="326"/>
                    <a:pt x="143" y="326"/>
                    <a:pt x="142" y="325"/>
                  </a:cubicBezTo>
                  <a:cubicBezTo>
                    <a:pt x="138" y="324"/>
                    <a:pt x="134" y="326"/>
                    <a:pt x="133" y="330"/>
                  </a:cubicBezTo>
                  <a:cubicBezTo>
                    <a:pt x="133" y="330"/>
                    <a:pt x="133" y="331"/>
                    <a:pt x="133" y="331"/>
                  </a:cubicBezTo>
                  <a:cubicBezTo>
                    <a:pt x="133" y="332"/>
                    <a:pt x="133" y="332"/>
                    <a:pt x="133" y="332"/>
                  </a:cubicBezTo>
                  <a:cubicBezTo>
                    <a:pt x="128" y="346"/>
                    <a:pt x="126" y="361"/>
                    <a:pt x="126" y="376"/>
                  </a:cubicBezTo>
                  <a:cubicBezTo>
                    <a:pt x="126" y="460"/>
                    <a:pt x="194" y="527"/>
                    <a:pt x="277" y="527"/>
                  </a:cubicBezTo>
                  <a:cubicBezTo>
                    <a:pt x="360" y="527"/>
                    <a:pt x="428" y="460"/>
                    <a:pt x="428" y="376"/>
                  </a:cubicBezTo>
                  <a:cubicBezTo>
                    <a:pt x="428" y="361"/>
                    <a:pt x="425" y="346"/>
                    <a:pt x="421" y="332"/>
                  </a:cubicBezTo>
                  <a:cubicBezTo>
                    <a:pt x="421" y="332"/>
                    <a:pt x="421" y="332"/>
                    <a:pt x="421" y="332"/>
                  </a:cubicBezTo>
                  <a:close/>
                  <a:moveTo>
                    <a:pt x="277" y="240"/>
                  </a:moveTo>
                  <a:cubicBezTo>
                    <a:pt x="285" y="243"/>
                    <a:pt x="322" y="285"/>
                    <a:pt x="335" y="352"/>
                  </a:cubicBezTo>
                  <a:cubicBezTo>
                    <a:pt x="314" y="365"/>
                    <a:pt x="295" y="383"/>
                    <a:pt x="280" y="404"/>
                  </a:cubicBezTo>
                  <a:cubicBezTo>
                    <a:pt x="264" y="380"/>
                    <a:pt x="242" y="361"/>
                    <a:pt x="217" y="348"/>
                  </a:cubicBezTo>
                  <a:cubicBezTo>
                    <a:pt x="226" y="282"/>
                    <a:pt x="268" y="242"/>
                    <a:pt x="277" y="240"/>
                  </a:cubicBezTo>
                  <a:close/>
                  <a:moveTo>
                    <a:pt x="140" y="376"/>
                  </a:moveTo>
                  <a:cubicBezTo>
                    <a:pt x="140" y="364"/>
                    <a:pt x="142" y="352"/>
                    <a:pt x="145" y="341"/>
                  </a:cubicBezTo>
                  <a:cubicBezTo>
                    <a:pt x="197" y="345"/>
                    <a:pt x="244" y="373"/>
                    <a:pt x="272" y="417"/>
                  </a:cubicBezTo>
                  <a:cubicBezTo>
                    <a:pt x="257" y="444"/>
                    <a:pt x="249" y="474"/>
                    <a:pt x="249" y="506"/>
                  </a:cubicBezTo>
                  <a:cubicBezTo>
                    <a:pt x="249" y="507"/>
                    <a:pt x="249" y="509"/>
                    <a:pt x="249" y="510"/>
                  </a:cubicBezTo>
                  <a:cubicBezTo>
                    <a:pt x="187" y="497"/>
                    <a:pt x="140" y="442"/>
                    <a:pt x="140" y="376"/>
                  </a:cubicBezTo>
                  <a:close/>
                  <a:moveTo>
                    <a:pt x="277" y="513"/>
                  </a:moveTo>
                  <a:cubicBezTo>
                    <a:pt x="272" y="513"/>
                    <a:pt x="267" y="513"/>
                    <a:pt x="263" y="513"/>
                  </a:cubicBezTo>
                  <a:cubicBezTo>
                    <a:pt x="263" y="510"/>
                    <a:pt x="263" y="508"/>
                    <a:pt x="263" y="506"/>
                  </a:cubicBezTo>
                  <a:cubicBezTo>
                    <a:pt x="263" y="422"/>
                    <a:pt x="326" y="351"/>
                    <a:pt x="409" y="341"/>
                  </a:cubicBezTo>
                  <a:cubicBezTo>
                    <a:pt x="412" y="353"/>
                    <a:pt x="414" y="365"/>
                    <a:pt x="414" y="376"/>
                  </a:cubicBezTo>
                  <a:cubicBezTo>
                    <a:pt x="414" y="452"/>
                    <a:pt x="352" y="513"/>
                    <a:pt x="277" y="513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861" y="2149654"/>
            <a:ext cx="1526608" cy="1090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297" y="1214001"/>
            <a:ext cx="1548172" cy="870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283881" y="1261539"/>
            <a:ext cx="900099" cy="13248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15428" y="2185330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433" y="611932"/>
            <a:ext cx="5203091" cy="954107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monomeri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aminokislotalardir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aminokislotalardan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tuzilgan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monomerlar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bir-biridan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aminokislota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53" y="1566039"/>
            <a:ext cx="2268252" cy="1624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709" y="1666897"/>
            <a:ext cx="2375669" cy="13066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118025" y="2767"/>
            <a:ext cx="14045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Oqsillar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64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49" y="827956"/>
            <a:ext cx="4928323" cy="20609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547392" y="4425"/>
            <a:ext cx="2624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Aminokislotalar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75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429" y="791952"/>
            <a:ext cx="2366561" cy="20313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Aminokislotalar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peptid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bog‘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polipeptid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zanjirlarni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uchraydigan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xilma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aminokislotalar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ketma-ketligidan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341" y="719944"/>
            <a:ext cx="2763195" cy="22658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60990" y="755948"/>
            <a:ext cx="710823" cy="1800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70505" y="757160"/>
            <a:ext cx="710823" cy="1800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771713" y="1870856"/>
            <a:ext cx="710823" cy="1800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879341" y="2733267"/>
            <a:ext cx="710823" cy="1800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83781" y="2862024"/>
            <a:ext cx="710823" cy="1800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981328" y="2585025"/>
            <a:ext cx="4283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</a:t>
            </a:r>
            <a:endParaRPr lang="ru-RU" sz="11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695264" y="1822366"/>
            <a:ext cx="98296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peptid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bog‘ </a:t>
            </a:r>
            <a:endParaRPr lang="ru-RU" sz="11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47392" y="4425"/>
            <a:ext cx="2624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Aminokislotalar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58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8031" y="628191"/>
            <a:ext cx="5183982" cy="307777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molekulalari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ipsimon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yumaloq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shakllarga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9" y="1115988"/>
            <a:ext cx="2318834" cy="19011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244" y="1227263"/>
            <a:ext cx="1821023" cy="16131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621" y="1227263"/>
            <a:ext cx="1637411" cy="170148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6061" y="1148185"/>
            <a:ext cx="1620180" cy="32757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15529" y="1565766"/>
            <a:ext cx="1152128" cy="2342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35509" y="2012553"/>
            <a:ext cx="720080" cy="1080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19494" y="2732362"/>
            <a:ext cx="720080" cy="1080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247877" y="2676589"/>
            <a:ext cx="792088" cy="9558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63406" y="1980084"/>
            <a:ext cx="265809" cy="12180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93385" y="2746064"/>
            <a:ext cx="10102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Gemoglobin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816265" y="2746064"/>
            <a:ext cx="5261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Aktin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71429" y="2750696"/>
            <a:ext cx="6270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Miozin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254343" y="1895318"/>
            <a:ext cx="5180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118025" y="2767"/>
            <a:ext cx="14045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Oqsillar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43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07717" y="991133"/>
            <a:ext cx="2808015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Aminokislotalar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karbon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kislotalarning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hosilalaridir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Aminokislotalar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sxemada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21" y="791952"/>
            <a:ext cx="2569759" cy="214080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7497" y="719944"/>
            <a:ext cx="1152128" cy="2711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91493" y="1692052"/>
            <a:ext cx="432048" cy="9116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317801" y="1776381"/>
            <a:ext cx="229776" cy="9116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640439" y="1638045"/>
            <a:ext cx="447197" cy="14517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3481" y="1651402"/>
            <a:ext cx="63991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Aminoguruh</a:t>
            </a:r>
            <a:endParaRPr lang="ru-RU" sz="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98910" y="1737636"/>
            <a:ext cx="45878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Radikal</a:t>
            </a:r>
            <a:endParaRPr lang="ru-RU" sz="6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76046" y="1563133"/>
            <a:ext cx="5565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Karboksil</a:t>
            </a:r>
            <a:r>
              <a:rPr lang="en-US" sz="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</a:t>
            </a:r>
            <a:endParaRPr lang="ru-RU" sz="6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47392" y="4425"/>
            <a:ext cx="2624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Aminokislotalar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54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429" y="611932"/>
            <a:ext cx="2592288" cy="2031325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Aminokislota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organik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molekulasida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atomining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aminoguruh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NH2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almashinishidan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Ko‘pincha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NH2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karboksil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guruhiga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(COOH)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qo‘shni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uglerod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atomining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vodorodi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o‘rniga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kiradi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745" y="1187996"/>
            <a:ext cx="2560320" cy="184099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87837" y="2808176"/>
            <a:ext cx="756084" cy="180020"/>
          </a:xfrm>
          <a:prstGeom prst="rect">
            <a:avLst/>
          </a:prstGeom>
          <a:solidFill>
            <a:srgbClr val="FDF0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815829" y="2774799"/>
            <a:ext cx="102143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peptid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bog‘i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47392" y="4425"/>
            <a:ext cx="2624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Aminokislotalar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1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8" y="863960"/>
            <a:ext cx="2918913" cy="169218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19855" y="683940"/>
            <a:ext cx="2771380" cy="22467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Aminokislotalar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o‘rtasida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peptid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bog‘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vujudga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aminokislotalar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peptid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aminokislotadan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peptid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dipeptid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aminokislotadan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tripeptid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aminokislotalardan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polipeptid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392" y="4425"/>
            <a:ext cx="2624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Aminokislotalar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23541" y="1043980"/>
            <a:ext cx="828092" cy="1800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5449" y="2196108"/>
            <a:ext cx="684076" cy="1800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370146" y="2196108"/>
            <a:ext cx="504079" cy="1800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70517" y="2196108"/>
            <a:ext cx="613363" cy="1800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126870" y="1003185"/>
            <a:ext cx="102143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peptid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bog‘i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8516" y="2100226"/>
            <a:ext cx="9188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Glyutamin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20279" y="2157889"/>
            <a:ext cx="6880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Sistein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985578" y="2100226"/>
            <a:ext cx="6543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Glitsin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652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3421" y="611932"/>
            <a:ext cx="3168351" cy="1384995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87313"/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Polipeptid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aminokislotalar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polipeptid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Agar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polipeptid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aminokislotalar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shartli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ravishda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05" y="2067484"/>
            <a:ext cx="1296144" cy="10738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784" y="635521"/>
            <a:ext cx="2157569" cy="24078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71813" y="611932"/>
            <a:ext cx="1584176" cy="2520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317212" y="1404020"/>
            <a:ext cx="398717" cy="14401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64542" y="1532998"/>
            <a:ext cx="523395" cy="8704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07338" y="870052"/>
            <a:ext cx="113685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ta </a:t>
            </a:r>
            <a:r>
              <a:rPr lang="en-US" sz="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aminokislota</a:t>
            </a:r>
            <a:r>
              <a:rPr lang="en-US" sz="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07458" y="2412132"/>
            <a:ext cx="404515" cy="1080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57600" y="2514278"/>
            <a:ext cx="526381" cy="9010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352365" y="2863927"/>
            <a:ext cx="113685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ta </a:t>
            </a:r>
            <a:r>
              <a:rPr lang="en-US" sz="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aminokislota</a:t>
            </a:r>
            <a:r>
              <a:rPr lang="en-US" sz="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8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074031" y="551528"/>
            <a:ext cx="9044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Insulin </a:t>
            </a:r>
            <a:endParaRPr lang="ru-RU" sz="16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547392" y="4425"/>
            <a:ext cx="2624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Aminokislotalar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1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3421" y="647936"/>
            <a:ext cx="2520280" cy="22467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Aminokislotalarning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xossalari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aminokislotalar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amino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karbon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guruhlariga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joylashganligiga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ko‘pchilik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mikroorganizmlar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aminokislotalarni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birikmalardan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(CO2 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ammiak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sintezlay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392" y="4425"/>
            <a:ext cx="2624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Aminokislotalar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336" y="1890270"/>
            <a:ext cx="1384013" cy="11429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672" y="659446"/>
            <a:ext cx="1404156" cy="11429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717" y="1937641"/>
            <a:ext cx="1271532" cy="10497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661" y="597599"/>
            <a:ext cx="1298360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07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421" y="611932"/>
            <a:ext cx="2700300" cy="1815882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Yuqorida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bayon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etilganidek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aminokislotalar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almashtirib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bo‘lmaydigan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almashtirib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aminokislotalar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Aminokislotalar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ovqat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tarkibidagina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733" y="575928"/>
            <a:ext cx="2700028" cy="25767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51733" y="575928"/>
            <a:ext cx="2700028" cy="32403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974440" y="899963"/>
            <a:ext cx="459668" cy="146259"/>
          </a:xfrm>
          <a:prstGeom prst="rect">
            <a:avLst/>
          </a:prstGeom>
          <a:solidFill>
            <a:srgbClr val="EB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059745" y="1467126"/>
            <a:ext cx="459668" cy="116914"/>
          </a:xfrm>
          <a:prstGeom prst="rect">
            <a:avLst/>
          </a:prstGeom>
          <a:solidFill>
            <a:srgbClr val="EB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95749" y="1330371"/>
            <a:ext cx="36740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Valin</a:t>
            </a:r>
            <a:endParaRPr lang="ru-RU" sz="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53310" y="1475086"/>
            <a:ext cx="459668" cy="116914"/>
          </a:xfrm>
          <a:prstGeom prst="rect">
            <a:avLst/>
          </a:prstGeom>
          <a:solidFill>
            <a:srgbClr val="EB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783551" y="1404600"/>
            <a:ext cx="428322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Leysin</a:t>
            </a:r>
            <a:endParaRPr lang="ru-RU" sz="6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51053" y="1461416"/>
            <a:ext cx="459668" cy="116914"/>
          </a:xfrm>
          <a:prstGeom prst="rect">
            <a:avLst/>
          </a:prstGeom>
          <a:solidFill>
            <a:srgbClr val="EB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99905" y="1404600"/>
            <a:ext cx="628783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Izoleysin</a:t>
            </a:r>
            <a:endParaRPr lang="ru-RU" sz="6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084791" y="1461327"/>
            <a:ext cx="459668" cy="116914"/>
          </a:xfrm>
          <a:prstGeom prst="rect">
            <a:avLst/>
          </a:prstGeom>
          <a:solidFill>
            <a:srgbClr val="EB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76078" y="1422704"/>
            <a:ext cx="628783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Fenilalanin</a:t>
            </a:r>
            <a:endParaRPr lang="ru-RU" sz="6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131753" y="2310900"/>
            <a:ext cx="459668" cy="116914"/>
          </a:xfrm>
          <a:prstGeom prst="rect">
            <a:avLst/>
          </a:prstGeom>
          <a:solidFill>
            <a:srgbClr val="EB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155720" y="2227466"/>
            <a:ext cx="516093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Triptofan</a:t>
            </a:r>
            <a:endParaRPr lang="ru-RU" sz="6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071913" y="2283430"/>
            <a:ext cx="459668" cy="116914"/>
          </a:xfrm>
          <a:prstGeom prst="rect">
            <a:avLst/>
          </a:prstGeom>
          <a:solidFill>
            <a:srgbClr val="EB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175869" y="2227466"/>
            <a:ext cx="368669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Lizin</a:t>
            </a:r>
            <a:endParaRPr lang="ru-RU" sz="6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941276" y="2319799"/>
            <a:ext cx="459668" cy="146310"/>
          </a:xfrm>
          <a:prstGeom prst="rect">
            <a:avLst/>
          </a:prstGeom>
          <a:solidFill>
            <a:srgbClr val="EB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967957" y="2268116"/>
            <a:ext cx="474869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Arginin</a:t>
            </a:r>
            <a:endParaRPr lang="ru-RU" sz="6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137301" y="2962985"/>
            <a:ext cx="459668" cy="146310"/>
          </a:xfrm>
          <a:prstGeom prst="rect">
            <a:avLst/>
          </a:prstGeom>
          <a:solidFill>
            <a:srgbClr val="EB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160940" y="2924629"/>
            <a:ext cx="474869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Gistidin</a:t>
            </a:r>
            <a:endParaRPr lang="ru-RU" sz="6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040237" y="2997110"/>
            <a:ext cx="459668" cy="116914"/>
          </a:xfrm>
          <a:prstGeom prst="rect">
            <a:avLst/>
          </a:prstGeom>
          <a:solidFill>
            <a:srgbClr val="EB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084894" y="2950463"/>
            <a:ext cx="559027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Metionin</a:t>
            </a:r>
            <a:endParaRPr lang="ru-RU" sz="6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958923" y="2900048"/>
            <a:ext cx="459668" cy="116914"/>
          </a:xfrm>
          <a:prstGeom prst="rect">
            <a:avLst/>
          </a:prstGeom>
          <a:solidFill>
            <a:srgbClr val="EB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984994" y="2940121"/>
            <a:ext cx="559027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Treonin</a:t>
            </a:r>
            <a:endParaRPr lang="ru-RU" sz="6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547392" y="4425"/>
            <a:ext cx="2624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Aminokislotalar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55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17" y="50023"/>
            <a:ext cx="5544616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Dars</a:t>
            </a:r>
            <a:r>
              <a:rPr lang="en-US" sz="2800" dirty="0" smtClean="0"/>
              <a:t> </a:t>
            </a:r>
            <a:r>
              <a:rPr lang="en-US" sz="2800" dirty="0" err="1" smtClean="0"/>
              <a:t>rejasi</a:t>
            </a:r>
            <a:endParaRPr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07417" y="1185684"/>
            <a:ext cx="2844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spc="-47" dirty="0" err="1" smtClean="0">
                <a:solidFill>
                  <a:srgbClr val="0070C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Bugungi</a:t>
            </a:r>
            <a:r>
              <a:rPr lang="en-US" sz="2800" kern="0" spc="-47" dirty="0" smtClean="0">
                <a:solidFill>
                  <a:srgbClr val="0070C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</a:t>
            </a:r>
            <a:r>
              <a:rPr lang="en-US" sz="2800" kern="0" spc="-47" dirty="0" err="1" smtClean="0">
                <a:solidFill>
                  <a:srgbClr val="0070C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darsimizda</a:t>
            </a:r>
            <a:r>
              <a:rPr kumimoji="0" lang="en-US" sz="2800" i="0" u="none" strike="noStrike" kern="0" spc="-47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</a:t>
            </a:r>
            <a:endParaRPr kumimoji="0" lang="uz-Cyrl-UZ" sz="2800" i="0" u="none" strike="noStrike" kern="0" spc="-47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21022" y="1527510"/>
            <a:ext cx="230534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lang="en-US" sz="13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Oqsillarning</a:t>
            </a:r>
            <a:r>
              <a:rPr lang="en-US" sz="13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tuzilishi</a:t>
            </a:r>
            <a:r>
              <a:rPr lang="en-US" sz="13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13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Connector 9"/>
          <p:cNvCxnSpPr/>
          <p:nvPr/>
        </p:nvCxnSpPr>
        <p:spPr>
          <a:xfrm>
            <a:off x="2951733" y="779948"/>
            <a:ext cx="0" cy="2079623"/>
          </a:xfrm>
          <a:prstGeom prst="line">
            <a:avLst/>
          </a:prstGeom>
          <a:noFill/>
          <a:ln w="9525" cap="flat" cmpd="sng" algn="ctr">
            <a:solidFill>
              <a:srgbClr val="7F7F7F">
                <a:alpha val="50000"/>
              </a:srgbClr>
            </a:solidFill>
            <a:prstDash val="solid"/>
          </a:ln>
          <a:effectLst/>
        </p:spPr>
      </p:cxnSp>
      <p:sp>
        <p:nvSpPr>
          <p:cNvPr id="21" name="Oval 11"/>
          <p:cNvSpPr/>
          <p:nvPr/>
        </p:nvSpPr>
        <p:spPr>
          <a:xfrm>
            <a:off x="3008882" y="786192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1</a:t>
            </a:r>
          </a:p>
        </p:txBody>
      </p:sp>
      <p:sp>
        <p:nvSpPr>
          <p:cNvPr id="22" name="Oval 13"/>
          <p:cNvSpPr/>
          <p:nvPr/>
        </p:nvSpPr>
        <p:spPr>
          <a:xfrm>
            <a:off x="3008883" y="1476028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21022" y="2139791"/>
            <a:ext cx="23053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kumimoji="0" lang="en-US" sz="13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Aminokislotalarning</a:t>
            </a:r>
            <a:r>
              <a:rPr kumimoji="0" lang="en-US" sz="13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3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umumiy</a:t>
            </a:r>
            <a:r>
              <a:rPr kumimoji="0" lang="en-US" sz="13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3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hossalari</a:t>
            </a:r>
            <a:endParaRPr kumimoji="0" lang="en-US" sz="13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13"/>
          <p:cNvSpPr/>
          <p:nvPr/>
        </p:nvSpPr>
        <p:spPr>
          <a:xfrm>
            <a:off x="3015175" y="2205754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noProof="0" dirty="0" smtClean="0">
                <a:solidFill>
                  <a:srgbClr val="FFFFFF"/>
                </a:solidFill>
                <a:latin typeface="Open Sans Light"/>
              </a:rPr>
              <a:t>3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34900" y="767561"/>
            <a:ext cx="23053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lang="en-US" sz="13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Oqsillar</a:t>
            </a:r>
            <a:r>
              <a:rPr lang="en-US" sz="13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haqida</a:t>
            </a:r>
            <a:r>
              <a:rPr lang="en-US" sz="13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umumiy</a:t>
            </a:r>
            <a:r>
              <a:rPr lang="en-US" sz="13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ma’lumot</a:t>
            </a:r>
            <a:endParaRPr kumimoji="0" lang="en-US" sz="13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3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4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  <p:bldP spid="21" grpId="0" animBg="1"/>
          <p:bldP spid="22" grpId="0" animBg="1"/>
          <p:bldP spid="13" grpId="0"/>
          <p:bldP spid="9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  <p:bldP spid="21" grpId="0" animBg="1"/>
          <p:bldP spid="22" grpId="0" animBg="1"/>
          <p:bldP spid="13" grpId="0"/>
          <p:bldP spid="9" grpId="0" animBg="1"/>
          <p:bldP spid="11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837" y="1764060"/>
            <a:ext cx="1692188" cy="11517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3421" y="719944"/>
            <a:ext cx="2848250" cy="22467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Bu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aminokislotalar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yetishmasligi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odamlarda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kasalliklarga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mahsuldorlikning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pasayishiga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Hozirgi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almashtirib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bo‘lmaydigan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aminokislotalar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injeneriya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biotexnologiya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olinmoqda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392" y="4425"/>
            <a:ext cx="2624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Aminokislotalar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779" y="720080"/>
            <a:ext cx="1048050" cy="244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79519" y="1764060"/>
            <a:ext cx="940465" cy="1800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4037455" y="1282444"/>
            <a:ext cx="831972" cy="648004"/>
            <a:chOff x="3917779" y="1368016"/>
            <a:chExt cx="831972" cy="648004"/>
          </a:xfrm>
          <a:solidFill>
            <a:srgbClr val="FFFF99"/>
          </a:solidFill>
        </p:grpSpPr>
        <p:sp>
          <p:nvSpPr>
            <p:cNvPr id="8" name="Прямоугольник 7"/>
            <p:cNvSpPr/>
            <p:nvPr/>
          </p:nvSpPr>
          <p:spPr>
            <a:xfrm>
              <a:off x="3917779" y="1368016"/>
              <a:ext cx="508097" cy="18002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трелка вниз 8"/>
            <p:cNvSpPr/>
            <p:nvPr/>
          </p:nvSpPr>
          <p:spPr>
            <a:xfrm>
              <a:off x="4245695" y="1368016"/>
              <a:ext cx="504056" cy="648004"/>
            </a:xfrm>
            <a:prstGeom prst="downArrow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62530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244768" y="911795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03470" y="491721"/>
            <a:ext cx="3456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Ortiqchasini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2051651" y="1392270"/>
            <a:ext cx="1728192" cy="1019862"/>
            <a:chOff x="2051651" y="1309752"/>
            <a:chExt cx="1728192" cy="1019862"/>
          </a:xfrm>
        </p:grpSpPr>
        <p:sp>
          <p:nvSpPr>
            <p:cNvPr id="6" name="Овал 5"/>
            <p:cNvSpPr/>
            <p:nvPr/>
          </p:nvSpPr>
          <p:spPr>
            <a:xfrm>
              <a:off x="2051651" y="1309752"/>
              <a:ext cx="1728192" cy="1019862"/>
            </a:xfrm>
            <a:prstGeom prst="ellipse">
              <a:avLst/>
            </a:prstGeom>
            <a:solidFill>
              <a:srgbClr val="A0FF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195667" y="1558073"/>
              <a:ext cx="14401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Oqsillar</a:t>
              </a:r>
              <a:r>
                <a:rPr lang="en-US" sz="28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755489" y="1327046"/>
            <a:ext cx="1200603" cy="346296"/>
            <a:chOff x="467457" y="1301431"/>
            <a:chExt cx="1200603" cy="346296"/>
          </a:xfrm>
        </p:grpSpPr>
        <p:sp>
          <p:nvSpPr>
            <p:cNvPr id="10" name="Блок-схема: магнитный диск 9"/>
            <p:cNvSpPr/>
            <p:nvPr/>
          </p:nvSpPr>
          <p:spPr>
            <a:xfrm>
              <a:off x="467457" y="1301431"/>
              <a:ext cx="1152146" cy="346296"/>
            </a:xfrm>
            <a:prstGeom prst="flowChartMagneticDisk">
              <a:avLst/>
            </a:prstGeom>
            <a:solidFill>
              <a:srgbClr val="FFFF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16783" y="1336079"/>
              <a:ext cx="115127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Aminokislota</a:t>
              </a:r>
              <a:endParaRPr lang="ru-RU" b="1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755489" y="2135592"/>
            <a:ext cx="1172551" cy="346296"/>
            <a:chOff x="576510" y="2057327"/>
            <a:chExt cx="1172551" cy="346296"/>
          </a:xfrm>
        </p:grpSpPr>
        <p:sp>
          <p:nvSpPr>
            <p:cNvPr id="15" name="Блок-схема: магнитный диск 14"/>
            <p:cNvSpPr/>
            <p:nvPr/>
          </p:nvSpPr>
          <p:spPr>
            <a:xfrm>
              <a:off x="576510" y="2057327"/>
              <a:ext cx="1152146" cy="346296"/>
            </a:xfrm>
            <a:prstGeom prst="flowChartMagneticDisk">
              <a:avLst/>
            </a:prstGeom>
            <a:solidFill>
              <a:srgbClr val="FFFF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647477" y="2081293"/>
              <a:ext cx="110158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Aminoguruh</a:t>
              </a:r>
              <a:endParaRPr lang="ru-RU" b="1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3824069" y="1323508"/>
            <a:ext cx="1152146" cy="346296"/>
            <a:chOff x="3888446" y="971972"/>
            <a:chExt cx="1152146" cy="346296"/>
          </a:xfrm>
        </p:grpSpPr>
        <p:sp>
          <p:nvSpPr>
            <p:cNvPr id="18" name="Блок-схема: магнитный диск 17"/>
            <p:cNvSpPr/>
            <p:nvPr/>
          </p:nvSpPr>
          <p:spPr>
            <a:xfrm>
              <a:off x="3888446" y="971972"/>
              <a:ext cx="1152146" cy="346296"/>
            </a:xfrm>
            <a:prstGeom prst="flowChartMagneticDisk">
              <a:avLst/>
            </a:prstGeom>
            <a:solidFill>
              <a:srgbClr val="FFFF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036356" y="1006620"/>
              <a:ext cx="93166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Polipeptid</a:t>
              </a:r>
              <a:endParaRPr lang="ru-RU" b="1" dirty="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3825955" y="2135592"/>
            <a:ext cx="1204611" cy="346296"/>
            <a:chOff x="3959845" y="1764472"/>
            <a:chExt cx="1204611" cy="346296"/>
          </a:xfrm>
        </p:grpSpPr>
        <p:sp>
          <p:nvSpPr>
            <p:cNvPr id="20" name="Блок-схема: магнитный диск 19"/>
            <p:cNvSpPr/>
            <p:nvPr/>
          </p:nvSpPr>
          <p:spPr>
            <a:xfrm>
              <a:off x="3959845" y="1764472"/>
              <a:ext cx="1152146" cy="346296"/>
            </a:xfrm>
            <a:prstGeom prst="flowChartMagneticDisk">
              <a:avLst/>
            </a:prstGeom>
            <a:solidFill>
              <a:srgbClr val="FFFF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030812" y="1788438"/>
              <a:ext cx="113364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Monosaxarid</a:t>
              </a:r>
              <a:endParaRPr lang="ru-RU" b="1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2337467" y="2545517"/>
            <a:ext cx="1152146" cy="346296"/>
            <a:chOff x="2376710" y="2532057"/>
            <a:chExt cx="1152146" cy="346296"/>
          </a:xfrm>
        </p:grpSpPr>
        <p:sp>
          <p:nvSpPr>
            <p:cNvPr id="22" name="Блок-схема: магнитный диск 21"/>
            <p:cNvSpPr/>
            <p:nvPr/>
          </p:nvSpPr>
          <p:spPr>
            <a:xfrm>
              <a:off x="2376710" y="2532057"/>
              <a:ext cx="1152146" cy="346296"/>
            </a:xfrm>
            <a:prstGeom prst="flowChartMagneticDisk">
              <a:avLst/>
            </a:prstGeom>
            <a:solidFill>
              <a:srgbClr val="FFFF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630419" y="2571064"/>
              <a:ext cx="67999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Moylar</a:t>
              </a:r>
              <a:endParaRPr lang="ru-RU" b="1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2339674" y="937626"/>
            <a:ext cx="1152146" cy="346296"/>
            <a:chOff x="1728656" y="911795"/>
            <a:chExt cx="1152146" cy="346296"/>
          </a:xfrm>
        </p:grpSpPr>
        <p:sp>
          <p:nvSpPr>
            <p:cNvPr id="24" name="Блок-схема: магнитный диск 23"/>
            <p:cNvSpPr/>
            <p:nvPr/>
          </p:nvSpPr>
          <p:spPr>
            <a:xfrm>
              <a:off x="1728656" y="911795"/>
              <a:ext cx="1152146" cy="346296"/>
            </a:xfrm>
            <a:prstGeom prst="flowChartMagneticDisk">
              <a:avLst/>
            </a:prstGeom>
            <a:solidFill>
              <a:srgbClr val="FFFF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2037622" y="955774"/>
              <a:ext cx="54489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Valin</a:t>
              </a:r>
              <a:endParaRPr lang="ru-RU" b="1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15208" y="73800"/>
            <a:ext cx="554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>
                <a:latin typeface="Arial" pitchFamily="34" charset="0"/>
                <a:cs typeface="Arial" pitchFamily="34" charset="0"/>
              </a:rPr>
              <a:t>M</a:t>
            </a:r>
            <a:r>
              <a:rPr lang="en-US" sz="2400" kern="0" noProof="0" dirty="0" err="1" smtClean="0">
                <a:latin typeface="Arial" pitchFamily="34" charset="0"/>
                <a:cs typeface="Arial" pitchFamily="34" charset="0"/>
              </a:rPr>
              <a:t>avzuni</a:t>
            </a:r>
            <a:r>
              <a:rPr lang="en-US" sz="2400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kern="0" noProof="0" dirty="0" err="1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084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2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Багетная рамка 17"/>
          <p:cNvSpPr/>
          <p:nvPr/>
        </p:nvSpPr>
        <p:spPr>
          <a:xfrm>
            <a:off x="3851833" y="704038"/>
            <a:ext cx="1678104" cy="299256"/>
          </a:xfrm>
          <a:prstGeom prst="bevel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агетная рамка 2"/>
          <p:cNvSpPr/>
          <p:nvPr/>
        </p:nvSpPr>
        <p:spPr>
          <a:xfrm>
            <a:off x="135421" y="698207"/>
            <a:ext cx="1840600" cy="299256"/>
          </a:xfrm>
          <a:prstGeom prst="bevel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Багетная рамка 1"/>
          <p:cNvSpPr/>
          <p:nvPr/>
        </p:nvSpPr>
        <p:spPr>
          <a:xfrm>
            <a:off x="2204106" y="712260"/>
            <a:ext cx="1296144" cy="213588"/>
          </a:xfrm>
          <a:prstGeom prst="bevel">
            <a:avLst/>
          </a:prstGeom>
          <a:solidFill>
            <a:srgbClr val="FFFF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244768" y="911795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35421" y="706487"/>
            <a:ext cx="1944007" cy="451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Halqasiz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aminokislotalar</a:t>
            </a:r>
            <a:endParaRPr lang="ru-RU" dirty="0"/>
          </a:p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024158" y="706487"/>
            <a:ext cx="2279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23" name="Багетная рамка 22"/>
          <p:cNvSpPr/>
          <p:nvPr/>
        </p:nvSpPr>
        <p:spPr>
          <a:xfrm>
            <a:off x="1759007" y="621101"/>
            <a:ext cx="2211406" cy="368082"/>
          </a:xfrm>
          <a:prstGeom prst="bevel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Aminokislotalar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441" y="1111850"/>
            <a:ext cx="1510920" cy="19483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916213" y="1095238"/>
            <a:ext cx="1555734" cy="19483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051633" y="1005848"/>
            <a:ext cx="1692188" cy="2037744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88064" y="1046632"/>
            <a:ext cx="1154483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>
              <a:buAutoNum type="arabicPeriod"/>
            </a:pP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Valin</a:t>
            </a:r>
            <a:endParaRPr lang="en-US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/>
            </a:pP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Tirozin</a:t>
            </a:r>
            <a:endParaRPr lang="en-US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/>
            </a:pP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Prolin</a:t>
            </a:r>
            <a:endParaRPr lang="en-US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/>
            </a:pP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Arginin</a:t>
            </a:r>
            <a:endParaRPr lang="en-US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/>
            </a:pP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Lizin</a:t>
            </a:r>
            <a:endParaRPr lang="en-US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/>
            </a:pP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Glitsin</a:t>
            </a:r>
            <a:endParaRPr lang="en-US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/>
            </a:pP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Triptofan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28600" indent="-228600">
              <a:buAutoNum type="arabicPeriod"/>
            </a:pP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Fenilalanin</a:t>
            </a:r>
            <a:endParaRPr lang="en-US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/>
            </a:pP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Alanin</a:t>
            </a:r>
            <a:endParaRPr lang="en-US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/>
            </a:pP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Metionin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15208" y="73800"/>
            <a:ext cx="554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>
                <a:latin typeface="Arial" pitchFamily="34" charset="0"/>
                <a:cs typeface="Arial" pitchFamily="34" charset="0"/>
              </a:rPr>
              <a:t>M</a:t>
            </a:r>
            <a:r>
              <a:rPr lang="en-US" sz="2400" kern="0" noProof="0" dirty="0" err="1" smtClean="0">
                <a:latin typeface="Arial" pitchFamily="34" charset="0"/>
                <a:cs typeface="Arial" pitchFamily="34" charset="0"/>
              </a:rPr>
              <a:t>avzuni</a:t>
            </a:r>
            <a:r>
              <a:rPr lang="en-US" sz="2400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kern="0" noProof="0" dirty="0" err="1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815443" y="712260"/>
            <a:ext cx="1944007" cy="451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Halqali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aminokislotalar</a:t>
            </a:r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1453" y="1186255"/>
            <a:ext cx="1247457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Valin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Arginin</a:t>
            </a:r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Lizin</a:t>
            </a:r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Glitsin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Alanin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Metionin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Tx/>
              <a:buAutoNum type="arabicPeriod"/>
            </a:pP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/>
            </a:pP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48995" y="1239767"/>
            <a:ext cx="151836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Tirozin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Prolin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Triptofan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Fenilalanin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Tx/>
              <a:buAutoNum type="arabicPeriod"/>
            </a:pP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/>
            </a:pP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56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" grpId="0" animBg="1"/>
      <p:bldP spid="2" grpId="0" animBg="1"/>
      <p:bldP spid="16" grpId="0"/>
      <p:bldP spid="17" grpId="0"/>
      <p:bldP spid="23" grpId="0"/>
      <p:bldP spid="8" grpId="0" animBg="1"/>
      <p:bldP spid="24" grpId="0" animBg="1"/>
      <p:bldP spid="25" grpId="0" animBg="1"/>
      <p:bldP spid="7" grpId="0"/>
      <p:bldP spid="45" grpId="0"/>
      <p:bldP spid="46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448" y="615837"/>
            <a:ext cx="1152128" cy="13527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879" y="107876"/>
            <a:ext cx="5512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Mustaqil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bajarish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topshiriq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879" y="791038"/>
            <a:ext cx="2743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24 - §.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791" y="1656048"/>
            <a:ext cx="4859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yakunidagi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1697" y="2521058"/>
            <a:ext cx="3286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jadvalni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to‘ldiring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91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879" y="107876"/>
            <a:ext cx="5512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Mustaqil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bajarish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topshiriq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81" y="755948"/>
            <a:ext cx="4572508" cy="214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29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6" y="1245024"/>
            <a:ext cx="2790106" cy="18600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618" y="2570324"/>
            <a:ext cx="518356" cy="51835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79525" y="618637"/>
            <a:ext cx="3744714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erimaydigan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lipidlar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yog‘lar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mansub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turli-tumanligi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996" y="1463485"/>
            <a:ext cx="2321509" cy="1491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979866" y="1512032"/>
            <a:ext cx="755935" cy="188319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004210" y="1479948"/>
            <a:ext cx="70724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Glisero</a:t>
            </a:r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ru-RU" sz="1100" b="1" dirty="0"/>
          </a:p>
        </p:txBody>
      </p:sp>
      <p:sp>
        <p:nvSpPr>
          <p:cNvPr id="10" name="object 2"/>
          <p:cNvSpPr txBox="1">
            <a:spLocks noGrp="1"/>
          </p:cNvSpPr>
          <p:nvPr>
            <p:ph type="title"/>
          </p:nvPr>
        </p:nvSpPr>
        <p:spPr>
          <a:xfrm>
            <a:off x="71413" y="108654"/>
            <a:ext cx="5580620" cy="32442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000" dirty="0" err="1" smtClean="0"/>
              <a:t>O‘tilgan</a:t>
            </a:r>
            <a:r>
              <a:rPr lang="en-US" sz="2000" dirty="0" smtClean="0"/>
              <a:t> </a:t>
            </a:r>
            <a:r>
              <a:rPr lang="en-US" sz="2000" dirty="0" err="1" smtClean="0"/>
              <a:t>mavzuni</a:t>
            </a:r>
            <a:r>
              <a:rPr lang="en-US" sz="2000" dirty="0" smtClean="0"/>
              <a:t> </a:t>
            </a:r>
            <a:r>
              <a:rPr lang="en-US" sz="2000" dirty="0" err="1" smtClean="0"/>
              <a:t>mustahkamlash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899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108654"/>
            <a:ext cx="5580620" cy="32442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000" dirty="0" err="1"/>
              <a:t>O‘tilgan</a:t>
            </a:r>
            <a:r>
              <a:rPr lang="en-US" sz="2000" dirty="0"/>
              <a:t> </a:t>
            </a:r>
            <a:r>
              <a:rPr lang="en-US" sz="2000" dirty="0" err="1"/>
              <a:t>mavzuni</a:t>
            </a:r>
            <a:r>
              <a:rPr lang="en-US" sz="2000" dirty="0"/>
              <a:t> </a:t>
            </a:r>
            <a:r>
              <a:rPr lang="en-US" sz="2000" dirty="0" err="1"/>
              <a:t>mustahkamlash</a:t>
            </a:r>
            <a:r>
              <a:rPr lang="en-US" sz="2000" dirty="0"/>
              <a:t> </a:t>
            </a:r>
            <a:endParaRPr sz="20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437" y="791952"/>
            <a:ext cx="5364596" cy="1015663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indent="180975"/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organizmining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fizilogik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ehtiyojiga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kecha-kunduzgi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ovqat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tarkibidagi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miqdori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80–110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Agar 15–16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yoshli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o‘quvchining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kecha-kunduzdagi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iste’mol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ovqati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95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miqdordagi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yog‘ning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to‘liq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parchalanishi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kkal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kJ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4212" y="549695"/>
            <a:ext cx="8451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40516" y="1764060"/>
            <a:ext cx="9512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6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1159368" y="2019210"/>
            <a:ext cx="3623260" cy="461665"/>
            <a:chOff x="1163450" y="1867842"/>
            <a:chExt cx="3623260" cy="461665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163450" y="1867842"/>
              <a:ext cx="111601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gr – 38,9 kJ</a:t>
              </a:r>
            </a:p>
            <a:p>
              <a:r>
                <a:rPr lang="en-US" sz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95 gr – X </a:t>
              </a:r>
              <a:endParaRPr lang="ru-RU" dirty="0"/>
            </a:p>
          </p:txBody>
        </p:sp>
        <p:sp>
          <p:nvSpPr>
            <p:cNvPr id="11" name="Стрелка вправо 10"/>
            <p:cNvSpPr/>
            <p:nvPr/>
          </p:nvSpPr>
          <p:spPr>
            <a:xfrm>
              <a:off x="2273706" y="2018885"/>
              <a:ext cx="252141" cy="180020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Прямоугольник 11"/>
                <p:cNvSpPr/>
                <p:nvPr/>
              </p:nvSpPr>
              <p:spPr>
                <a:xfrm>
                  <a:off x="2525847" y="1900190"/>
                  <a:ext cx="902811" cy="40004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100" dirty="0" smtClean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X=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4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95∗38,</m:t>
                          </m:r>
                          <m:r>
                            <a:rPr lang="en-US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9</m:t>
                          </m:r>
                        </m:num>
                        <m:den>
                          <m:r>
                            <a:rPr lang="en-US" sz="14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den>
                      </m:f>
                    </m:oMath>
                  </a14:m>
                  <a:r>
                    <a:rPr lang="en-US" sz="1200" dirty="0" smtClean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ru-RU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2" name="Прямоугольник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5847" y="1900190"/>
                  <a:ext cx="902811" cy="4000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Стрелка вправо 12"/>
            <p:cNvSpPr/>
            <p:nvPr/>
          </p:nvSpPr>
          <p:spPr>
            <a:xfrm>
              <a:off x="3449015" y="2019210"/>
              <a:ext cx="252141" cy="180020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701156" y="1960174"/>
              <a:ext cx="108555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X= 3695,5 kJ</a:t>
              </a:r>
              <a:endParaRPr lang="ru-RU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159368" y="2541179"/>
            <a:ext cx="3656923" cy="461665"/>
            <a:chOff x="1163450" y="2389811"/>
            <a:chExt cx="3656923" cy="461665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163450" y="2389811"/>
              <a:ext cx="117165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gr – </a:t>
              </a:r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r>
                <a:rPr lang="en-US" sz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,3 </a:t>
              </a:r>
              <a:r>
                <a:rPr lang="en-US" sz="12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kkal</a:t>
              </a:r>
              <a:endPara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95 gr – X </a:t>
              </a:r>
              <a:endParaRPr lang="ru-RU" dirty="0"/>
            </a:p>
          </p:txBody>
        </p:sp>
        <p:sp>
          <p:nvSpPr>
            <p:cNvPr id="17" name="Стрелка вправо 16"/>
            <p:cNvSpPr/>
            <p:nvPr/>
          </p:nvSpPr>
          <p:spPr>
            <a:xfrm>
              <a:off x="2273706" y="2530634"/>
              <a:ext cx="252141" cy="180020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Прямоугольник 17"/>
                <p:cNvSpPr/>
                <p:nvPr/>
              </p:nvSpPr>
              <p:spPr>
                <a:xfrm>
                  <a:off x="2525847" y="2411939"/>
                  <a:ext cx="827471" cy="40004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100" dirty="0" smtClean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X=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4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95∗9,</m:t>
                          </m:r>
                          <m:r>
                            <a:rPr lang="en-US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den>
                      </m:f>
                    </m:oMath>
                  </a14:m>
                  <a:r>
                    <a:rPr lang="en-US" sz="1200" dirty="0" smtClean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ru-RU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8" name="Прямоугольник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5847" y="2411939"/>
                  <a:ext cx="827471" cy="4000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Стрелка вправо 18"/>
            <p:cNvSpPr/>
            <p:nvPr/>
          </p:nvSpPr>
          <p:spPr>
            <a:xfrm>
              <a:off x="3449015" y="2530959"/>
              <a:ext cx="252141" cy="180020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701156" y="2471923"/>
              <a:ext cx="111921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X= 883,5 </a:t>
              </a:r>
              <a:r>
                <a:rPr lang="en-US" sz="12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kkal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417836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422" y="683940"/>
            <a:ext cx="2700300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87313"/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Hujayradagi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jihatidan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egallaydi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kolloid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aminokislotalardan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gidroliz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qilinsa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aminokislotalarga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parchalanadi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771" y="1177823"/>
            <a:ext cx="2979413" cy="1969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18025" y="2767"/>
            <a:ext cx="14045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Oqsillar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321985" y="2160104"/>
            <a:ext cx="288032" cy="108012"/>
          </a:xfrm>
          <a:prstGeom prst="rect">
            <a:avLst/>
          </a:prstGeom>
          <a:solidFill>
            <a:srgbClr val="A0FF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3696792" y="1800064"/>
            <a:ext cx="1478086" cy="1488490"/>
            <a:chOff x="539465" y="1079984"/>
            <a:chExt cx="2016224" cy="2160104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481" y="1260004"/>
              <a:ext cx="1810488" cy="1980084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539465" y="1079984"/>
              <a:ext cx="2016224" cy="4320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3455789" y="1800064"/>
            <a:ext cx="288032" cy="472648"/>
          </a:xfrm>
          <a:prstGeom prst="rect">
            <a:avLst/>
          </a:prstGeom>
          <a:solidFill>
            <a:srgbClr val="FECD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895907" y="1980084"/>
            <a:ext cx="288032" cy="288032"/>
          </a:xfrm>
          <a:prstGeom prst="rect">
            <a:avLst/>
          </a:prstGeom>
          <a:solidFill>
            <a:srgbClr val="A0FF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115529" y="1115988"/>
            <a:ext cx="288032" cy="1152128"/>
          </a:xfrm>
          <a:prstGeom prst="rect">
            <a:avLst/>
          </a:prstGeom>
          <a:solidFill>
            <a:srgbClr val="A0FF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021" y="2351249"/>
            <a:ext cx="647936" cy="6479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690" y="2355784"/>
            <a:ext cx="880574" cy="6018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77" y="2315109"/>
            <a:ext cx="684076" cy="6840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157" y="2336615"/>
            <a:ext cx="677203" cy="677203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863501" y="2268116"/>
            <a:ext cx="42661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2676285" y="1548036"/>
            <a:ext cx="288032" cy="720080"/>
          </a:xfrm>
          <a:prstGeom prst="rect">
            <a:avLst/>
          </a:prstGeom>
          <a:solidFill>
            <a:srgbClr val="A0FF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35509" y="899964"/>
            <a:ext cx="7889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50–54 %</a:t>
            </a:r>
            <a:endParaRPr lang="ru-RU" sz="1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702877" y="1751844"/>
            <a:ext cx="9188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6,5–7,3 % </a:t>
            </a:r>
            <a:endParaRPr lang="ru-RU" sz="1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493812" y="1312558"/>
            <a:ext cx="7889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21–23 %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337378" y="1569832"/>
            <a:ext cx="5774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16 % 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235293" y="1924113"/>
            <a:ext cx="5774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0,5 %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18025" y="2767"/>
            <a:ext cx="14045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Oqsillar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55589" y="575223"/>
            <a:ext cx="2484276" cy="307777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21255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16" y="718248"/>
            <a:ext cx="2921078" cy="145642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81182" y="611932"/>
            <a:ext cx="2634550" cy="16004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Oqsillarning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ba’zan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fosfor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uchraydi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hujayradagi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birikmalardan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o‘zlarining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18025" y="2767"/>
            <a:ext cx="14045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Oqsillar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68906" y="733404"/>
            <a:ext cx="1149429" cy="20202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12632" y="2959055"/>
            <a:ext cx="1830989" cy="20202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29" y="1944080"/>
            <a:ext cx="1656612" cy="111598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09174" y="2959055"/>
            <a:ext cx="1906455" cy="1515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08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429" y="593929"/>
            <a:ext cx="5328591" cy="954107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Organik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murakkabi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oqsillardir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polimerlar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guruhiga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kiradi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Monomerni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harfi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belgilaydigan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polimer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strukturasini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quyidagicha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A-A-A-A...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tasvirlash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18025" y="2767"/>
            <a:ext cx="14045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Oqsillar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40" y="1643723"/>
            <a:ext cx="5112567" cy="14970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440" y="2592152"/>
            <a:ext cx="900101" cy="21602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71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523" y="1476028"/>
            <a:ext cx="1908212" cy="88214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7417" y="593348"/>
            <a:ext cx="5544021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Tabiatda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polimerlar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sellyuloza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kraxmal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kauchuk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monomerlardan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nuklein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kislotalar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monomerdan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62" y="1385105"/>
            <a:ext cx="2000579" cy="15917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66" y="2300194"/>
            <a:ext cx="1008112" cy="6716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607" y="2268116"/>
            <a:ext cx="1438952" cy="84613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118025" y="2767"/>
            <a:ext cx="14045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Oqsillar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45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155714</TotalTime>
  <Words>668</Words>
  <Application>Microsoft Office PowerPoint</Application>
  <PresentationFormat>Произвольный</PresentationFormat>
  <Paragraphs>135</Paragraphs>
  <Slides>24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24</vt:i4>
      </vt:variant>
    </vt:vector>
  </HeadingPairs>
  <TitlesOfParts>
    <vt:vector size="40" baseType="lpstr">
      <vt:lpstr>Arial</vt:lpstr>
      <vt:lpstr>Calibri</vt:lpstr>
      <vt:lpstr>Cambria Math</vt:lpstr>
      <vt:lpstr>Open Sans</vt:lpstr>
      <vt:lpstr>Open Sans Light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   BIOLOGIYA</vt:lpstr>
      <vt:lpstr>Dars rejasi</vt:lpstr>
      <vt:lpstr>O‘tilgan mavzuni mustahkamlash </vt:lpstr>
      <vt:lpstr>O‘tilgan mavzuni mustahkamlash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1971</cp:revision>
  <dcterms:created xsi:type="dcterms:W3CDTF">2014-10-08T23:03:32Z</dcterms:created>
  <dcterms:modified xsi:type="dcterms:W3CDTF">2021-03-25T07:22:20Z</dcterms:modified>
</cp:coreProperties>
</file>