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4"/>
  </p:notesMasterIdLst>
  <p:sldIdLst>
    <p:sldId id="1356" r:id="rId11"/>
    <p:sldId id="1402" r:id="rId12"/>
    <p:sldId id="1481" r:id="rId13"/>
    <p:sldId id="1463" r:id="rId14"/>
    <p:sldId id="262" r:id="rId15"/>
    <p:sldId id="1482" r:id="rId16"/>
    <p:sldId id="1465" r:id="rId17"/>
    <p:sldId id="1483" r:id="rId18"/>
    <p:sldId id="1414" r:id="rId19"/>
    <p:sldId id="1485" r:id="rId20"/>
    <p:sldId id="1486" r:id="rId21"/>
    <p:sldId id="1462" r:id="rId22"/>
    <p:sldId id="1487" r:id="rId23"/>
    <p:sldId id="1466" r:id="rId24"/>
    <p:sldId id="1467" r:id="rId25"/>
    <p:sldId id="1474" r:id="rId26"/>
    <p:sldId id="1480" r:id="rId27"/>
    <p:sldId id="1488" r:id="rId28"/>
    <p:sldId id="1489" r:id="rId29"/>
    <p:sldId id="1490" r:id="rId30"/>
    <p:sldId id="1425" r:id="rId31"/>
    <p:sldId id="1456" r:id="rId32"/>
    <p:sldId id="1429" r:id="rId33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481"/>
            <p14:sldId id="1463"/>
            <p14:sldId id="262"/>
            <p14:sldId id="1482"/>
            <p14:sldId id="1465"/>
            <p14:sldId id="1483"/>
            <p14:sldId id="1414"/>
            <p14:sldId id="1485"/>
            <p14:sldId id="1486"/>
            <p14:sldId id="1462"/>
            <p14:sldId id="1487"/>
            <p14:sldId id="1466"/>
            <p14:sldId id="1467"/>
            <p14:sldId id="1474"/>
            <p14:sldId id="1480"/>
            <p14:sldId id="1488"/>
            <p14:sldId id="1489"/>
            <p14:sldId id="1490"/>
            <p14:sldId id="1425"/>
            <p14:sldId id="1456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DDDDDD"/>
    <a:srgbClr val="FFFFFF"/>
    <a:srgbClr val="C076C4"/>
    <a:srgbClr val="000000"/>
    <a:srgbClr val="B2B2B2"/>
    <a:srgbClr val="808080"/>
    <a:srgbClr val="5F5F5F"/>
    <a:srgbClr val="C0C0C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5491" autoAdjust="0"/>
  </p:normalViewPr>
  <p:slideViewPr>
    <p:cSldViewPr snapToObjects="1">
      <p:cViewPr varScale="1">
        <p:scale>
          <a:sx n="157" d="100"/>
          <a:sy n="157" d="100"/>
        </p:scale>
        <p:origin x="101" y="19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tableStyles" Target="tableStyles.xml"/><Relationship Id="rId21" Type="http://schemas.openxmlformats.org/officeDocument/2006/relationships/slide" Target="slides/slide11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commentAuthors" Target="commentAuthor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475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9" Type="http://schemas.openxmlformats.org/officeDocument/2006/relationships/slideLayout" Target="../slideLayouts/slideLayout559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54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Relationship Id="rId20" Type="http://schemas.openxmlformats.org/officeDocument/2006/relationships/slideLayout" Target="../slideLayouts/slideLayout550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10" Type="http://schemas.openxmlformats.org/officeDocument/2006/relationships/slideLayout" Target="../slideLayouts/slideLayout540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9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Relationship Id="rId20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9" Type="http://schemas.openxmlformats.org/officeDocument/2006/relationships/slideLayout" Target="../slideLayouts/slideLayout211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0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Relationship Id="rId20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10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9" Type="http://schemas.openxmlformats.org/officeDocument/2006/relationships/slideLayout" Target="../slideLayouts/slideLayout269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5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Relationship Id="rId20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10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9" Type="http://schemas.openxmlformats.org/officeDocument/2006/relationships/slideLayout" Target="../slideLayouts/slideLayout327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1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Relationship Id="rId20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10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9" Type="http://schemas.openxmlformats.org/officeDocument/2006/relationships/slideLayout" Target="../slideLayouts/slideLayout385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7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Relationship Id="rId20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10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9" Type="http://schemas.openxmlformats.org/officeDocument/2006/relationships/slideLayout" Target="../slideLayouts/slideLayout443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3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Relationship Id="rId20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10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9" Type="http://schemas.openxmlformats.org/officeDocument/2006/relationships/slideLayout" Target="../slideLayouts/slideLayout501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9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Relationship Id="rId20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10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12.jp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14000" t="67000" r="30000" b="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52637" y="1367353"/>
            <a:ext cx="3821808" cy="568083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/>
            <a:r>
              <a:rPr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Lipidlar</a:t>
            </a:r>
            <a:endPara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305158" y="347771"/>
            <a:ext cx="1122828" cy="45637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305158" y="347772"/>
            <a:ext cx="1141830" cy="45994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305158" y="347773"/>
            <a:ext cx="1090402" cy="446894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en-US" sz="2800" b="1" spc="10" dirty="0" smtClean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2800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805" y="1935436"/>
            <a:ext cx="2034022" cy="11846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8643" y="611932"/>
            <a:ext cx="4752231" cy="584775"/>
          </a:xfrm>
          <a:prstGeom prst="rect">
            <a:avLst/>
          </a:prstGeom>
          <a:solidFill>
            <a:srgbClr val="FFFF99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Umurtqali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to‘planib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saqlash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70150" y="0"/>
            <a:ext cx="13468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Lipidlar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29" y="1694717"/>
            <a:ext cx="1728011" cy="12960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6078" y="1699072"/>
            <a:ext cx="1728011" cy="12960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2428" y="1300176"/>
            <a:ext cx="1724662" cy="17307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49559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1453" y="575928"/>
            <a:ext cx="5004556" cy="95410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Yog‘larning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parchalanishidan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1 kg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sidlanganda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1,1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metabolik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70150" y="0"/>
            <a:ext cx="13468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Lipidlar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737" y="1692052"/>
            <a:ext cx="1990312" cy="12605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8" y="1692053"/>
            <a:ext cx="1879619" cy="12605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67440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5429" y="611932"/>
            <a:ext cx="5256584" cy="830997"/>
          </a:xfrm>
          <a:prstGeom prst="rect">
            <a:avLst/>
          </a:prstGeom>
          <a:solidFill>
            <a:srgbClr val="FFFF99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177800"/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o‘rkachida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manbayi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ko‘pincha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manbayi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589" y="1426484"/>
            <a:ext cx="2362806" cy="16020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170150" y="0"/>
            <a:ext cx="13468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Lipidlar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458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421" y="647936"/>
            <a:ext cx="2304256" cy="240065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 algn="ctr"/>
            <a:r>
              <a:rPr lang="en-US" sz="1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urug‘larida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moylar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zaxira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to‘planadi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Bularga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moyli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o‘simliklardan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kungaboqar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zig‘ir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g‘o‘za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soya, </a:t>
            </a:r>
            <a:r>
              <a:rPr lang="en-US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maxsar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boshqalarni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ko‘rsatish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70150" y="0"/>
            <a:ext cx="13468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Lipidlar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7837" y="644759"/>
            <a:ext cx="1771516" cy="11869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1779" y="2038028"/>
            <a:ext cx="1602492" cy="10301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889" y="1831675"/>
            <a:ext cx="1236527" cy="12365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367" y="647936"/>
            <a:ext cx="1124779" cy="1265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438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619585" y="-396180"/>
            <a:ext cx="25202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lipidlar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39665" y="647936"/>
            <a:ext cx="3312368" cy="1323439"/>
          </a:xfrm>
          <a:prstGeom prst="rect">
            <a:avLst/>
          </a:prstGeom>
          <a:solidFill>
            <a:srgbClr val="FFFF99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177800" algn="just"/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lipidlar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glitserin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kislotasidan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lipidlarning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vakili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mumlardir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Mumdan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asalarilar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183" y="724962"/>
            <a:ext cx="1776432" cy="10523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74" y="1990284"/>
            <a:ext cx="1800200" cy="10621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741" y="1982797"/>
            <a:ext cx="1670978" cy="10471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4275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3305" y="683940"/>
            <a:ext cx="2785347" cy="216982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hujayralarida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lipidlar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lipidlar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glitserin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kislotasidan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Bulardan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fosfolipidlar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membranalari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740" y="786574"/>
            <a:ext cx="2556061" cy="17259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67557" y="-396180"/>
            <a:ext cx="32043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lipidlar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580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143421" y="1151992"/>
            <a:ext cx="2700300" cy="1983839"/>
            <a:chOff x="536081" y="0"/>
            <a:chExt cx="4687288" cy="3247184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536081" y="0"/>
              <a:ext cx="4687288" cy="3247184"/>
              <a:chOff x="536081" y="0"/>
              <a:chExt cx="4687288" cy="3247184"/>
            </a:xfrm>
          </p:grpSpPr>
          <p:pic>
            <p:nvPicPr>
              <p:cNvPr id="3" name="Рисунок 2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6081" y="0"/>
                <a:ext cx="4687288" cy="3240088"/>
              </a:xfrm>
              <a:prstGeom prst="rect">
                <a:avLst/>
              </a:prstGeom>
            </p:spPr>
          </p:pic>
          <p:sp>
            <p:nvSpPr>
              <p:cNvPr id="7" name="Прямоугольник 6"/>
              <p:cNvSpPr/>
              <p:nvPr/>
            </p:nvSpPr>
            <p:spPr>
              <a:xfrm>
                <a:off x="536081" y="2952191"/>
                <a:ext cx="4687288" cy="29499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4" name="Прямоугольник 3"/>
            <p:cNvSpPr/>
            <p:nvPr/>
          </p:nvSpPr>
          <p:spPr>
            <a:xfrm>
              <a:off x="1835609" y="287896"/>
              <a:ext cx="2016224" cy="39604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2762344" y="714513"/>
            <a:ext cx="2780905" cy="2308324"/>
          </a:xfrm>
          <a:prstGeom prst="rect">
            <a:avLst/>
          </a:prstGeom>
          <a:solidFill>
            <a:srgbClr val="FFFF99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membranalarni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Lipidlar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birikib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lipoproteinlarni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Lipoproteinlar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transport (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tashish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membranalarni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469" y="659124"/>
            <a:ext cx="1752419" cy="9857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1367557" y="-396180"/>
            <a:ext cx="32043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lipidlar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1549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605" y="1908076"/>
            <a:ext cx="3181419" cy="123778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15430" y="719944"/>
            <a:ext cx="2304255" cy="132343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lipidlarga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glikolipidlar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taalluqlidir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membranalari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67557" y="-396180"/>
            <a:ext cx="32043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lipidlar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778" y="553697"/>
            <a:ext cx="2258380" cy="150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307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70150" y="0"/>
            <a:ext cx="13468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Lipidlar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3" name="Группа 52"/>
          <p:cNvGrpSpPr/>
          <p:nvPr/>
        </p:nvGrpSpPr>
        <p:grpSpPr>
          <a:xfrm>
            <a:off x="239064" y="683940"/>
            <a:ext cx="5268934" cy="2157498"/>
            <a:chOff x="239064" y="599660"/>
            <a:chExt cx="5268934" cy="2241778"/>
          </a:xfrm>
        </p:grpSpPr>
        <p:cxnSp>
          <p:nvCxnSpPr>
            <p:cNvPr id="24" name="Прямая со стрелкой 23"/>
            <p:cNvCxnSpPr>
              <a:stCxn id="7" idx="3"/>
              <a:endCxn id="9" idx="0"/>
            </p:cNvCxnSpPr>
            <p:nvPr/>
          </p:nvCxnSpPr>
          <p:spPr>
            <a:xfrm>
              <a:off x="2874371" y="1648660"/>
              <a:ext cx="0" cy="1844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6" name="Группа 35"/>
            <p:cNvGrpSpPr/>
            <p:nvPr/>
          </p:nvGrpSpPr>
          <p:grpSpPr>
            <a:xfrm>
              <a:off x="239064" y="599660"/>
              <a:ext cx="5268934" cy="2241778"/>
              <a:chOff x="239064" y="599660"/>
              <a:chExt cx="5268934" cy="2241778"/>
            </a:xfrm>
          </p:grpSpPr>
          <p:sp>
            <p:nvSpPr>
              <p:cNvPr id="20" name="Блок-схема: знак завершения 19"/>
              <p:cNvSpPr/>
              <p:nvPr/>
            </p:nvSpPr>
            <p:spPr>
              <a:xfrm>
                <a:off x="3923822" y="1194290"/>
                <a:ext cx="1584176" cy="307777"/>
              </a:xfrm>
              <a:prstGeom prst="flowChartTerminator">
                <a:avLst/>
              </a:prstGeom>
              <a:solidFill>
                <a:srgbClr val="FFFF99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Блок-схема: знак завершения 15"/>
              <p:cNvSpPr/>
              <p:nvPr/>
            </p:nvSpPr>
            <p:spPr>
              <a:xfrm>
                <a:off x="239064" y="1204835"/>
                <a:ext cx="1584176" cy="307777"/>
              </a:xfrm>
              <a:prstGeom prst="flowChartTerminator">
                <a:avLst/>
              </a:prstGeom>
              <a:solidFill>
                <a:srgbClr val="FFFF99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" name="Прямоугольник 14"/>
              <p:cNvSpPr/>
              <p:nvPr/>
            </p:nvSpPr>
            <p:spPr>
              <a:xfrm>
                <a:off x="287198" y="1194290"/>
                <a:ext cx="1627369" cy="3198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Jinsiy</a:t>
                </a:r>
                <a:r>
                  <a:rPr 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gormonlar</a:t>
                </a:r>
                <a:endParaRPr lang="ru-RU" sz="1400" b="1" dirty="0"/>
              </a:p>
            </p:txBody>
          </p:sp>
          <p:sp>
            <p:nvSpPr>
              <p:cNvPr id="13" name="Скругленный прямоугольник 12"/>
              <p:cNvSpPr/>
              <p:nvPr/>
            </p:nvSpPr>
            <p:spPr>
              <a:xfrm>
                <a:off x="2098605" y="2425649"/>
                <a:ext cx="1548172" cy="415789"/>
              </a:xfrm>
              <a:prstGeom prst="roundRect">
                <a:avLst/>
              </a:prstGeom>
              <a:solidFill>
                <a:srgbClr val="FFFF99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" name="Скругленный прямоугольник 8"/>
              <p:cNvSpPr/>
              <p:nvPr/>
            </p:nvSpPr>
            <p:spPr>
              <a:xfrm>
                <a:off x="2100285" y="1833088"/>
                <a:ext cx="1548172" cy="415789"/>
              </a:xfrm>
              <a:prstGeom prst="roundRect">
                <a:avLst/>
              </a:prstGeom>
              <a:solidFill>
                <a:srgbClr val="FFFF99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" name="Блок-схема: магнитный диск 6"/>
              <p:cNvSpPr/>
              <p:nvPr/>
            </p:nvSpPr>
            <p:spPr>
              <a:xfrm>
                <a:off x="2100285" y="1149250"/>
                <a:ext cx="1548172" cy="499410"/>
              </a:xfrm>
              <a:prstGeom prst="flowChartMagneticDisk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" name="Прямоугольник 5"/>
              <p:cNvSpPr/>
              <p:nvPr/>
            </p:nvSpPr>
            <p:spPr>
              <a:xfrm>
                <a:off x="2183959" y="1194290"/>
                <a:ext cx="1462817" cy="4157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Steroidlar</a:t>
                </a:r>
                <a:endParaRPr lang="ru-RU" sz="1800" b="1" dirty="0"/>
              </a:p>
            </p:txBody>
          </p:sp>
          <p:sp>
            <p:nvSpPr>
              <p:cNvPr id="8" name="Прямоугольник 7"/>
              <p:cNvSpPr/>
              <p:nvPr/>
            </p:nvSpPr>
            <p:spPr>
              <a:xfrm>
                <a:off x="2164882" y="1905334"/>
                <a:ext cx="1526380" cy="3198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Organik</a:t>
                </a:r>
                <a:r>
                  <a:rPr 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kislota</a:t>
                </a:r>
                <a:r>
                  <a:rPr 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400" b="1" dirty="0"/>
              </a:p>
            </p:txBody>
          </p:sp>
          <p:sp>
            <p:nvSpPr>
              <p:cNvPr id="11" name="Прямоугольник 10"/>
              <p:cNvSpPr/>
              <p:nvPr/>
            </p:nvSpPr>
            <p:spPr>
              <a:xfrm>
                <a:off x="2188091" y="2479654"/>
                <a:ext cx="1467068" cy="3198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ularning</a:t>
                </a:r>
                <a:r>
                  <a:rPr 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tuzlari</a:t>
                </a:r>
                <a:endParaRPr lang="ru-RU" sz="1400" b="1" dirty="0"/>
              </a:p>
            </p:txBody>
          </p:sp>
          <p:sp>
            <p:nvSpPr>
              <p:cNvPr id="17" name="Прямоугольник 16"/>
              <p:cNvSpPr/>
              <p:nvPr/>
            </p:nvSpPr>
            <p:spPr>
              <a:xfrm>
                <a:off x="4284541" y="1204255"/>
                <a:ext cx="950901" cy="3198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Xolistirol</a:t>
                </a:r>
                <a:endParaRPr lang="ru-RU" sz="1400" b="1" dirty="0"/>
              </a:p>
            </p:txBody>
          </p:sp>
          <p:sp>
            <p:nvSpPr>
              <p:cNvPr id="21" name="Блок-схема: знак завершения 20"/>
              <p:cNvSpPr/>
              <p:nvPr/>
            </p:nvSpPr>
            <p:spPr>
              <a:xfrm>
                <a:off x="2083477" y="599661"/>
                <a:ext cx="1584176" cy="307777"/>
              </a:xfrm>
              <a:prstGeom prst="flowChartTerminator">
                <a:avLst/>
              </a:prstGeom>
              <a:solidFill>
                <a:srgbClr val="FFFF99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Прямоугольник 21"/>
              <p:cNvSpPr/>
              <p:nvPr/>
            </p:nvSpPr>
            <p:spPr>
              <a:xfrm>
                <a:off x="2384262" y="599660"/>
                <a:ext cx="1152275" cy="3198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4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Vitaminlar</a:t>
                </a:r>
                <a:endParaRPr lang="ru-RU" sz="1400" b="1" dirty="0"/>
              </a:p>
            </p:txBody>
          </p:sp>
          <p:cxnSp>
            <p:nvCxnSpPr>
              <p:cNvPr id="28" name="Прямая со стрелкой 27"/>
              <p:cNvCxnSpPr>
                <a:stCxn id="9" idx="2"/>
                <a:endCxn id="13" idx="0"/>
              </p:cNvCxnSpPr>
              <p:nvPr/>
            </p:nvCxnSpPr>
            <p:spPr>
              <a:xfrm flipH="1">
                <a:off x="2872691" y="2248877"/>
                <a:ext cx="1680" cy="17677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Прямая со стрелкой 29"/>
              <p:cNvCxnSpPr>
                <a:stCxn id="7" idx="2"/>
                <a:endCxn id="16" idx="3"/>
              </p:cNvCxnSpPr>
              <p:nvPr/>
            </p:nvCxnSpPr>
            <p:spPr>
              <a:xfrm flipH="1" flipV="1">
                <a:off x="1823240" y="1358724"/>
                <a:ext cx="277045" cy="40231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Прямая со стрелкой 31"/>
              <p:cNvCxnSpPr>
                <a:stCxn id="7" idx="4"/>
                <a:endCxn id="20" idx="1"/>
              </p:cNvCxnSpPr>
              <p:nvPr/>
            </p:nvCxnSpPr>
            <p:spPr>
              <a:xfrm flipV="1">
                <a:off x="3648457" y="1348179"/>
                <a:ext cx="275365" cy="50776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4" name="Прямая со стрелкой 33"/>
            <p:cNvCxnSpPr>
              <a:stCxn id="7" idx="1"/>
              <a:endCxn id="22" idx="2"/>
            </p:cNvCxnSpPr>
            <p:nvPr/>
          </p:nvCxnSpPr>
          <p:spPr>
            <a:xfrm flipV="1">
              <a:off x="2874371" y="919460"/>
              <a:ext cx="86029" cy="22979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43813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85049" y="1402688"/>
            <a:ext cx="1693490" cy="52322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organizmida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steroid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gormonlar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12989" y="-9407"/>
            <a:ext cx="17251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Steroidlar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555448" y="1479708"/>
            <a:ext cx="1130256" cy="468052"/>
            <a:chOff x="391665" y="1589556"/>
            <a:chExt cx="1090363" cy="468052"/>
          </a:xfrm>
        </p:grpSpPr>
        <p:sp>
          <p:nvSpPr>
            <p:cNvPr id="5" name="Блок-схема: знак завершения 4"/>
            <p:cNvSpPr/>
            <p:nvPr/>
          </p:nvSpPr>
          <p:spPr>
            <a:xfrm>
              <a:off x="415527" y="1589556"/>
              <a:ext cx="972108" cy="468052"/>
            </a:xfrm>
            <a:prstGeom prst="flowChartTerminator">
              <a:avLst/>
            </a:prstGeom>
            <a:solidFill>
              <a:srgbClr val="FFFF9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91665" y="1685082"/>
              <a:ext cx="1090363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Progesteron</a:t>
              </a:r>
              <a:endParaRPr lang="ru-RU" b="1" dirty="0"/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3292485" y="707391"/>
            <a:ext cx="972108" cy="468052"/>
            <a:chOff x="1438309" y="1975982"/>
            <a:chExt cx="972108" cy="468052"/>
          </a:xfrm>
        </p:grpSpPr>
        <p:sp>
          <p:nvSpPr>
            <p:cNvPr id="9" name="Блок-схема: знак завершения 8"/>
            <p:cNvSpPr/>
            <p:nvPr/>
          </p:nvSpPr>
          <p:spPr>
            <a:xfrm>
              <a:off x="1438309" y="1975982"/>
              <a:ext cx="972108" cy="468052"/>
            </a:xfrm>
            <a:prstGeom prst="flowChartTerminator">
              <a:avLst/>
            </a:prstGeom>
            <a:solidFill>
              <a:srgbClr val="FFFF9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1576351" y="2074071"/>
              <a:ext cx="758541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Kortizol</a:t>
              </a:r>
              <a:endParaRPr lang="ru-RU" b="1" dirty="0"/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1598995" y="2301954"/>
            <a:ext cx="1028396" cy="468052"/>
            <a:chOff x="2507543" y="1975982"/>
            <a:chExt cx="1028396" cy="468052"/>
          </a:xfrm>
        </p:grpSpPr>
        <p:sp>
          <p:nvSpPr>
            <p:cNvPr id="11" name="Блок-схема: знак завершения 10"/>
            <p:cNvSpPr/>
            <p:nvPr/>
          </p:nvSpPr>
          <p:spPr>
            <a:xfrm>
              <a:off x="2507543" y="1975982"/>
              <a:ext cx="972108" cy="468052"/>
            </a:xfrm>
            <a:prstGeom prst="flowChartTerminator">
              <a:avLst/>
            </a:prstGeom>
            <a:solidFill>
              <a:srgbClr val="FFFF9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2538550" y="2071508"/>
              <a:ext cx="997389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Aldosteron</a:t>
              </a:r>
              <a:endParaRPr lang="ru-RU" b="1" dirty="0"/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3309580" y="2301953"/>
            <a:ext cx="1053302" cy="468052"/>
            <a:chOff x="3536967" y="1953612"/>
            <a:chExt cx="1053302" cy="468052"/>
          </a:xfrm>
        </p:grpSpPr>
        <p:sp>
          <p:nvSpPr>
            <p:cNvPr id="13" name="Блок-схема: знак завершения 12"/>
            <p:cNvSpPr/>
            <p:nvPr/>
          </p:nvSpPr>
          <p:spPr>
            <a:xfrm>
              <a:off x="3536967" y="1953612"/>
              <a:ext cx="972108" cy="468052"/>
            </a:xfrm>
            <a:prstGeom prst="flowChartTerminator">
              <a:avLst/>
            </a:prstGeom>
            <a:solidFill>
              <a:srgbClr val="FFFF9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3536967" y="2049138"/>
              <a:ext cx="1053302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Testosteron</a:t>
              </a:r>
              <a:endParaRPr lang="ru-RU" b="1" dirty="0"/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4288309" y="1402688"/>
            <a:ext cx="972108" cy="468052"/>
            <a:chOff x="4211873" y="1402688"/>
            <a:chExt cx="972108" cy="468052"/>
          </a:xfrm>
        </p:grpSpPr>
        <p:sp>
          <p:nvSpPr>
            <p:cNvPr id="15" name="Блок-схема: знак завершения 14"/>
            <p:cNvSpPr/>
            <p:nvPr/>
          </p:nvSpPr>
          <p:spPr>
            <a:xfrm>
              <a:off x="4211873" y="1402688"/>
              <a:ext cx="972108" cy="468052"/>
            </a:xfrm>
            <a:prstGeom prst="flowChartTerminator">
              <a:avLst/>
            </a:prstGeom>
            <a:solidFill>
              <a:srgbClr val="FFFF9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294986" y="1498214"/>
              <a:ext cx="843501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Estradiol</a:t>
              </a:r>
              <a:endParaRPr lang="ru-RU" b="1" dirty="0"/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1598995" y="707392"/>
            <a:ext cx="972108" cy="468052"/>
            <a:chOff x="2410417" y="1346360"/>
            <a:chExt cx="972108" cy="468052"/>
          </a:xfrm>
        </p:grpSpPr>
        <p:sp>
          <p:nvSpPr>
            <p:cNvPr id="17" name="Блок-схема: знак завершения 16"/>
            <p:cNvSpPr/>
            <p:nvPr/>
          </p:nvSpPr>
          <p:spPr>
            <a:xfrm>
              <a:off x="2410417" y="1346360"/>
              <a:ext cx="972108" cy="468052"/>
            </a:xfrm>
            <a:prstGeom prst="flowChartTerminator">
              <a:avLst/>
            </a:prstGeom>
            <a:solidFill>
              <a:srgbClr val="FFFF9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2497126" y="1441886"/>
              <a:ext cx="885179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Kalsiferol</a:t>
              </a:r>
              <a:endParaRPr lang="ru-RU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767678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50023"/>
            <a:ext cx="5544616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Dars</a:t>
            </a:r>
            <a:r>
              <a:rPr lang="en-US" sz="2800" dirty="0" smtClean="0"/>
              <a:t> </a:t>
            </a:r>
            <a:r>
              <a:rPr lang="en-US" sz="2800" dirty="0" err="1" smtClean="0"/>
              <a:t>rejasi</a:t>
            </a:r>
            <a:endParaRPr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107417" y="1185684"/>
            <a:ext cx="28443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spc="-47" dirty="0" err="1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Bugungi</a:t>
            </a:r>
            <a:r>
              <a:rPr lang="en-US" sz="2800" b="1" kern="0" spc="-47" dirty="0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r>
              <a:rPr lang="en-US" sz="2800" b="1" kern="0" spc="-47" dirty="0" err="1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darsimizda</a:t>
            </a:r>
            <a:r>
              <a:rPr kumimoji="0" lang="en-US" sz="2800" b="1" i="0" u="none" strike="noStrike" kern="0" spc="-47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endParaRPr kumimoji="0" lang="uz-Cyrl-UZ" sz="2800" b="1" i="0" u="none" strike="noStrike" kern="0" spc="-47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27291" y="795051"/>
            <a:ext cx="230534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Lipidlar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umumiy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ma’lumotlar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2951733" y="779948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3008883" y="832000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3008883" y="1572712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383781" y="2341536"/>
            <a:ext cx="230534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Lipidlarning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organizmdagi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vazifalari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val 13"/>
          <p:cNvSpPr/>
          <p:nvPr/>
        </p:nvSpPr>
        <p:spPr>
          <a:xfrm>
            <a:off x="3015175" y="2382973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noProof="0" dirty="0" smtClean="0">
                <a:solidFill>
                  <a:srgbClr val="FFFFFF"/>
                </a:solidFill>
                <a:latin typeface="Open Sans Light"/>
              </a:rPr>
              <a:t>3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83781" y="1639119"/>
            <a:ext cx="230534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Oddiy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murakkab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lipidlar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21" grpId="0" animBg="1"/>
          <p:bldP spid="22" grpId="0" animBg="1"/>
          <p:bldP spid="13" grpId="0"/>
          <p:bldP spid="9" grpId="0" animBg="1"/>
          <p:bldP spid="1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21" grpId="0" animBg="1"/>
          <p:bldP spid="22" grpId="0" animBg="1"/>
          <p:bldP spid="13" grpId="0"/>
          <p:bldP spid="9" grpId="0" animBg="1"/>
          <p:bldP spid="10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012989" y="-9407"/>
            <a:ext cx="17251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Steroidlar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37" y="643751"/>
            <a:ext cx="2156782" cy="14116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736" y="555000"/>
            <a:ext cx="2052227" cy="986194"/>
          </a:xfrm>
          <a:prstGeom prst="rect">
            <a:avLst/>
          </a:prstGeom>
        </p:spPr>
      </p:pic>
      <p:sp>
        <p:nvSpPr>
          <p:cNvPr id="6" name="Прямоугольная выноска 5"/>
          <p:cNvSpPr/>
          <p:nvPr/>
        </p:nvSpPr>
        <p:spPr>
          <a:xfrm rot="10800000">
            <a:off x="1583575" y="1706130"/>
            <a:ext cx="3456389" cy="1334251"/>
          </a:xfrm>
          <a:prstGeom prst="wedgeRectCallou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655589" y="1836068"/>
            <a:ext cx="34923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Ekdizon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gormoni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hasharotlar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qisqichbaqasimonlar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o‘rgimchaklarda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po‘stini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tashlash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tullash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ishtrok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213043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945" y="2299597"/>
            <a:ext cx="809825" cy="80982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124362" y="539096"/>
            <a:ext cx="34563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48298" y="894297"/>
            <a:ext cx="4608512" cy="30777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lipidlar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22120" y="1325129"/>
            <a:ext cx="8691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10309" y="1709472"/>
            <a:ext cx="3284490" cy="738664"/>
          </a:xfrm>
          <a:prstGeom prst="rect">
            <a:avLst/>
          </a:prstGeom>
          <a:solidFill>
            <a:srgbClr val="FFFF99"/>
          </a:solidFill>
        </p:spPr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glitserin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kislotasidan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lipidlar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226828" y="49620"/>
            <a:ext cx="5532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 animBg="1"/>
      <p:bldP spid="3" grpId="0"/>
      <p:bldP spid="6" grpId="0" animBg="1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153708" y="562843"/>
            <a:ext cx="3456384" cy="338554"/>
          </a:xfrm>
          <a:prstGeom prst="rect">
            <a:avLst/>
          </a:prstGeom>
          <a:solidFill>
            <a:srgbClr val="FFFF99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433" y="899964"/>
            <a:ext cx="53330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erimaydigan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….. 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…..    deb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2120" y="1348852"/>
            <a:ext cx="54819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…..  kJ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0617" y="1865461"/>
            <a:ext cx="574490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Umurtqali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ostidagi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yog‘lari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….. 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saqlaydi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5429" y="2284375"/>
            <a:ext cx="43091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kg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oksidlanganda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….. 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0617" y="2622126"/>
            <a:ext cx="53739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o‘rkachida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….. 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manbayi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454351" y="890382"/>
            <a:ext cx="64472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lipidlar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324361" y="890382"/>
            <a:ext cx="64633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yog‘lar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203060" y="1343045"/>
            <a:ext cx="48282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38,9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905608" y="1862490"/>
            <a:ext cx="63030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issiqni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373847" y="2279149"/>
            <a:ext cx="39786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1,1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915729" y="2603185"/>
            <a:ext cx="44916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26828" y="49620"/>
            <a:ext cx="5532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59795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" grpId="0"/>
      <p:bldP spid="4" grpId="0"/>
      <p:bldP spid="5" grpId="0"/>
      <p:bldP spid="6" grpId="0"/>
      <p:bldP spid="13" grpId="0"/>
      <p:bldP spid="14" grpId="0"/>
      <p:bldP spid="16" grpId="0"/>
      <p:bldP spid="17" grpId="0"/>
      <p:bldP spid="19" grpId="0"/>
      <p:bldP spid="20" grpId="0"/>
      <p:bldP spid="22" grpId="0"/>
      <p:bldP spid="2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71872"/>
            <a:ext cx="5512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9879" y="925762"/>
            <a:ext cx="2743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23 - §.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9879" y="2330832"/>
            <a:ext cx="47245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yakunidagi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9879" y="1610752"/>
            <a:ext cx="4859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yakunidagi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933" y="606164"/>
            <a:ext cx="900100" cy="1056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3375176" y="2488734"/>
            <a:ext cx="1412566" cy="391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953275" y="2488734"/>
            <a:ext cx="1584176" cy="391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618463" y="1539602"/>
            <a:ext cx="1044116" cy="391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385328" y="1539602"/>
            <a:ext cx="720069" cy="391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4"/>
          <p:cNvGrpSpPr/>
          <p:nvPr/>
        </p:nvGrpSpPr>
        <p:grpSpPr>
          <a:xfrm>
            <a:off x="2022309" y="708821"/>
            <a:ext cx="1620181" cy="540060"/>
            <a:chOff x="2195648" y="719944"/>
            <a:chExt cx="1620181" cy="540060"/>
          </a:xfrm>
          <a:solidFill>
            <a:srgbClr val="FFFF99"/>
          </a:solidFill>
        </p:grpSpPr>
        <p:sp>
          <p:nvSpPr>
            <p:cNvPr id="3" name="Овал 2"/>
            <p:cNvSpPr/>
            <p:nvPr/>
          </p:nvSpPr>
          <p:spPr>
            <a:xfrm>
              <a:off x="2195648" y="719944"/>
              <a:ext cx="1620181" cy="540060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2299455" y="789919"/>
              <a:ext cx="1510350" cy="40011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200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Uglevodlar</a:t>
              </a:r>
              <a:endParaRPr lang="ru-RU" sz="1800" b="1" dirty="0"/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1385328" y="1539602"/>
            <a:ext cx="76655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16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646553" y="1542593"/>
            <a:ext cx="114165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endParaRPr lang="ru-RU" sz="16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59646" y="2515118"/>
            <a:ext cx="170110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Monosaxaridlar</a:t>
            </a:r>
            <a:endParaRPr lang="ru-RU" sz="16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375176" y="2515118"/>
            <a:ext cx="153118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Polisaxaridlar</a:t>
            </a:r>
            <a:endParaRPr lang="ru-RU" sz="1600" b="1" dirty="0"/>
          </a:p>
        </p:txBody>
      </p:sp>
      <p:cxnSp>
        <p:nvCxnSpPr>
          <p:cNvPr id="16" name="Прямая со стрелкой 15"/>
          <p:cNvCxnSpPr>
            <a:stCxn id="3" idx="3"/>
            <a:endCxn id="11" idx="0"/>
          </p:cNvCxnSpPr>
          <p:nvPr/>
        </p:nvCxnSpPr>
        <p:spPr>
          <a:xfrm flipH="1">
            <a:off x="1745363" y="1169791"/>
            <a:ext cx="514216" cy="369811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3458269" y="1148872"/>
            <a:ext cx="682252" cy="377538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11" idx="2"/>
            <a:endCxn id="14" idx="0"/>
          </p:cNvCxnSpPr>
          <p:nvPr/>
        </p:nvCxnSpPr>
        <p:spPr>
          <a:xfrm>
            <a:off x="1745363" y="1930924"/>
            <a:ext cx="0" cy="557810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endCxn id="13" idx="0"/>
          </p:cNvCxnSpPr>
          <p:nvPr/>
        </p:nvCxnSpPr>
        <p:spPr>
          <a:xfrm>
            <a:off x="4081459" y="1930924"/>
            <a:ext cx="0" cy="557810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bject 2"/>
          <p:cNvSpPr txBox="1">
            <a:spLocks noGrp="1"/>
          </p:cNvSpPr>
          <p:nvPr>
            <p:ph type="title"/>
          </p:nvPr>
        </p:nvSpPr>
        <p:spPr>
          <a:xfrm>
            <a:off x="71413" y="77877"/>
            <a:ext cx="558062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O‘tilgan</a:t>
            </a:r>
            <a:r>
              <a:rPr lang="en-US" sz="2400" dirty="0" smtClean="0"/>
              <a:t> </a:t>
            </a:r>
            <a:r>
              <a:rPr lang="en-US" sz="2400" dirty="0" err="1" smtClean="0"/>
              <a:t>mavzuni</a:t>
            </a:r>
            <a:r>
              <a:rPr lang="en-US" sz="2400" dirty="0" smtClean="0"/>
              <a:t> </a:t>
            </a:r>
            <a:r>
              <a:rPr lang="en-US" sz="2400" dirty="0" err="1" smtClean="0"/>
              <a:t>mustahkamlash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3493604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77877"/>
            <a:ext cx="558062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/>
              <a:t>O‘tilgan</a:t>
            </a:r>
            <a:r>
              <a:rPr lang="en-US" sz="2400" dirty="0"/>
              <a:t> </a:t>
            </a:r>
            <a:r>
              <a:rPr lang="en-US" sz="2400" dirty="0" err="1"/>
              <a:t>mavzuni</a:t>
            </a:r>
            <a:r>
              <a:rPr lang="en-US" sz="2400" dirty="0"/>
              <a:t> </a:t>
            </a:r>
            <a:r>
              <a:rPr lang="en-US" sz="2400" dirty="0" err="1"/>
              <a:t>mustahkamlash</a:t>
            </a:r>
            <a:endParaRPr sz="2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7437" y="888249"/>
            <a:ext cx="5255989" cy="738664"/>
          </a:xfrm>
          <a:prstGeom prst="rect">
            <a:avLst/>
          </a:prstGeom>
          <a:solidFill>
            <a:srgbClr val="FFFF99"/>
          </a:solidFill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9-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kunduzda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450 g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ehtiyoj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parchalanishidan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kJ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kkal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54212" y="549695"/>
            <a:ext cx="8451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286083" y="1677534"/>
            <a:ext cx="95128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600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1159368" y="2019210"/>
            <a:ext cx="3495019" cy="461665"/>
            <a:chOff x="1163450" y="1867842"/>
            <a:chExt cx="3495019" cy="461665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1163450" y="1867842"/>
              <a:ext cx="111601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 gr – 17,6 kJ</a:t>
              </a:r>
            </a:p>
            <a:p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450 gr – X </a:t>
              </a:r>
              <a:endParaRPr lang="ru-RU" dirty="0"/>
            </a:p>
          </p:txBody>
        </p:sp>
        <p:sp>
          <p:nvSpPr>
            <p:cNvPr id="11" name="Стрелка вправо 10"/>
            <p:cNvSpPr/>
            <p:nvPr/>
          </p:nvSpPr>
          <p:spPr>
            <a:xfrm>
              <a:off x="2273706" y="2018885"/>
              <a:ext cx="252141" cy="180020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Прямоугольник 11"/>
                <p:cNvSpPr/>
                <p:nvPr/>
              </p:nvSpPr>
              <p:spPr>
                <a:xfrm>
                  <a:off x="2525847" y="1900190"/>
                  <a:ext cx="984565" cy="40004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100" dirty="0" smtClean="0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X=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14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400" b="0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450∗17,6</m:t>
                          </m:r>
                        </m:num>
                        <m:den>
                          <m:r>
                            <a:rPr lang="en-US" sz="1400" b="0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den>
                      </m:f>
                    </m:oMath>
                  </a14:m>
                  <a:r>
                    <a:rPr lang="en-US" sz="1200" dirty="0" smtClean="0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endParaRPr lang="ru-RU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2" name="Прямоугольник 1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25847" y="1900190"/>
                  <a:ext cx="984565" cy="400046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Стрелка вправо 12"/>
            <p:cNvSpPr/>
            <p:nvPr/>
          </p:nvSpPr>
          <p:spPr>
            <a:xfrm>
              <a:off x="3449015" y="2019210"/>
              <a:ext cx="252141" cy="180020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3701156" y="1960174"/>
              <a:ext cx="957313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X= 7920 kJ</a:t>
              </a:r>
              <a:endParaRPr lang="ru-RU" dirty="0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1159368" y="2541179"/>
            <a:ext cx="3613642" cy="461665"/>
            <a:chOff x="1163450" y="2389811"/>
            <a:chExt cx="3613642" cy="461665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1163450" y="2389811"/>
              <a:ext cx="1171653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 gr – 4,1 </a:t>
              </a:r>
              <a:r>
                <a:rPr lang="en-US" sz="1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kkal</a:t>
              </a:r>
              <a:endPara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450 gr – X </a:t>
              </a:r>
              <a:endParaRPr lang="ru-RU" dirty="0"/>
            </a:p>
          </p:txBody>
        </p:sp>
        <p:sp>
          <p:nvSpPr>
            <p:cNvPr id="17" name="Стрелка вправо 16"/>
            <p:cNvSpPr/>
            <p:nvPr/>
          </p:nvSpPr>
          <p:spPr>
            <a:xfrm>
              <a:off x="2273706" y="2530634"/>
              <a:ext cx="252141" cy="180020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Прямоугольник 17"/>
                <p:cNvSpPr/>
                <p:nvPr/>
              </p:nvSpPr>
              <p:spPr>
                <a:xfrm>
                  <a:off x="2525847" y="2411939"/>
                  <a:ext cx="909223" cy="40004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100" dirty="0" smtClean="0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X=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14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400" b="0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450∗4,1</m:t>
                          </m:r>
                        </m:num>
                        <m:den>
                          <m:r>
                            <a:rPr lang="en-US" sz="1400" b="0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den>
                      </m:f>
                    </m:oMath>
                  </a14:m>
                  <a:r>
                    <a:rPr lang="en-US" sz="1200" dirty="0" smtClean="0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endParaRPr lang="ru-RU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8" name="Прямоугольник 1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25847" y="2411939"/>
                  <a:ext cx="909223" cy="400046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9" name="Стрелка вправо 18"/>
            <p:cNvSpPr/>
            <p:nvPr/>
          </p:nvSpPr>
          <p:spPr>
            <a:xfrm>
              <a:off x="3449015" y="2530959"/>
              <a:ext cx="252141" cy="180020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3701156" y="2471923"/>
              <a:ext cx="1075936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X= 1845 </a:t>
              </a:r>
              <a:r>
                <a:rPr lang="en-US" sz="1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kkal</a:t>
              </a:r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2094075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76" y="1245024"/>
            <a:ext cx="2790106" cy="18600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618" y="2570324"/>
            <a:ext cx="518356" cy="51835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79525" y="618637"/>
            <a:ext cx="3744714" cy="7386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erimaydigan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lipidlar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turli-tumanligi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70150" y="0"/>
            <a:ext cx="13468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Lipidlar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996" y="1463485"/>
            <a:ext cx="2321509" cy="14915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2979866" y="1512032"/>
            <a:ext cx="755935" cy="188319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004210" y="1479948"/>
            <a:ext cx="70724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Glisero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sz="11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618" y="2570324"/>
            <a:ext cx="518356" cy="51835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68658" y="611932"/>
            <a:ext cx="4824239" cy="738664"/>
          </a:xfrm>
          <a:prstGeom prst="rect">
            <a:avLst/>
          </a:prstGeom>
          <a:solidFill>
            <a:srgbClr val="FFFF99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lipidlar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neytral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yog‘lardir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neytral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moylar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Moylar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odatdagi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70150" y="0"/>
            <a:ext cx="13468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Lipidlar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17" y="1421666"/>
            <a:ext cx="2572896" cy="17161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471" y="1449222"/>
            <a:ext cx="2454147" cy="15840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72928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618" y="2570324"/>
            <a:ext cx="518356" cy="51835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43421" y="592768"/>
            <a:ext cx="5483410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/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Yog‘lar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hujayrada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manbayi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Yog‘larning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kaloriyasi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karbonsuvlarga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1,5–2,0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barobar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433" y="1636884"/>
            <a:ext cx="45929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gr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38,9 kJ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433" y="2132664"/>
            <a:ext cx="46842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gr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– 9,3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kkal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70150" y="0"/>
            <a:ext cx="13468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Lipidlar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2551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>
            <a:off x="3002494" y="1654850"/>
            <a:ext cx="1464011" cy="1068165"/>
            <a:chOff x="868425" y="0"/>
            <a:chExt cx="4022600" cy="3240088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8425" y="0"/>
              <a:ext cx="4022600" cy="3240088"/>
            </a:xfrm>
            <a:prstGeom prst="rect">
              <a:avLst/>
            </a:prstGeom>
          </p:spPr>
        </p:pic>
        <p:sp>
          <p:nvSpPr>
            <p:cNvPr id="11" name="Прямоугольник 10"/>
            <p:cNvSpPr/>
            <p:nvPr/>
          </p:nvSpPr>
          <p:spPr>
            <a:xfrm>
              <a:off x="3812624" y="431912"/>
              <a:ext cx="759289" cy="244968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3454769" y="128659"/>
              <a:ext cx="759289" cy="16621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653" y="1634690"/>
            <a:ext cx="977827" cy="14040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381114" y="589230"/>
            <a:ext cx="5193295" cy="830997"/>
          </a:xfrm>
          <a:prstGeom prst="rect">
            <a:avLst/>
          </a:prstGeom>
          <a:solidFill>
            <a:srgbClr val="FFFF99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Hujayradagi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5-15%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to‘qimalarining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hujayralarida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90%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32" y="1609676"/>
            <a:ext cx="1122919" cy="102934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784" y="1443509"/>
            <a:ext cx="908883" cy="708929"/>
          </a:xfrm>
          <a:prstGeom prst="rect">
            <a:avLst/>
          </a:prstGeom>
        </p:spPr>
      </p:pic>
      <p:grpSp>
        <p:nvGrpSpPr>
          <p:cNvPr id="16" name="Группа 15"/>
          <p:cNvGrpSpPr/>
          <p:nvPr/>
        </p:nvGrpSpPr>
        <p:grpSpPr>
          <a:xfrm>
            <a:off x="1704784" y="2198668"/>
            <a:ext cx="1222941" cy="917206"/>
            <a:chOff x="2710564" y="1386914"/>
            <a:chExt cx="1222941" cy="917206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0564" y="1386914"/>
              <a:ext cx="1222941" cy="917206"/>
            </a:xfrm>
            <a:prstGeom prst="rect">
              <a:avLst/>
            </a:prstGeom>
          </p:spPr>
        </p:pic>
        <p:sp>
          <p:nvSpPr>
            <p:cNvPr id="14" name="Прямоугольник 13"/>
            <p:cNvSpPr/>
            <p:nvPr/>
          </p:nvSpPr>
          <p:spPr>
            <a:xfrm>
              <a:off x="2710564" y="2208830"/>
              <a:ext cx="421189" cy="457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 flipV="1">
              <a:off x="3095749" y="2232112"/>
              <a:ext cx="421189" cy="6961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2170150" y="0"/>
            <a:ext cx="13468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Lipidlar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486" y="1634690"/>
            <a:ext cx="1503935" cy="1260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991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618" y="2570324"/>
            <a:ext cx="518356" cy="51835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67457" y="575928"/>
            <a:ext cx="486054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Qishki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uyquga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moyil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organizmida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ortiqcha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61" y="1245514"/>
            <a:ext cx="2008820" cy="16437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765" y="1245515"/>
            <a:ext cx="1972597" cy="16437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2170150" y="0"/>
            <a:ext cx="13468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Lipidlar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155743</TotalTime>
  <Words>565</Words>
  <Application>Microsoft Office PowerPoint</Application>
  <PresentationFormat>Произвольный</PresentationFormat>
  <Paragraphs>101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23</vt:i4>
      </vt:variant>
    </vt:vector>
  </HeadingPairs>
  <TitlesOfParts>
    <vt:vector size="39" baseType="lpstr">
      <vt:lpstr>Arial</vt:lpstr>
      <vt:lpstr>Calibri</vt:lpstr>
      <vt:lpstr>Cambria Math</vt:lpstr>
      <vt:lpstr>Open Sans</vt:lpstr>
      <vt:lpstr>Open Sans Light</vt:lpstr>
      <vt:lpstr>Wingdings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BIOLOGIYA</vt:lpstr>
      <vt:lpstr>Dars rejasi</vt:lpstr>
      <vt:lpstr>O‘tilgan mavzuni mustahkamlash</vt:lpstr>
      <vt:lpstr>O‘tilgan mavzuni mustahkamlash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1984</cp:revision>
  <dcterms:created xsi:type="dcterms:W3CDTF">2014-10-08T23:03:32Z</dcterms:created>
  <dcterms:modified xsi:type="dcterms:W3CDTF">2021-03-25T07:20:24Z</dcterms:modified>
</cp:coreProperties>
</file>