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8"/>
  </p:notesMasterIdLst>
  <p:sldIdLst>
    <p:sldId id="1356" r:id="rId11"/>
    <p:sldId id="1402" r:id="rId12"/>
    <p:sldId id="1463" r:id="rId13"/>
    <p:sldId id="1481" r:id="rId14"/>
    <p:sldId id="1482" r:id="rId15"/>
    <p:sldId id="1483" r:id="rId16"/>
    <p:sldId id="1491" r:id="rId17"/>
    <p:sldId id="262" r:id="rId18"/>
    <p:sldId id="1484" r:id="rId19"/>
    <p:sldId id="1485" r:id="rId20"/>
    <p:sldId id="1465" r:id="rId21"/>
    <p:sldId id="1486" r:id="rId22"/>
    <p:sldId id="1414" r:id="rId23"/>
    <p:sldId id="1487" r:id="rId24"/>
    <p:sldId id="1462" r:id="rId25"/>
    <p:sldId id="1466" r:id="rId26"/>
    <p:sldId id="1488" r:id="rId27"/>
    <p:sldId id="1467" r:id="rId28"/>
    <p:sldId id="1474" r:id="rId29"/>
    <p:sldId id="1489" r:id="rId30"/>
    <p:sldId id="1480" r:id="rId31"/>
    <p:sldId id="1425" r:id="rId32"/>
    <p:sldId id="1490" r:id="rId33"/>
    <p:sldId id="1456" r:id="rId34"/>
    <p:sldId id="1476" r:id="rId35"/>
    <p:sldId id="1429" r:id="rId36"/>
    <p:sldId id="1477" r:id="rId37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481"/>
            <p14:sldId id="1482"/>
            <p14:sldId id="1483"/>
            <p14:sldId id="1491"/>
            <p14:sldId id="262"/>
            <p14:sldId id="1484"/>
            <p14:sldId id="1485"/>
            <p14:sldId id="1465"/>
            <p14:sldId id="1486"/>
            <p14:sldId id="1414"/>
            <p14:sldId id="1487"/>
            <p14:sldId id="1462"/>
            <p14:sldId id="1466"/>
            <p14:sldId id="1488"/>
            <p14:sldId id="1467"/>
            <p14:sldId id="1474"/>
            <p14:sldId id="1489"/>
            <p14:sldId id="1480"/>
            <p14:sldId id="1425"/>
            <p14:sldId id="1490"/>
            <p14:sldId id="1456"/>
            <p14:sldId id="1476"/>
            <p14:sldId id="1429"/>
            <p14:sldId id="1477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FECD4E"/>
    <a:srgbClr val="FFFF99"/>
    <a:srgbClr val="FFECC7"/>
    <a:srgbClr val="F9F9F9"/>
    <a:srgbClr val="FFFF66"/>
    <a:srgbClr val="FF99FF"/>
    <a:srgbClr val="C076C4"/>
    <a:srgbClr val="F8C79C"/>
    <a:srgbClr val="8381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01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commentAuthors" Target="commentAuthors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75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574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693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22.gif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24.jpg"/><Relationship Id="rId4" Type="http://schemas.openxmlformats.org/officeDocument/2006/relationships/image" Target="../media/image5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5.jp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23738" y="1213360"/>
            <a:ext cx="3821808" cy="691194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/>
            <a:r>
              <a:rPr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71913" y="296766"/>
            <a:ext cx="864096" cy="38269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78879" y="296767"/>
            <a:ext cx="864096" cy="38269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607917" y="273078"/>
            <a:ext cx="90010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10" name="Рисунок 9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" r="1024"/>
          <a:stretch>
            <a:fillRect/>
          </a:stretch>
        </p:blipFill>
        <p:spPr>
          <a:xfrm>
            <a:off x="4260357" y="1764060"/>
            <a:ext cx="1056537" cy="1115291"/>
          </a:xfrm>
        </p:spPr>
      </p:pic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055938" y="2466414"/>
            <a:ext cx="3659991" cy="45168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67129" y="1132360"/>
            <a:ext cx="3648800" cy="45168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4192" y="35868"/>
            <a:ext cx="40046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68122" y="639809"/>
            <a:ext cx="1516762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Makroelementlar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55938" y="1163044"/>
            <a:ext cx="36783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S, O, H, N, P, C, K, Na, Ca, Mg, Cl, Fe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820907" y="947586"/>
            <a:ext cx="0" cy="131823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097778" y="1965211"/>
            <a:ext cx="1457450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Mikroelementlar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338979" y="2522977"/>
            <a:ext cx="29750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Zn, Cu, J, F, Co, Mo,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2826501" y="2281640"/>
            <a:ext cx="0" cy="18477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423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47477" y="35868"/>
            <a:ext cx="44741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7438" y="899964"/>
            <a:ext cx="2700300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98 %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element: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314" y="575928"/>
            <a:ext cx="647936" cy="6479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757" y="1836068"/>
            <a:ext cx="880574" cy="6018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769" y="2448136"/>
            <a:ext cx="684076" cy="6840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681" y="1151992"/>
            <a:ext cx="677203" cy="67720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952309" y="791952"/>
            <a:ext cx="475588" cy="216024"/>
          </a:xfrm>
          <a:prstGeom prst="rect">
            <a:avLst/>
          </a:prstGeom>
          <a:solidFill>
            <a:srgbClr val="99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952309" y="611932"/>
            <a:ext cx="0" cy="2412268"/>
          </a:xfrm>
          <a:prstGeom prst="line">
            <a:avLst/>
          </a:prstGeom>
          <a:ln w="15875">
            <a:solidFill>
              <a:srgbClr val="99F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070028" y="761396"/>
            <a:ext cx="40588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8%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959488" y="1357563"/>
            <a:ext cx="1567767" cy="216024"/>
          </a:xfrm>
          <a:prstGeom prst="rect">
            <a:avLst/>
          </a:prstGeom>
          <a:solidFill>
            <a:srgbClr val="99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121618" y="1334770"/>
            <a:ext cx="46679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72%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952309" y="2034766"/>
            <a:ext cx="276041" cy="216024"/>
          </a:xfrm>
          <a:prstGeom prst="rect">
            <a:avLst/>
          </a:prstGeom>
          <a:solidFill>
            <a:srgbClr val="FECD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896205" y="2018634"/>
            <a:ext cx="38824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3%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958031" y="2685645"/>
            <a:ext cx="757897" cy="216024"/>
          </a:xfrm>
          <a:prstGeom prst="rect">
            <a:avLst/>
          </a:prstGeom>
          <a:solidFill>
            <a:srgbClr val="99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307334" y="2659369"/>
            <a:ext cx="46679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651462" y="731942"/>
            <a:ext cx="2538282" cy="2556148"/>
            <a:chOff x="539465" y="1079984"/>
            <a:chExt cx="2016224" cy="2160104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481" y="1260004"/>
              <a:ext cx="1810488" cy="1980084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539465" y="1079984"/>
              <a:ext cx="2016224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4192" y="35868"/>
            <a:ext cx="40046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99705" y="939891"/>
            <a:ext cx="2794721" cy="16004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azotlardan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meros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17" y="721012"/>
            <a:ext cx="1365880" cy="136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87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4192" y="35868"/>
            <a:ext cx="40046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481" y="630574"/>
            <a:ext cx="4474141" cy="7386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P, S, K, Na, Ca, Mg, Cl, Fe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1,9%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53" y="1530686"/>
            <a:ext cx="1873248" cy="1557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669" y="1568418"/>
            <a:ext cx="1368016" cy="136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3390" y="35868"/>
            <a:ext cx="5406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1890" y="988779"/>
            <a:ext cx="3236843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qo‘zg‘alishlarini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3635155" y="566489"/>
            <a:ext cx="1816604" cy="1287699"/>
            <a:chOff x="2497368" y="791951"/>
            <a:chExt cx="3119691" cy="2412133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2497368" y="791951"/>
              <a:ext cx="3119691" cy="2412133"/>
              <a:chOff x="2497368" y="791951"/>
              <a:chExt cx="3119691" cy="2412133"/>
            </a:xfrm>
          </p:grpSpPr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97368" y="791952"/>
                <a:ext cx="3119691" cy="2412132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sp>
            <p:nvSpPr>
              <p:cNvPr id="4" name="Прямоугольник 3"/>
              <p:cNvSpPr/>
              <p:nvPr/>
            </p:nvSpPr>
            <p:spPr>
              <a:xfrm>
                <a:off x="2915729" y="791951"/>
                <a:ext cx="1080120" cy="121285"/>
              </a:xfrm>
              <a:prstGeom prst="rect">
                <a:avLst/>
              </a:prstGeom>
              <a:solidFill>
                <a:srgbClr val="F9F9F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рямоугольник 6"/>
              <p:cNvSpPr/>
              <p:nvPr/>
            </p:nvSpPr>
            <p:spPr>
              <a:xfrm>
                <a:off x="4465470" y="805225"/>
                <a:ext cx="1080120" cy="108012"/>
              </a:xfrm>
              <a:prstGeom prst="rect">
                <a:avLst/>
              </a:prstGeom>
              <a:solidFill>
                <a:srgbClr val="F9F9F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8" name="Прямоугольник 7"/>
            <p:cNvSpPr/>
            <p:nvPr/>
          </p:nvSpPr>
          <p:spPr>
            <a:xfrm>
              <a:off x="2682857" y="2736169"/>
              <a:ext cx="1503188" cy="144016"/>
            </a:xfrm>
            <a:prstGeom prst="rect">
              <a:avLst/>
            </a:prstGeom>
            <a:solidFill>
              <a:srgbClr val="F8C79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155" y="1767411"/>
            <a:ext cx="1884463" cy="1260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716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4192" y="35868"/>
            <a:ext cx="40046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9765" y="841857"/>
            <a:ext cx="2268252" cy="16004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mustahkamligini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ivishini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85" y="605751"/>
            <a:ext cx="1656184" cy="1243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" name="Группа 7"/>
          <p:cNvGrpSpPr/>
          <p:nvPr/>
        </p:nvGrpSpPr>
        <p:grpSpPr>
          <a:xfrm>
            <a:off x="0" y="841857"/>
            <a:ext cx="1850238" cy="2052092"/>
            <a:chOff x="935509" y="396642"/>
            <a:chExt cx="2052092" cy="205209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915164" y="706168"/>
              <a:ext cx="216024" cy="109345"/>
            </a:xfrm>
            <a:prstGeom prst="rect">
              <a:avLst/>
            </a:prstGeom>
            <a:solidFill>
              <a:srgbClr val="83817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509" y="396642"/>
              <a:ext cx="2052092" cy="2052092"/>
            </a:xfrm>
            <a:prstGeom prst="rect">
              <a:avLst/>
            </a:prstGeom>
          </p:spPr>
        </p:pic>
      </p:grp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281" y="1730586"/>
            <a:ext cx="1551231" cy="1411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360" y="628037"/>
            <a:ext cx="1079984" cy="10799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807" y="672546"/>
            <a:ext cx="950916" cy="950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14" y="1603461"/>
            <a:ext cx="2628292" cy="150141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5634" y="817281"/>
            <a:ext cx="1980867" cy="20621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eritrositlar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to‘qimalarga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7477" y="35868"/>
            <a:ext cx="4608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3721" y="1800064"/>
            <a:ext cx="576064" cy="108012"/>
          </a:xfrm>
          <a:prstGeom prst="rect">
            <a:avLst/>
          </a:prstGeom>
          <a:solidFill>
            <a:srgbClr val="FFEC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887837" y="1938598"/>
            <a:ext cx="612068" cy="152225"/>
          </a:xfrm>
          <a:prstGeom prst="rect">
            <a:avLst/>
          </a:prstGeom>
          <a:solidFill>
            <a:srgbClr val="FFEC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881562" y="1786373"/>
            <a:ext cx="410431" cy="152225"/>
          </a:xfrm>
          <a:prstGeom prst="rect">
            <a:avLst/>
          </a:prstGeom>
          <a:solidFill>
            <a:srgbClr val="FFEC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780743" y="2592152"/>
            <a:ext cx="612068" cy="152225"/>
          </a:xfrm>
          <a:prstGeom prst="rect">
            <a:avLst/>
          </a:prstGeom>
          <a:solidFill>
            <a:srgbClr val="FFEC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851833" y="3024200"/>
            <a:ext cx="612068" cy="64480"/>
          </a:xfrm>
          <a:prstGeom prst="rect">
            <a:avLst/>
          </a:prstGeom>
          <a:solidFill>
            <a:srgbClr val="FFEC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743949" y="1729374"/>
            <a:ext cx="901209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7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‘pka</a:t>
            </a:r>
            <a:r>
              <a:rPr lang="en-US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alveolalari</a:t>
            </a:r>
            <a:endParaRPr lang="ru-RU" sz="700" b="1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04239" y="1893728"/>
            <a:ext cx="689612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Arterial </a:t>
            </a:r>
            <a:r>
              <a:rPr lang="en-US" sz="7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endParaRPr lang="ru-RU" sz="700" b="1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769383" y="2949688"/>
            <a:ext cx="636713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Venoz</a:t>
            </a:r>
            <a:r>
              <a:rPr lang="en-US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endParaRPr lang="ru-RU" sz="700" b="1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712088" y="2568236"/>
            <a:ext cx="675185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Kapillyarlar</a:t>
            </a:r>
            <a:endParaRPr lang="ru-RU" sz="700" b="1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780743" y="1748306"/>
            <a:ext cx="513282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endParaRPr lang="ru-RU" sz="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75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541" y="575928"/>
            <a:ext cx="1152128" cy="11521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61968" y="791952"/>
            <a:ext cx="2230025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pigment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xlorofill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katalizatorlar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tezlashtirishni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4192" y="35868"/>
            <a:ext cx="40046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1672246"/>
            <a:ext cx="2736304" cy="1421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4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3818150" y="1976443"/>
            <a:ext cx="1274907" cy="1374337"/>
            <a:chOff x="4131545" y="2410114"/>
            <a:chExt cx="1403984" cy="1535501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1545" y="2410114"/>
              <a:ext cx="1403984" cy="1535501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4157218" y="2410114"/>
              <a:ext cx="1350799" cy="11301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756" y="1459494"/>
            <a:ext cx="1168144" cy="125649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239765" y="1459494"/>
            <a:ext cx="1096135" cy="14217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15429" y="773202"/>
            <a:ext cx="2138220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rux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ftor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kobalt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marganes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molibden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0,02 %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4192" y="35868"/>
            <a:ext cx="40046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216" y="1004227"/>
            <a:ext cx="1009324" cy="10093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235" y="866706"/>
            <a:ext cx="827015" cy="8270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538" y="1264563"/>
            <a:ext cx="1053566" cy="10535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545" y="597455"/>
            <a:ext cx="813545" cy="81354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896" y="2061245"/>
            <a:ext cx="1040248" cy="104024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970" y="782587"/>
            <a:ext cx="955723" cy="95572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58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агетная рамка 9"/>
          <p:cNvSpPr/>
          <p:nvPr/>
        </p:nvSpPr>
        <p:spPr>
          <a:xfrm>
            <a:off x="2309020" y="2278485"/>
            <a:ext cx="1116124" cy="307777"/>
          </a:xfrm>
          <a:prstGeom prst="bevel">
            <a:avLst/>
          </a:prstGeom>
          <a:solidFill>
            <a:srgbClr val="FF99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агетная рамка 10"/>
          <p:cNvSpPr/>
          <p:nvPr/>
        </p:nvSpPr>
        <p:spPr>
          <a:xfrm>
            <a:off x="3815829" y="1656048"/>
            <a:ext cx="1116124" cy="307777"/>
          </a:xfrm>
          <a:prstGeom prst="bevel">
            <a:avLst/>
          </a:prstGeom>
          <a:solidFill>
            <a:srgbClr val="FF99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агетная рамка 8"/>
          <p:cNvSpPr/>
          <p:nvPr/>
        </p:nvSpPr>
        <p:spPr>
          <a:xfrm>
            <a:off x="755489" y="1656048"/>
            <a:ext cx="1116124" cy="307777"/>
          </a:xfrm>
          <a:prstGeom prst="bevel">
            <a:avLst/>
          </a:prstGeom>
          <a:solidFill>
            <a:srgbClr val="FF99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15629" y="802465"/>
            <a:ext cx="1702906" cy="277290"/>
          </a:xfrm>
          <a:prstGeom prst="roundRect">
            <a:avLst/>
          </a:prstGeom>
          <a:solidFill>
            <a:srgbClr val="F8C7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24192" y="35868"/>
            <a:ext cx="40046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38357" y="769425"/>
            <a:ext cx="14574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Mikroelementlar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91493" y="1656048"/>
            <a:ext cx="10294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Gormonlar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49548" y="1656047"/>
            <a:ext cx="10486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78038" y="2265703"/>
            <a:ext cx="9780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Vitaminlar</a:t>
            </a:r>
            <a:endParaRPr lang="ru-RU" sz="1200" dirty="0"/>
          </a:p>
        </p:txBody>
      </p:sp>
      <p:cxnSp>
        <p:nvCxnSpPr>
          <p:cNvPr id="13" name="Прямая со стрелкой 12"/>
          <p:cNvCxnSpPr>
            <a:stCxn id="3" idx="2"/>
            <a:endCxn id="6" idx="0"/>
          </p:cNvCxnSpPr>
          <p:nvPr/>
        </p:nvCxnSpPr>
        <p:spPr>
          <a:xfrm flipH="1">
            <a:off x="1306218" y="1077202"/>
            <a:ext cx="1560864" cy="5788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3" idx="2"/>
            <a:endCxn id="7" idx="0"/>
          </p:cNvCxnSpPr>
          <p:nvPr/>
        </p:nvCxnSpPr>
        <p:spPr>
          <a:xfrm>
            <a:off x="2867082" y="1077202"/>
            <a:ext cx="1506809" cy="5788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5" idx="2"/>
            <a:endCxn id="8" idx="0"/>
          </p:cNvCxnSpPr>
          <p:nvPr/>
        </p:nvCxnSpPr>
        <p:spPr>
          <a:xfrm>
            <a:off x="2867082" y="1079755"/>
            <a:ext cx="0" cy="11859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4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19246"/>
            <a:ext cx="5544616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err="1" smtClean="0"/>
              <a:t>Dars</a:t>
            </a:r>
            <a:r>
              <a:rPr lang="en-US" sz="3200" dirty="0" smtClean="0"/>
              <a:t> </a:t>
            </a:r>
            <a:r>
              <a:rPr lang="en-US" sz="3200" dirty="0" err="1" smtClean="0"/>
              <a:t>rejasi</a:t>
            </a:r>
            <a:endParaRPr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</a:t>
            </a:r>
            <a:r>
              <a:rPr lang="en-US" sz="2800" b="1" kern="0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darsimizda</a:t>
            </a:r>
            <a:r>
              <a:rPr kumimoji="0" lang="en-US" sz="2800" b="1" i="0" u="none" strike="noStrike" kern="0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17963" y="1056997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noProof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Bioge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elementlar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08883" y="993731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08883" y="2013705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17963" y="1980084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Kimyoviy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elementlarning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hujayradagi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vazifalari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0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4192" y="35868"/>
            <a:ext cx="40046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3763" y="949426"/>
            <a:ext cx="2650777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Qalqonsimon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bez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tiroksin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gormoni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yetishmasligi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tiroksin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gormoni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430" y="1033231"/>
            <a:ext cx="986002" cy="16560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873" y="1082673"/>
            <a:ext cx="1240152" cy="133394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88322" y="1082673"/>
            <a:ext cx="1163704" cy="14849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03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429" y="613144"/>
            <a:ext cx="2664296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Rux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gormonlarning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faolligini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Insulin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gormonining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muhum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indent="177800"/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01" y="2052092"/>
            <a:ext cx="1116124" cy="11161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51733" y="609698"/>
            <a:ext cx="2688241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Kobalt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B12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vitaminining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341" y="2021398"/>
            <a:ext cx="1116123" cy="109785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24192" y="35868"/>
            <a:ext cx="40046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30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981" y="2623633"/>
            <a:ext cx="485789" cy="4857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O‘tilgan</a:t>
            </a:r>
            <a:r>
              <a:rPr lang="en-US" sz="2400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67969" y="491721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2085" y="784109"/>
            <a:ext cx="4608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98%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65727" y="1399954"/>
            <a:ext cx="10071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00" y="1801016"/>
            <a:ext cx="1187996" cy="118799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360" y="1824696"/>
            <a:ext cx="1151992" cy="11519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818" y="1846227"/>
            <a:ext cx="1492754" cy="10203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555" y="1785098"/>
            <a:ext cx="1219832" cy="121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Багетная рамка 17"/>
          <p:cNvSpPr/>
          <p:nvPr/>
        </p:nvSpPr>
        <p:spPr>
          <a:xfrm>
            <a:off x="3865917" y="704038"/>
            <a:ext cx="1654936" cy="299256"/>
          </a:xfrm>
          <a:prstGeom prst="bevel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агетная рамка 2"/>
          <p:cNvSpPr/>
          <p:nvPr/>
        </p:nvSpPr>
        <p:spPr>
          <a:xfrm>
            <a:off x="256021" y="698207"/>
            <a:ext cx="1654936" cy="299256"/>
          </a:xfrm>
          <a:prstGeom prst="bevel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Багетная рамка 1"/>
          <p:cNvSpPr/>
          <p:nvPr/>
        </p:nvSpPr>
        <p:spPr>
          <a:xfrm>
            <a:off x="2204106" y="712260"/>
            <a:ext cx="1296144" cy="213588"/>
          </a:xfrm>
          <a:prstGeom prst="bevel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5209" y="35868"/>
            <a:ext cx="528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O‘tilgan</a:t>
            </a:r>
            <a:r>
              <a:rPr lang="en-US" sz="2400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mavzunu</a:t>
            </a:r>
            <a:r>
              <a:rPr lang="en-US" sz="2400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0" dirty="0" err="1">
                <a:latin typeface="Arial" pitchFamily="34" charset="0"/>
                <a:cs typeface="Arial" pitchFamily="34" charset="0"/>
              </a:rPr>
              <a:t>m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ustahkamlash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95449" y="698207"/>
            <a:ext cx="14389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Makroelementlar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024158" y="706487"/>
            <a:ext cx="14061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Mikroelementlar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23" name="Багетная рамка 22"/>
          <p:cNvSpPr/>
          <p:nvPr/>
        </p:nvSpPr>
        <p:spPr>
          <a:xfrm>
            <a:off x="1759007" y="621101"/>
            <a:ext cx="2211406" cy="368082"/>
          </a:xfrm>
          <a:prstGeom prst="bevel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441" y="1111850"/>
            <a:ext cx="1510920" cy="194835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916213" y="1095238"/>
            <a:ext cx="1555734" cy="194835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051633" y="1005848"/>
            <a:ext cx="1692188" cy="2037744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88064" y="1046632"/>
            <a:ext cx="49084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04342" y="1153675"/>
            <a:ext cx="59984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09008" y="2738751"/>
            <a:ext cx="5373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014677" y="2600251"/>
            <a:ext cx="5453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66683" y="2459140"/>
            <a:ext cx="5709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662062" y="2177052"/>
            <a:ext cx="5533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091567" y="2293642"/>
            <a:ext cx="5533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941061" y="1895712"/>
            <a:ext cx="5036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591360" y="1872911"/>
            <a:ext cx="4523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614374" y="1138286"/>
            <a:ext cx="5212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 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133401" y="1689313"/>
            <a:ext cx="6399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 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649534" y="1480751"/>
            <a:ext cx="4603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501128" y="1689312"/>
            <a:ext cx="6142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014677" y="1434051"/>
            <a:ext cx="5982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142862" y="2480077"/>
            <a:ext cx="6142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 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228011" y="2265071"/>
            <a:ext cx="5966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200490" y="2011410"/>
            <a:ext cx="64152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   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144586" y="1840055"/>
            <a:ext cx="5009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197625" y="2066721"/>
            <a:ext cx="5116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215789" y="1457950"/>
            <a:ext cx="5116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2077620" y="1319450"/>
            <a:ext cx="5212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335374" y="1187416"/>
            <a:ext cx="58541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040155" y="1177034"/>
            <a:ext cx="6948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 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 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3880252" y="1187996"/>
            <a:ext cx="79220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 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676176" y="1188036"/>
            <a:ext cx="81624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5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1" grpId="0"/>
      <p:bldP spid="42" grpId="0"/>
      <p:bldP spid="43" grpId="0"/>
      <p:bldP spid="4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59137" y="588630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4812" y="1002505"/>
            <a:ext cx="4911768" cy="307777"/>
          </a:xfrm>
          <a:prstGeom prst="rect">
            <a:avLst/>
          </a:prstGeom>
          <a:solidFill>
            <a:srgbClr val="F9F9F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Na, K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2400" kern="0" dirty="0" err="1">
                <a:latin typeface="Arial" pitchFamily="34" charset="0"/>
                <a:cs typeface="Arial" pitchFamily="34" charset="0"/>
              </a:rPr>
              <a:t>O‘tilgan</a:t>
            </a:r>
            <a:r>
              <a:rPr lang="en-US" sz="2400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0" dirty="0" err="1">
                <a:latin typeface="Arial" pitchFamily="34" charset="0"/>
                <a:cs typeface="Arial" pitchFamily="34" charset="0"/>
              </a:rPr>
              <a:t>mavzunu</a:t>
            </a:r>
            <a:r>
              <a:rPr lang="en-US" sz="2400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2400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87536" y="1472118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5469" y="1932907"/>
            <a:ext cx="4790455" cy="738664"/>
          </a:xfrm>
          <a:prstGeom prst="rect">
            <a:avLst/>
          </a:prstGeom>
          <a:solidFill>
            <a:srgbClr val="FFECC7"/>
          </a:solidFill>
        </p:spPr>
        <p:txBody>
          <a:bodyPr wrap="square">
            <a:spAutoFit/>
          </a:bodyPr>
          <a:lstStyle/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qo‘zg‘alishlarni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5" grpId="0"/>
      <p:bldP spid="9" grpId="0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193" y="590363"/>
            <a:ext cx="56470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elementlardan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208" y="73800"/>
            <a:ext cx="5544241" cy="843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936">
              <a:spcAft>
                <a:spcPts val="94"/>
              </a:spcAft>
              <a:defRPr/>
            </a:pPr>
            <a:r>
              <a:rPr lang="en-US" sz="2400" kern="0" dirty="0" err="1">
                <a:latin typeface="Arial" pitchFamily="34" charset="0"/>
                <a:cs typeface="Arial" pitchFamily="34" charset="0"/>
              </a:rPr>
              <a:t>O‘tilgan</a:t>
            </a:r>
            <a:r>
              <a:rPr lang="en-US" sz="2400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0" dirty="0" err="1">
                <a:latin typeface="Arial" pitchFamily="34" charset="0"/>
                <a:cs typeface="Arial" pitchFamily="34" charset="0"/>
              </a:rPr>
              <a:t>mavzunu</a:t>
            </a:r>
            <a:r>
              <a:rPr lang="en-US" sz="2400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2400" kern="0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067" y="1686750"/>
            <a:ext cx="1012884" cy="101288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01" y="1710360"/>
            <a:ext cx="955723" cy="95572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070" y="1726918"/>
            <a:ext cx="987359" cy="9873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909" y="1662166"/>
            <a:ext cx="955090" cy="9550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45" y="1681779"/>
            <a:ext cx="1017855" cy="101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13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703" y="560733"/>
            <a:ext cx="1142460" cy="13414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9879" y="35868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400" b="1" kern="0" dirty="0" smtClean="0">
                <a:latin typeface="Arial" pitchFamily="34" charset="0"/>
                <a:cs typeface="Arial" pitchFamily="34" charset="0"/>
              </a:rPr>
              <a:t>lar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9879" y="2196108"/>
            <a:ext cx="4724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toldiring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(55-bet)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476028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71872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kumimoji="0" lang="en-US" sz="200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41" y="611932"/>
            <a:ext cx="5020108" cy="24702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49299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b="0" dirty="0" err="1" smtClean="0"/>
              <a:t>O‘tilgan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mavzuni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mustahkamlash</a:t>
            </a:r>
            <a:r>
              <a:rPr lang="en-US" sz="1600" b="0" dirty="0" smtClean="0"/>
              <a:t> </a:t>
            </a:r>
            <a:endParaRPr sz="1600" b="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989513" y="781415"/>
            <a:ext cx="3651569" cy="1764196"/>
            <a:chOff x="164261" y="1502000"/>
            <a:chExt cx="3651569" cy="157846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426" y="1502000"/>
              <a:ext cx="3636404" cy="1578469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2267657" y="1584040"/>
              <a:ext cx="1476164" cy="18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64261" y="1584040"/>
              <a:ext cx="1779360" cy="18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447406" y="2974400"/>
              <a:ext cx="368424" cy="106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79426" y="2974400"/>
              <a:ext cx="368424" cy="106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3403433" y="863455"/>
            <a:ext cx="84029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Plazmoliz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440210" y="852375"/>
            <a:ext cx="10182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Deplazmoliz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73338" y="2391083"/>
            <a:ext cx="41870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endParaRPr lang="ru-RU" sz="1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31730" y="2391082"/>
            <a:ext cx="41870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endParaRPr lang="ru-RU" sz="10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9445" y="35868"/>
            <a:ext cx="50045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24"/>
          <p:cNvSpPr>
            <a:spLocks noChangeArrowheads="1"/>
          </p:cNvSpPr>
          <p:nvPr/>
        </p:nvSpPr>
        <p:spPr bwMode="auto">
          <a:xfrm>
            <a:off x="767033" y="1099366"/>
            <a:ext cx="1135416" cy="434398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ru-RU" altLang="ru-RU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20"/>
          <p:cNvSpPr>
            <a:spLocks noChangeArrowheads="1"/>
          </p:cNvSpPr>
          <p:nvPr/>
        </p:nvSpPr>
        <p:spPr bwMode="auto">
          <a:xfrm>
            <a:off x="3347524" y="1099366"/>
            <a:ext cx="1199929" cy="485504"/>
          </a:xfrm>
          <a:prstGeom prst="rect">
            <a:avLst/>
          </a:prstGeom>
          <a:solidFill>
            <a:srgbClr val="99FF99"/>
          </a:solidFill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ru-RU"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AutoShape 23"/>
          <p:cNvSpPr>
            <a:spLocks noChangeArrowheads="1"/>
          </p:cNvSpPr>
          <p:nvPr/>
        </p:nvSpPr>
        <p:spPr bwMode="auto">
          <a:xfrm>
            <a:off x="3508805" y="920495"/>
            <a:ext cx="120423" cy="178870"/>
          </a:xfrm>
          <a:prstGeom prst="downArrow">
            <a:avLst>
              <a:gd name="adj1" fmla="val 50000"/>
              <a:gd name="adj2" fmla="val 52682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42" name="Rectangle 22"/>
          <p:cNvSpPr>
            <a:spLocks noChangeArrowheads="1"/>
          </p:cNvSpPr>
          <p:nvPr/>
        </p:nvSpPr>
        <p:spPr bwMode="auto">
          <a:xfrm>
            <a:off x="1089594" y="690520"/>
            <a:ext cx="2999822" cy="24530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19"/>
          <p:cNvSpPr>
            <a:spLocks noChangeArrowheads="1"/>
          </p:cNvSpPr>
          <p:nvPr/>
        </p:nvSpPr>
        <p:spPr bwMode="auto">
          <a:xfrm>
            <a:off x="2057279" y="1099366"/>
            <a:ext cx="1135416" cy="229975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ru-RU" altLang="ru-RU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AutoShape 15"/>
          <p:cNvSpPr>
            <a:spLocks noChangeArrowheads="1"/>
          </p:cNvSpPr>
          <p:nvPr/>
        </p:nvSpPr>
        <p:spPr bwMode="auto">
          <a:xfrm>
            <a:off x="1508925" y="946048"/>
            <a:ext cx="120423" cy="163538"/>
          </a:xfrm>
          <a:prstGeom prst="downArrow">
            <a:avLst>
              <a:gd name="adj1" fmla="val 50000"/>
              <a:gd name="adj2" fmla="val 42857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45" name="AutoShape 7"/>
          <p:cNvSpPr>
            <a:spLocks noChangeArrowheads="1"/>
          </p:cNvSpPr>
          <p:nvPr/>
        </p:nvSpPr>
        <p:spPr bwMode="auto">
          <a:xfrm>
            <a:off x="2573377" y="946048"/>
            <a:ext cx="120423" cy="163538"/>
          </a:xfrm>
          <a:prstGeom prst="downArrow">
            <a:avLst>
              <a:gd name="adj1" fmla="val 50000"/>
              <a:gd name="adj2" fmla="val 42857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46" name="Rectangle 6"/>
          <p:cNvSpPr>
            <a:spLocks noChangeArrowheads="1"/>
          </p:cNvSpPr>
          <p:nvPr/>
        </p:nvSpPr>
        <p:spPr bwMode="auto">
          <a:xfrm>
            <a:off x="2121791" y="1533764"/>
            <a:ext cx="258049" cy="843244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5"/>
          <p:cNvSpPr>
            <a:spLocks noChangeArrowheads="1"/>
          </p:cNvSpPr>
          <p:nvPr/>
        </p:nvSpPr>
        <p:spPr bwMode="auto">
          <a:xfrm>
            <a:off x="2541121" y="1533764"/>
            <a:ext cx="258049" cy="741033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"/>
          <p:cNvSpPr>
            <a:spLocks noChangeArrowheads="1"/>
          </p:cNvSpPr>
          <p:nvPr/>
        </p:nvSpPr>
        <p:spPr bwMode="auto">
          <a:xfrm>
            <a:off x="2928195" y="1533764"/>
            <a:ext cx="258049" cy="845915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AutoShape 11"/>
          <p:cNvSpPr>
            <a:spLocks noChangeArrowheads="1"/>
          </p:cNvSpPr>
          <p:nvPr/>
        </p:nvSpPr>
        <p:spPr bwMode="auto">
          <a:xfrm>
            <a:off x="896058" y="1533764"/>
            <a:ext cx="120423" cy="204423"/>
          </a:xfrm>
          <a:prstGeom prst="downArrow">
            <a:avLst>
              <a:gd name="adj1" fmla="val 50000"/>
              <a:gd name="adj2" fmla="val 53571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0" name="AutoShape 3"/>
          <p:cNvSpPr>
            <a:spLocks noChangeArrowheads="1"/>
          </p:cNvSpPr>
          <p:nvPr/>
        </p:nvSpPr>
        <p:spPr bwMode="auto">
          <a:xfrm>
            <a:off x="2992707" y="1329341"/>
            <a:ext cx="120423" cy="204423"/>
          </a:xfrm>
          <a:prstGeom prst="downArrow">
            <a:avLst>
              <a:gd name="adj1" fmla="val 50000"/>
              <a:gd name="adj2" fmla="val 53571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1" name="AutoShape 2"/>
          <p:cNvSpPr>
            <a:spLocks noChangeArrowheads="1"/>
          </p:cNvSpPr>
          <p:nvPr/>
        </p:nvSpPr>
        <p:spPr bwMode="auto">
          <a:xfrm>
            <a:off x="2605633" y="1329341"/>
            <a:ext cx="120423" cy="204423"/>
          </a:xfrm>
          <a:prstGeom prst="downArrow">
            <a:avLst>
              <a:gd name="adj1" fmla="val 50000"/>
              <a:gd name="adj2" fmla="val 53571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2" name="AutoShape 1"/>
          <p:cNvSpPr>
            <a:spLocks noChangeArrowheads="1"/>
          </p:cNvSpPr>
          <p:nvPr/>
        </p:nvSpPr>
        <p:spPr bwMode="auto">
          <a:xfrm>
            <a:off x="2186303" y="1329341"/>
            <a:ext cx="120423" cy="204423"/>
          </a:xfrm>
          <a:prstGeom prst="downArrow">
            <a:avLst>
              <a:gd name="adj1" fmla="val 50000"/>
              <a:gd name="adj2" fmla="val 53571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3" name="Rectangle 4"/>
          <p:cNvSpPr>
            <a:spLocks noChangeArrowheads="1"/>
          </p:cNvSpPr>
          <p:nvPr/>
        </p:nvSpPr>
        <p:spPr bwMode="auto">
          <a:xfrm>
            <a:off x="3541061" y="1814844"/>
            <a:ext cx="483842" cy="1281363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Rectangle 4"/>
          <p:cNvSpPr>
            <a:spLocks noChangeArrowheads="1"/>
          </p:cNvSpPr>
          <p:nvPr/>
        </p:nvSpPr>
        <p:spPr bwMode="auto">
          <a:xfrm>
            <a:off x="4282953" y="1789292"/>
            <a:ext cx="258049" cy="1022114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AutoShape 3"/>
          <p:cNvSpPr>
            <a:spLocks noChangeArrowheads="1"/>
          </p:cNvSpPr>
          <p:nvPr/>
        </p:nvSpPr>
        <p:spPr bwMode="auto">
          <a:xfrm>
            <a:off x="3766855" y="1584869"/>
            <a:ext cx="120423" cy="204423"/>
          </a:xfrm>
          <a:prstGeom prst="downArrow">
            <a:avLst>
              <a:gd name="adj1" fmla="val 50000"/>
              <a:gd name="adj2" fmla="val 53571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56" name="Rectangle 6"/>
          <p:cNvSpPr>
            <a:spLocks noChangeArrowheads="1"/>
          </p:cNvSpPr>
          <p:nvPr/>
        </p:nvSpPr>
        <p:spPr bwMode="auto">
          <a:xfrm>
            <a:off x="831545" y="1763739"/>
            <a:ext cx="258049" cy="1022114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Стрелка вправо 22"/>
          <p:cNvSpPr>
            <a:spLocks noChangeArrowheads="1"/>
          </p:cNvSpPr>
          <p:nvPr/>
        </p:nvSpPr>
        <p:spPr bwMode="auto">
          <a:xfrm>
            <a:off x="4024904" y="2300349"/>
            <a:ext cx="258049" cy="12776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9525" algn="ctr">
            <a:solidFill>
              <a:srgbClr val="00206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8" name="Стрелка вправо 23"/>
          <p:cNvSpPr>
            <a:spLocks noChangeArrowheads="1"/>
          </p:cNvSpPr>
          <p:nvPr/>
        </p:nvSpPr>
        <p:spPr bwMode="auto">
          <a:xfrm>
            <a:off x="1109508" y="2172585"/>
            <a:ext cx="258049" cy="12776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9525" algn="ctr">
            <a:solidFill>
              <a:srgbClr val="00206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9" name="Rectangle 6"/>
          <p:cNvSpPr>
            <a:spLocks noChangeArrowheads="1"/>
          </p:cNvSpPr>
          <p:nvPr/>
        </p:nvSpPr>
        <p:spPr bwMode="auto">
          <a:xfrm>
            <a:off x="1347644" y="1763739"/>
            <a:ext cx="320677" cy="1022114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Rectangle 6"/>
          <p:cNvSpPr>
            <a:spLocks noChangeArrowheads="1"/>
          </p:cNvSpPr>
          <p:nvPr/>
        </p:nvSpPr>
        <p:spPr bwMode="auto">
          <a:xfrm>
            <a:off x="2121791" y="2482940"/>
            <a:ext cx="258049" cy="613268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Rectangle 6"/>
          <p:cNvSpPr>
            <a:spLocks noChangeArrowheads="1"/>
          </p:cNvSpPr>
          <p:nvPr/>
        </p:nvSpPr>
        <p:spPr bwMode="auto">
          <a:xfrm>
            <a:off x="2541121" y="2377008"/>
            <a:ext cx="258049" cy="613268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 6"/>
          <p:cNvSpPr>
            <a:spLocks noChangeArrowheads="1"/>
          </p:cNvSpPr>
          <p:nvPr/>
        </p:nvSpPr>
        <p:spPr bwMode="auto">
          <a:xfrm>
            <a:off x="2867189" y="2482940"/>
            <a:ext cx="609360" cy="613268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AutoShape 15"/>
          <p:cNvSpPr>
            <a:spLocks noChangeArrowheads="1"/>
          </p:cNvSpPr>
          <p:nvPr/>
        </p:nvSpPr>
        <p:spPr bwMode="auto">
          <a:xfrm>
            <a:off x="2186303" y="2371707"/>
            <a:ext cx="120423" cy="112433"/>
          </a:xfrm>
          <a:prstGeom prst="downArrow">
            <a:avLst>
              <a:gd name="adj1" fmla="val 50000"/>
              <a:gd name="adj2" fmla="val 42860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4" name="AutoShape 15"/>
          <p:cNvSpPr>
            <a:spLocks noChangeArrowheads="1"/>
          </p:cNvSpPr>
          <p:nvPr/>
        </p:nvSpPr>
        <p:spPr bwMode="auto">
          <a:xfrm>
            <a:off x="2615286" y="2274796"/>
            <a:ext cx="120423" cy="112433"/>
          </a:xfrm>
          <a:prstGeom prst="downArrow">
            <a:avLst>
              <a:gd name="adj1" fmla="val 50000"/>
              <a:gd name="adj2" fmla="val 42860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5" name="AutoShape 15"/>
          <p:cNvSpPr>
            <a:spLocks noChangeArrowheads="1"/>
          </p:cNvSpPr>
          <p:nvPr/>
        </p:nvSpPr>
        <p:spPr bwMode="auto">
          <a:xfrm>
            <a:off x="2992707" y="2371707"/>
            <a:ext cx="120423" cy="112433"/>
          </a:xfrm>
          <a:prstGeom prst="downArrow">
            <a:avLst>
              <a:gd name="adj1" fmla="val 50000"/>
              <a:gd name="adj2" fmla="val 42860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89201" y="658828"/>
            <a:ext cx="3060340" cy="276999"/>
          </a:xfrm>
          <a:prstGeom prst="rect">
            <a:avLst/>
          </a:prstGeom>
          <a:solidFill>
            <a:srgbClr val="99FF99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altLang="ru-RU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alt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hujayrasining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ziga</a:t>
            </a:r>
            <a:r>
              <a:rPr lang="en-US" alt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alt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2733" y="1157486"/>
            <a:ext cx="1249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alt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alt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5649" y="1070402"/>
            <a:ext cx="89640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ru-RU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Plastidalar</a:t>
            </a:r>
            <a:endParaRPr lang="ru-RU" alt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85895" y="1171928"/>
            <a:ext cx="89800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ru-RU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Vakuolalar</a:t>
            </a:r>
            <a:endParaRPr lang="ru-RU" alt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98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9445" y="35868"/>
            <a:ext cx="51125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24"/>
          <p:cNvSpPr>
            <a:spLocks noChangeArrowheads="1"/>
          </p:cNvSpPr>
          <p:nvPr/>
        </p:nvSpPr>
        <p:spPr bwMode="auto">
          <a:xfrm>
            <a:off x="767033" y="1099366"/>
            <a:ext cx="1135416" cy="434398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ru-RU" altLang="ru-RU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20"/>
          <p:cNvSpPr>
            <a:spLocks noChangeArrowheads="1"/>
          </p:cNvSpPr>
          <p:nvPr/>
        </p:nvSpPr>
        <p:spPr bwMode="auto">
          <a:xfrm>
            <a:off x="3347524" y="1099366"/>
            <a:ext cx="1199929" cy="485504"/>
          </a:xfrm>
          <a:prstGeom prst="rect">
            <a:avLst/>
          </a:prstGeom>
          <a:solidFill>
            <a:srgbClr val="99FF99"/>
          </a:solidFill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ru-RU"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AutoShape 23"/>
          <p:cNvSpPr>
            <a:spLocks noChangeArrowheads="1"/>
          </p:cNvSpPr>
          <p:nvPr/>
        </p:nvSpPr>
        <p:spPr bwMode="auto">
          <a:xfrm>
            <a:off x="3508805" y="920495"/>
            <a:ext cx="120423" cy="178870"/>
          </a:xfrm>
          <a:prstGeom prst="downArrow">
            <a:avLst>
              <a:gd name="adj1" fmla="val 50000"/>
              <a:gd name="adj2" fmla="val 52682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42" name="Rectangle 22"/>
          <p:cNvSpPr>
            <a:spLocks noChangeArrowheads="1"/>
          </p:cNvSpPr>
          <p:nvPr/>
        </p:nvSpPr>
        <p:spPr bwMode="auto">
          <a:xfrm>
            <a:off x="1089594" y="690520"/>
            <a:ext cx="2999822" cy="245307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19"/>
          <p:cNvSpPr>
            <a:spLocks noChangeArrowheads="1"/>
          </p:cNvSpPr>
          <p:nvPr/>
        </p:nvSpPr>
        <p:spPr bwMode="auto">
          <a:xfrm>
            <a:off x="2057279" y="1099366"/>
            <a:ext cx="1135416" cy="229975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ru-RU" altLang="ru-RU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AutoShape 15"/>
          <p:cNvSpPr>
            <a:spLocks noChangeArrowheads="1"/>
          </p:cNvSpPr>
          <p:nvPr/>
        </p:nvSpPr>
        <p:spPr bwMode="auto">
          <a:xfrm>
            <a:off x="1508925" y="946048"/>
            <a:ext cx="120423" cy="163538"/>
          </a:xfrm>
          <a:prstGeom prst="downArrow">
            <a:avLst>
              <a:gd name="adj1" fmla="val 50000"/>
              <a:gd name="adj2" fmla="val 42857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45" name="AutoShape 7"/>
          <p:cNvSpPr>
            <a:spLocks noChangeArrowheads="1"/>
          </p:cNvSpPr>
          <p:nvPr/>
        </p:nvSpPr>
        <p:spPr bwMode="auto">
          <a:xfrm>
            <a:off x="2573377" y="946048"/>
            <a:ext cx="120423" cy="163538"/>
          </a:xfrm>
          <a:prstGeom prst="downArrow">
            <a:avLst>
              <a:gd name="adj1" fmla="val 50000"/>
              <a:gd name="adj2" fmla="val 42857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46" name="Rectangle 6"/>
          <p:cNvSpPr>
            <a:spLocks noChangeArrowheads="1"/>
          </p:cNvSpPr>
          <p:nvPr/>
        </p:nvSpPr>
        <p:spPr bwMode="auto">
          <a:xfrm>
            <a:off x="2121791" y="1533764"/>
            <a:ext cx="258049" cy="843244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5"/>
          <p:cNvSpPr>
            <a:spLocks noChangeArrowheads="1"/>
          </p:cNvSpPr>
          <p:nvPr/>
        </p:nvSpPr>
        <p:spPr bwMode="auto">
          <a:xfrm>
            <a:off x="2541121" y="1533764"/>
            <a:ext cx="258049" cy="741033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"/>
          <p:cNvSpPr>
            <a:spLocks noChangeArrowheads="1"/>
          </p:cNvSpPr>
          <p:nvPr/>
        </p:nvSpPr>
        <p:spPr bwMode="auto">
          <a:xfrm>
            <a:off x="2928195" y="1533764"/>
            <a:ext cx="258049" cy="845915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AutoShape 11"/>
          <p:cNvSpPr>
            <a:spLocks noChangeArrowheads="1"/>
          </p:cNvSpPr>
          <p:nvPr/>
        </p:nvSpPr>
        <p:spPr bwMode="auto">
          <a:xfrm>
            <a:off x="896058" y="1533764"/>
            <a:ext cx="120423" cy="204423"/>
          </a:xfrm>
          <a:prstGeom prst="downArrow">
            <a:avLst>
              <a:gd name="adj1" fmla="val 50000"/>
              <a:gd name="adj2" fmla="val 53571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0" name="AutoShape 3"/>
          <p:cNvSpPr>
            <a:spLocks noChangeArrowheads="1"/>
          </p:cNvSpPr>
          <p:nvPr/>
        </p:nvSpPr>
        <p:spPr bwMode="auto">
          <a:xfrm>
            <a:off x="2992707" y="1329341"/>
            <a:ext cx="120423" cy="204423"/>
          </a:xfrm>
          <a:prstGeom prst="downArrow">
            <a:avLst>
              <a:gd name="adj1" fmla="val 50000"/>
              <a:gd name="adj2" fmla="val 53571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1" name="AutoShape 2"/>
          <p:cNvSpPr>
            <a:spLocks noChangeArrowheads="1"/>
          </p:cNvSpPr>
          <p:nvPr/>
        </p:nvSpPr>
        <p:spPr bwMode="auto">
          <a:xfrm>
            <a:off x="2605633" y="1329341"/>
            <a:ext cx="120423" cy="204423"/>
          </a:xfrm>
          <a:prstGeom prst="downArrow">
            <a:avLst>
              <a:gd name="adj1" fmla="val 50000"/>
              <a:gd name="adj2" fmla="val 53571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2" name="AutoShape 1"/>
          <p:cNvSpPr>
            <a:spLocks noChangeArrowheads="1"/>
          </p:cNvSpPr>
          <p:nvPr/>
        </p:nvSpPr>
        <p:spPr bwMode="auto">
          <a:xfrm>
            <a:off x="2186303" y="1329341"/>
            <a:ext cx="120423" cy="204423"/>
          </a:xfrm>
          <a:prstGeom prst="downArrow">
            <a:avLst>
              <a:gd name="adj1" fmla="val 50000"/>
              <a:gd name="adj2" fmla="val 53571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3" name="Rectangle 4"/>
          <p:cNvSpPr>
            <a:spLocks noChangeArrowheads="1"/>
          </p:cNvSpPr>
          <p:nvPr/>
        </p:nvSpPr>
        <p:spPr bwMode="auto">
          <a:xfrm>
            <a:off x="3541061" y="1814844"/>
            <a:ext cx="483842" cy="1281363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Rectangle 4"/>
          <p:cNvSpPr>
            <a:spLocks noChangeArrowheads="1"/>
          </p:cNvSpPr>
          <p:nvPr/>
        </p:nvSpPr>
        <p:spPr bwMode="auto">
          <a:xfrm>
            <a:off x="4282953" y="1789292"/>
            <a:ext cx="258049" cy="1022114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AutoShape 3"/>
          <p:cNvSpPr>
            <a:spLocks noChangeArrowheads="1"/>
          </p:cNvSpPr>
          <p:nvPr/>
        </p:nvSpPr>
        <p:spPr bwMode="auto">
          <a:xfrm>
            <a:off x="3766855" y="1584869"/>
            <a:ext cx="120423" cy="204423"/>
          </a:xfrm>
          <a:prstGeom prst="downArrow">
            <a:avLst>
              <a:gd name="adj1" fmla="val 50000"/>
              <a:gd name="adj2" fmla="val 53571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56" name="Rectangle 6"/>
          <p:cNvSpPr>
            <a:spLocks noChangeArrowheads="1"/>
          </p:cNvSpPr>
          <p:nvPr/>
        </p:nvSpPr>
        <p:spPr bwMode="auto">
          <a:xfrm>
            <a:off x="831545" y="1763739"/>
            <a:ext cx="258049" cy="1022114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Стрелка вправо 22"/>
          <p:cNvSpPr>
            <a:spLocks noChangeArrowheads="1"/>
          </p:cNvSpPr>
          <p:nvPr/>
        </p:nvSpPr>
        <p:spPr bwMode="auto">
          <a:xfrm>
            <a:off x="4024904" y="2300349"/>
            <a:ext cx="258049" cy="12776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9525" algn="ctr">
            <a:solidFill>
              <a:srgbClr val="00206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8" name="Стрелка вправо 23"/>
          <p:cNvSpPr>
            <a:spLocks noChangeArrowheads="1"/>
          </p:cNvSpPr>
          <p:nvPr/>
        </p:nvSpPr>
        <p:spPr bwMode="auto">
          <a:xfrm>
            <a:off x="1109508" y="2172585"/>
            <a:ext cx="258049" cy="12776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9525" algn="ctr">
            <a:solidFill>
              <a:srgbClr val="00206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9" name="Rectangle 6"/>
          <p:cNvSpPr>
            <a:spLocks noChangeArrowheads="1"/>
          </p:cNvSpPr>
          <p:nvPr/>
        </p:nvSpPr>
        <p:spPr bwMode="auto">
          <a:xfrm>
            <a:off x="1347644" y="1763739"/>
            <a:ext cx="320677" cy="1022114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Rectangle 6"/>
          <p:cNvSpPr>
            <a:spLocks noChangeArrowheads="1"/>
          </p:cNvSpPr>
          <p:nvPr/>
        </p:nvSpPr>
        <p:spPr bwMode="auto">
          <a:xfrm>
            <a:off x="2121791" y="2482940"/>
            <a:ext cx="258049" cy="61326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Rectangle 6"/>
          <p:cNvSpPr>
            <a:spLocks noChangeArrowheads="1"/>
          </p:cNvSpPr>
          <p:nvPr/>
        </p:nvSpPr>
        <p:spPr bwMode="auto">
          <a:xfrm>
            <a:off x="2541121" y="2377008"/>
            <a:ext cx="258049" cy="6132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 6"/>
          <p:cNvSpPr>
            <a:spLocks noChangeArrowheads="1"/>
          </p:cNvSpPr>
          <p:nvPr/>
        </p:nvSpPr>
        <p:spPr bwMode="auto">
          <a:xfrm>
            <a:off x="2867189" y="2482940"/>
            <a:ext cx="609360" cy="613268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AutoShape 15"/>
          <p:cNvSpPr>
            <a:spLocks noChangeArrowheads="1"/>
          </p:cNvSpPr>
          <p:nvPr/>
        </p:nvSpPr>
        <p:spPr bwMode="auto">
          <a:xfrm>
            <a:off x="2186303" y="2371707"/>
            <a:ext cx="120423" cy="112433"/>
          </a:xfrm>
          <a:prstGeom prst="downArrow">
            <a:avLst>
              <a:gd name="adj1" fmla="val 50000"/>
              <a:gd name="adj2" fmla="val 42860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4" name="AutoShape 15"/>
          <p:cNvSpPr>
            <a:spLocks noChangeArrowheads="1"/>
          </p:cNvSpPr>
          <p:nvPr/>
        </p:nvSpPr>
        <p:spPr bwMode="auto">
          <a:xfrm>
            <a:off x="2615286" y="2274796"/>
            <a:ext cx="120423" cy="112433"/>
          </a:xfrm>
          <a:prstGeom prst="downArrow">
            <a:avLst>
              <a:gd name="adj1" fmla="val 50000"/>
              <a:gd name="adj2" fmla="val 42860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5" name="AutoShape 15"/>
          <p:cNvSpPr>
            <a:spLocks noChangeArrowheads="1"/>
          </p:cNvSpPr>
          <p:nvPr/>
        </p:nvSpPr>
        <p:spPr bwMode="auto">
          <a:xfrm>
            <a:off x="2992707" y="2371707"/>
            <a:ext cx="120423" cy="112433"/>
          </a:xfrm>
          <a:prstGeom prst="downArrow">
            <a:avLst>
              <a:gd name="adj1" fmla="val 50000"/>
              <a:gd name="adj2" fmla="val 42860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89201" y="658828"/>
            <a:ext cx="30603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alt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hujayrasining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ziga</a:t>
            </a:r>
            <a:r>
              <a:rPr lang="en-US" alt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alt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2733" y="1157486"/>
            <a:ext cx="1249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alt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alt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6200000">
            <a:off x="400454" y="2140137"/>
            <a:ext cx="11079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Polisaxaridlar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889982" y="2130404"/>
            <a:ext cx="121676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Sellyuloza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5649" y="1070402"/>
            <a:ext cx="89640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ru-RU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Plastidalar</a:t>
            </a:r>
            <a:endParaRPr lang="ru-RU" alt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1722756" y="1831328"/>
            <a:ext cx="10442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Leykoplast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6200000">
            <a:off x="1914966" y="2681864"/>
            <a:ext cx="675185" cy="246221"/>
          </a:xfrm>
          <a:prstGeom prst="rect">
            <a:avLst/>
          </a:prstGeom>
          <a:solidFill>
            <a:srgbClr val="99FF99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endParaRPr lang="ru-RU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2238518" y="1770987"/>
            <a:ext cx="8739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2381377" y="2561412"/>
            <a:ext cx="599844" cy="261610"/>
          </a:xfrm>
          <a:prstGeom prst="rect">
            <a:avLst/>
          </a:prstGeom>
          <a:solidFill>
            <a:srgbClr val="99FF99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6200000">
            <a:off x="2556006" y="1824580"/>
            <a:ext cx="96051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Xromoplast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6200000">
            <a:off x="2884472" y="2478477"/>
            <a:ext cx="565553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0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0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0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endParaRPr lang="ru-RU" sz="105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85895" y="1171928"/>
            <a:ext cx="89800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ru-RU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Vakuolalar</a:t>
            </a:r>
            <a:endParaRPr lang="ru-RU" alt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6200000">
            <a:off x="3017677" y="2226290"/>
            <a:ext cx="15174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EPT 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ovak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membranasi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6200000">
            <a:off x="4068758" y="2143991"/>
            <a:ext cx="63992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Turgor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38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323" y="1781483"/>
            <a:ext cx="3006820" cy="130769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1456" y="611932"/>
            <a:ext cx="5532557" cy="11695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7476" y="35868"/>
            <a:ext cx="44741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417" y="611932"/>
            <a:ext cx="553255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en-US" sz="1400" dirty="0" err="1" smtClean="0">
                <a:solidFill>
                  <a:srgbClr val="002060"/>
                </a:solidFill>
              </a:rPr>
              <a:t>Mamlakatimiz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olimlari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hujayraning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kimyoviy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tarkibini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ularda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sodir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bo‘ladigan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kimyoviy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jarayonlarni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o‘rganishga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katta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hissa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qo‘shmoqdalar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r>
              <a:rPr lang="en-US" sz="1400" dirty="0" err="1">
                <a:solidFill>
                  <a:srgbClr val="002060"/>
                </a:solidFill>
              </a:rPr>
              <a:t>Akademiklar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Yo.To‘raqulov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B.Toshmuhamedov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va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ularning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shogirdlarini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bu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sohadagi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ishlari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dunyo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miqyosida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e’tirof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etilgan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10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7477" y="35868"/>
            <a:ext cx="43564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07617" y="719944"/>
            <a:ext cx="1944216" cy="523220"/>
          </a:xfrm>
          <a:prstGeom prst="rect">
            <a:avLst/>
          </a:prstGeom>
          <a:solidFill>
            <a:srgbClr val="FFECC7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2060"/>
                </a:solidFill>
              </a:rPr>
              <a:t>Tirik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organizmlarning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kimyoviy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tarkibi</a:t>
            </a:r>
            <a:endParaRPr lang="ru-RU" sz="1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71513" y="2148623"/>
            <a:ext cx="1008112" cy="307777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</a:rPr>
              <a:t>Anorganik</a:t>
            </a:r>
            <a:endParaRPr lang="ru-RU" sz="1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743821" y="2155190"/>
            <a:ext cx="959663" cy="307777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</a:rPr>
              <a:t>Organik</a:t>
            </a:r>
            <a:endParaRPr lang="ru-RU" sz="1200" dirty="0"/>
          </a:p>
        </p:txBody>
      </p:sp>
      <p:cxnSp>
        <p:nvCxnSpPr>
          <p:cNvPr id="16" name="Прямая со стрелкой 15"/>
          <p:cNvCxnSpPr>
            <a:stCxn id="12" idx="2"/>
            <a:endCxn id="13" idx="0"/>
          </p:cNvCxnSpPr>
          <p:nvPr/>
        </p:nvCxnSpPr>
        <p:spPr>
          <a:xfrm flipH="1">
            <a:off x="1475569" y="1243164"/>
            <a:ext cx="1404156" cy="905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2" idx="2"/>
            <a:endCxn id="14" idx="0"/>
          </p:cNvCxnSpPr>
          <p:nvPr/>
        </p:nvCxnSpPr>
        <p:spPr>
          <a:xfrm>
            <a:off x="2879725" y="1243164"/>
            <a:ext cx="1343928" cy="9120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481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167757" y="935968"/>
            <a:ext cx="2472217" cy="16343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5429" y="35868"/>
            <a:ext cx="50765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67757" y="935968"/>
            <a:ext cx="24722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jonsiz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elementlardan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61" y="766564"/>
            <a:ext cx="2088232" cy="20777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3026062" y="2162946"/>
            <a:ext cx="1548172" cy="341768"/>
          </a:xfrm>
          <a:prstGeom prst="roundRect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046958" y="2162947"/>
            <a:ext cx="1548172" cy="341768"/>
          </a:xfrm>
          <a:prstGeom prst="roundRect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4192" y="35868"/>
            <a:ext cx="40046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51532" y="891773"/>
            <a:ext cx="2879725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46958" y="2162947"/>
            <a:ext cx="15167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Makroelementlar</a:t>
            </a:r>
            <a:endParaRPr lang="ru-RU" sz="1400" dirty="0"/>
          </a:p>
        </p:txBody>
      </p:sp>
      <p:cxnSp>
        <p:nvCxnSpPr>
          <p:cNvPr id="9" name="Прямая со стрелкой 8"/>
          <p:cNvCxnSpPr>
            <a:stCxn id="4" idx="2"/>
            <a:endCxn id="6" idx="0"/>
          </p:cNvCxnSpPr>
          <p:nvPr/>
        </p:nvCxnSpPr>
        <p:spPr>
          <a:xfrm flipH="1">
            <a:off x="1805339" y="1414993"/>
            <a:ext cx="986056" cy="747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077864" y="2162946"/>
            <a:ext cx="14574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Mikroelementlar</a:t>
            </a:r>
            <a:endParaRPr lang="ru-RU" sz="1400" dirty="0"/>
          </a:p>
        </p:txBody>
      </p:sp>
      <p:cxnSp>
        <p:nvCxnSpPr>
          <p:cNvPr id="12" name="Прямая со стрелкой 11"/>
          <p:cNvCxnSpPr>
            <a:stCxn id="4" idx="2"/>
            <a:endCxn id="10" idx="0"/>
          </p:cNvCxnSpPr>
          <p:nvPr/>
        </p:nvCxnSpPr>
        <p:spPr>
          <a:xfrm>
            <a:off x="2791395" y="1414993"/>
            <a:ext cx="1015194" cy="747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773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155866</TotalTime>
  <Words>664</Words>
  <Application>Microsoft Office PowerPoint</Application>
  <PresentationFormat>Произвольный</PresentationFormat>
  <Paragraphs>158</Paragraphs>
  <Slides>27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27</vt:i4>
      </vt:variant>
    </vt:vector>
  </HeadingPairs>
  <TitlesOfParts>
    <vt:vector size="43" baseType="lpstr">
      <vt:lpstr>Arial</vt:lpstr>
      <vt:lpstr>Calibri</vt:lpstr>
      <vt:lpstr>Open Sans</vt:lpstr>
      <vt:lpstr>Open Sans Light</vt:lpstr>
      <vt:lpstr>Times New Roman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1985</cp:revision>
  <dcterms:created xsi:type="dcterms:W3CDTF">2014-10-08T23:03:32Z</dcterms:created>
  <dcterms:modified xsi:type="dcterms:W3CDTF">2021-03-25T07:17:16Z</dcterms:modified>
</cp:coreProperties>
</file>