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81" r:id="rId12"/>
    <p:sldId id="1402" r:id="rId13"/>
    <p:sldId id="1487" r:id="rId14"/>
    <p:sldId id="1463" r:id="rId15"/>
    <p:sldId id="1482" r:id="rId16"/>
    <p:sldId id="262" r:id="rId17"/>
    <p:sldId id="1478" r:id="rId18"/>
    <p:sldId id="1483" r:id="rId19"/>
    <p:sldId id="1465" r:id="rId20"/>
    <p:sldId id="1484" r:id="rId21"/>
    <p:sldId id="1414" r:id="rId22"/>
    <p:sldId id="1462" r:id="rId23"/>
    <p:sldId id="1485" r:id="rId24"/>
    <p:sldId id="1479" r:id="rId25"/>
    <p:sldId id="1480" r:id="rId26"/>
    <p:sldId id="1425" r:id="rId27"/>
    <p:sldId id="1456" r:id="rId28"/>
    <p:sldId id="1476" r:id="rId29"/>
    <p:sldId id="1486" r:id="rId30"/>
    <p:sldId id="142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81"/>
            <p14:sldId id="1402"/>
            <p14:sldId id="1487"/>
            <p14:sldId id="1463"/>
            <p14:sldId id="1482"/>
            <p14:sldId id="262"/>
            <p14:sldId id="1478"/>
            <p14:sldId id="1483"/>
            <p14:sldId id="1465"/>
            <p14:sldId id="1484"/>
            <p14:sldId id="1414"/>
            <p14:sldId id="1462"/>
            <p14:sldId id="1485"/>
            <p14:sldId id="1479"/>
            <p14:sldId id="1480"/>
            <p14:sldId id="1425"/>
            <p14:sldId id="1456"/>
            <p14:sldId id="1476"/>
            <p14:sldId id="148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FF"/>
    <a:srgbClr val="CCFF66"/>
    <a:srgbClr val="66FF99"/>
    <a:srgbClr val="FFFEDE"/>
    <a:srgbClr val="FF0066"/>
    <a:srgbClr val="666699"/>
    <a:srgbClr val="FF9900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322335"/>
            <a:ext cx="1001627" cy="39439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3" y="322335"/>
            <a:ext cx="1001627" cy="39439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96151" y="322335"/>
            <a:ext cx="1022093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2152"/>
          <a:stretch>
            <a:fillRect/>
          </a:stretch>
        </p:blipFill>
        <p:spPr>
          <a:xfrm>
            <a:off x="4277056" y="1783974"/>
            <a:ext cx="1441188" cy="1321825"/>
          </a:xfr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0160" y="1247351"/>
            <a:ext cx="4773380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Laboratoriya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mashg‘uloti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469" y="882649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177800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qoplovchi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elodeya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m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pinset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2" y="557533"/>
            <a:ext cx="2589781" cy="2589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82" y="625056"/>
            <a:ext cx="1800305" cy="1387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35" y="619368"/>
            <a:ext cx="984798" cy="1062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54" y="1734829"/>
            <a:ext cx="782112" cy="782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38" y="2039740"/>
            <a:ext cx="1024149" cy="872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46" y="717479"/>
            <a:ext cx="503597" cy="1019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02" y="2012213"/>
            <a:ext cx="1263915" cy="94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0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485" y="1368016"/>
            <a:ext cx="4572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3" y="0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2142101"/>
            <a:ext cx="5521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Elodeya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epidermisidan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3x4 mm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qalinlikda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bo‘lakchalar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Pinset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9505" y="639023"/>
            <a:ext cx="4075186" cy="1557085"/>
            <a:chOff x="467457" y="465964"/>
            <a:chExt cx="4238625" cy="16764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57" y="465964"/>
              <a:ext cx="4238625" cy="167640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935509" y="1908076"/>
              <a:ext cx="3348372" cy="180020"/>
            </a:xfrm>
            <a:prstGeom prst="rect">
              <a:avLst/>
            </a:prstGeom>
            <a:solidFill>
              <a:srgbClr val="FFFE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6" y="985479"/>
            <a:ext cx="2543132" cy="192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545" y="611932"/>
            <a:ext cx="3292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985478"/>
            <a:ext cx="2362200" cy="192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0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2196108"/>
            <a:ext cx="5521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tomiziladi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torayib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0" y="664829"/>
            <a:ext cx="2160240" cy="137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68" y="707647"/>
            <a:ext cx="2207901" cy="131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05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3" y="0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2340124"/>
            <a:ext cx="5673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5" y="673692"/>
            <a:ext cx="2161034" cy="162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" y="628618"/>
            <a:ext cx="1953853" cy="172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5" y="2299597"/>
            <a:ext cx="809825" cy="809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2706" y="563729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09" y="927257"/>
            <a:ext cx="5724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tarangligining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pardasining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burishishiga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2624" y="1615749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175" y="1960339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137" y="50392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35968"/>
            <a:ext cx="5811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86678" y="1404020"/>
            <a:ext cx="3651569" cy="1567652"/>
            <a:chOff x="164261" y="1502001"/>
            <a:chExt cx="3651569" cy="157846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26" y="1502001"/>
              <a:ext cx="3636404" cy="157846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267657" y="1584040"/>
              <a:ext cx="1476164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261" y="1584040"/>
              <a:ext cx="1779360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4740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942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79491" y="2725451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8895" y="2721368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535" y="53546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43521" y="997130"/>
            <a:ext cx="3651569" cy="1578469"/>
            <a:chOff x="164261" y="1502000"/>
            <a:chExt cx="3651569" cy="157846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26" y="1502000"/>
              <a:ext cx="3636404" cy="157846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267657" y="1584040"/>
              <a:ext cx="1476164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261" y="1584040"/>
              <a:ext cx="1779360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4740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942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457441" y="1079170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94218" y="1068090"/>
            <a:ext cx="1018227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95915" y="2411318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30822" y="2399453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mavzusi</a:t>
            </a:r>
            <a:endParaRPr sz="2800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93035" y="647936"/>
            <a:ext cx="4773380" cy="62963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O‘simlik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hujayrasida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plazmoliz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deplazmolizni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kuzatish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079984"/>
            <a:ext cx="1160829" cy="19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5798" y="575927"/>
            <a:ext cx="4154167" cy="291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7024" y="503920"/>
            <a:ext cx="451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Yashiringan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7" y="1079984"/>
            <a:ext cx="1182075" cy="1782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8619" y="1241892"/>
            <a:ext cx="1018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5196" y="973350"/>
            <a:ext cx="1165704" cy="27699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zdemlaolipz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3395" y="1813275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5196" y="1551591"/>
            <a:ext cx="1085438" cy="276999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pkromoisk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300946" y="1193100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Turgor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09416" y="969893"/>
            <a:ext cx="758541" cy="27699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ortgur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76755" y="1551860"/>
            <a:ext cx="1159292" cy="27699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mosroxaom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36592" y="1815252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89764" y="2160405"/>
            <a:ext cx="1090363" cy="27699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tozpsimala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37240" y="2426999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9771" y="2164375"/>
            <a:ext cx="893193" cy="276999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oadeley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37867" y="2426999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Elodeya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6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" grpId="0"/>
      <p:bldP spid="23" grpId="0"/>
      <p:bldP spid="25" grpId="0"/>
      <p:bldP spid="28" grpId="0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86" y="585829"/>
            <a:ext cx="1034123" cy="1214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709" y="1404020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79" y="818664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437" y="1833866"/>
            <a:ext cx="5510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turgor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437" y="2169676"/>
            <a:ext cx="5510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2813" y="718450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Plazmoliz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65478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39549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3258" y="2268760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Xulosa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3015175" y="220575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963" y="1458902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Deplazmoliz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1600" dirty="0" smtClean="0"/>
              <a:t> </a:t>
            </a:r>
            <a:endParaRPr sz="1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63" y="699793"/>
            <a:ext cx="2281466" cy="22814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1187996"/>
            <a:ext cx="1857556" cy="148931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159645" y="680164"/>
            <a:ext cx="1548172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/>
          </a:p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Plastidaga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Vakuolasi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59645" y="1802460"/>
            <a:ext cx="1548172" cy="1015663"/>
          </a:xfrm>
          <a:prstGeom prst="rect">
            <a:avLst/>
          </a:prstGeom>
          <a:solidFill>
            <a:srgbClr val="3ED8F8"/>
          </a:solidFill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/>
          </a:p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Vakuolasi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637" y="604058"/>
            <a:ext cx="1529651" cy="2567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4539" y="561410"/>
            <a:ext cx="1311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Ha </a:t>
            </a:r>
            <a:r>
              <a:rPr lang="en-US" sz="1600" dirty="0" err="1" smtClean="0">
                <a:solidFill>
                  <a:srgbClr val="002060"/>
                </a:solidFill>
              </a:rPr>
              <a:t>yoki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Yo’q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899964"/>
            <a:ext cx="27831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1. </a:t>
            </a:r>
            <a:r>
              <a:rPr lang="en-US" sz="1100" dirty="0" err="1" smtClean="0">
                <a:solidFill>
                  <a:srgbClr val="002060"/>
                </a:solidFill>
              </a:rPr>
              <a:t>Aktiv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transportda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energiya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sarflanadi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1106406"/>
            <a:ext cx="2727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2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Fagositoz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endositozga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misol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bo‘ladi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3419" y="1326244"/>
            <a:ext cx="2060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3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Diffuziya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bu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faol</a:t>
            </a:r>
            <a:r>
              <a:rPr lang="en-US" sz="1100" dirty="0" smtClean="0">
                <a:solidFill>
                  <a:srgbClr val="002060"/>
                </a:solidFill>
              </a:rPr>
              <a:t> transport - 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8229" y="1524271"/>
            <a:ext cx="29594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4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Hayvon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hujayrasida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plastidalar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uchraydi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419" y="1728056"/>
            <a:ext cx="36118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5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O‘simlik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hujayrasining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qobig‘i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sellyulozadan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iborat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3421" y="1980084"/>
            <a:ext cx="37497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6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Plazmolemma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hujayrani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tashqi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muhit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bilan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bog‘laydi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3419" y="2186526"/>
            <a:ext cx="21483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7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Zamburug‘lar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avtotroflardir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229" y="2412132"/>
            <a:ext cx="3624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8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Xromosomalarning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spirallashgan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qismi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xromatindir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8544" y="2628156"/>
            <a:ext cx="3752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9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en-US" sz="1100" dirty="0" err="1" smtClean="0">
                <a:solidFill>
                  <a:srgbClr val="002060"/>
                </a:solidFill>
              </a:rPr>
              <a:t>Odam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somatik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hujayrasida</a:t>
            </a:r>
            <a:r>
              <a:rPr lang="en-US" sz="1100" dirty="0" smtClean="0">
                <a:solidFill>
                  <a:srgbClr val="002060"/>
                </a:solidFill>
              </a:rPr>
              <a:t> 46 ta </a:t>
            </a:r>
            <a:r>
              <a:rPr lang="en-US" sz="1100" dirty="0" err="1" smtClean="0">
                <a:solidFill>
                  <a:srgbClr val="002060"/>
                </a:solidFill>
              </a:rPr>
              <a:t>xromosoma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bo‘ladi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7536" y="2829284"/>
            <a:ext cx="3130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10. </a:t>
            </a:r>
            <a:r>
              <a:rPr lang="en-US" sz="1100" dirty="0" err="1" smtClean="0">
                <a:solidFill>
                  <a:srgbClr val="002060"/>
                </a:solidFill>
              </a:rPr>
              <a:t>Mitoxondriyaning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burmalari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krista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</a:rPr>
              <a:t>deyiladi</a:t>
            </a:r>
            <a:r>
              <a:rPr lang="en-US" sz="1100" dirty="0" smtClean="0">
                <a:solidFill>
                  <a:srgbClr val="002060"/>
                </a:solidFill>
              </a:rPr>
              <a:t> - </a:t>
            </a:r>
            <a:endParaRPr lang="ru-RU" sz="10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27622" y="897806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9900"/>
                </a:solidFill>
              </a:rPr>
              <a:t>Ha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8156" y="1116462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</a:rPr>
              <a:t>Ha</a:t>
            </a:r>
            <a:endParaRPr lang="ru-RU" sz="1200" dirty="0">
              <a:solidFill>
                <a:srgbClr val="0099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10770" y="1321434"/>
            <a:ext cx="476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FF0066"/>
                </a:solidFill>
              </a:rPr>
              <a:t>Yo‘q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81234" y="1527299"/>
            <a:ext cx="476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66"/>
                </a:solidFill>
              </a:rPr>
              <a:t>Yo‘q</a:t>
            </a:r>
            <a:endParaRPr lang="ru-RU" sz="1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86423" y="1720361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</a:rPr>
              <a:t>Ha</a:t>
            </a:r>
            <a:endParaRPr lang="ru-RU" sz="1200" dirty="0">
              <a:solidFill>
                <a:srgbClr val="0099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17288" y="198966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9900"/>
                </a:solidFill>
              </a:rPr>
              <a:t> Ha</a:t>
            </a:r>
            <a:endParaRPr lang="ru-RU" sz="1200" dirty="0">
              <a:solidFill>
                <a:srgbClr val="009900"/>
              </a:solidFill>
            </a:endParaRPr>
          </a:p>
          <a:p>
            <a:r>
              <a:rPr lang="en-US" sz="1200" dirty="0" smtClean="0">
                <a:solidFill>
                  <a:srgbClr val="009900"/>
                </a:solidFill>
              </a:rPr>
              <a:t> 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6646" y="2186311"/>
            <a:ext cx="476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66"/>
                </a:solidFill>
              </a:rPr>
              <a:t>Yo‘q</a:t>
            </a:r>
            <a:endParaRPr lang="ru-RU" sz="1200" dirty="0">
              <a:solidFill>
                <a:srgbClr val="FF006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45157" y="2419501"/>
            <a:ext cx="476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66"/>
                </a:solidFill>
              </a:rPr>
              <a:t>Yo‘q</a:t>
            </a:r>
            <a:endParaRPr lang="ru-RU" sz="1200" dirty="0">
              <a:solidFill>
                <a:srgbClr val="FF0066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99805" y="2630434"/>
            <a:ext cx="42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</a:rPr>
              <a:t>Ha</a:t>
            </a:r>
            <a:endParaRPr lang="ru-RU" sz="1200" dirty="0">
              <a:solidFill>
                <a:srgbClr val="0099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36921" y="2817758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</a:rPr>
              <a:t>Ha</a:t>
            </a:r>
            <a:endParaRPr lang="ru-RU" sz="1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5161" y="611932"/>
            <a:ext cx="2814724" cy="349718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</a:t>
            </a:r>
            <a:r>
              <a:rPr lang="en-US" sz="2000" dirty="0" err="1"/>
              <a:t>mavzuni</a:t>
            </a:r>
            <a:r>
              <a:rPr lang="en-US" sz="2000" dirty="0"/>
              <a:t>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8456" y="1101016"/>
            <a:ext cx="160813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yadrosi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7129" y="561540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Ortiqchasini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66912" y="1619260"/>
            <a:ext cx="1241680" cy="348203"/>
            <a:chOff x="1966912" y="1619260"/>
            <a:chExt cx="1241680" cy="348203"/>
          </a:xfrm>
        </p:grpSpPr>
        <p:sp>
          <p:nvSpPr>
            <p:cNvPr id="22" name="Пятиугольник 21"/>
            <p:cNvSpPr/>
            <p:nvPr/>
          </p:nvSpPr>
          <p:spPr>
            <a:xfrm>
              <a:off x="1966912" y="1628909"/>
              <a:ext cx="1241680" cy="338554"/>
            </a:xfrm>
            <a:prstGeom prst="homePlate">
              <a:avLst/>
            </a:prstGeom>
            <a:solidFill>
              <a:srgbClr val="00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81611" y="1619260"/>
              <a:ext cx="104624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Yadrocha</a:t>
              </a:r>
              <a:endParaRPr lang="ru-RU" sz="14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72724" y="1519263"/>
            <a:ext cx="1392625" cy="352973"/>
            <a:chOff x="3872724" y="1519263"/>
            <a:chExt cx="1392625" cy="35297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3" name="Пятиугольник 22"/>
            <p:cNvSpPr/>
            <p:nvPr/>
          </p:nvSpPr>
          <p:spPr>
            <a:xfrm>
              <a:off x="3917926" y="1533682"/>
              <a:ext cx="1347423" cy="338554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72724" y="1519263"/>
              <a:ext cx="1322798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Karioplazma</a:t>
              </a:r>
              <a:endParaRPr lang="ru-RU" sz="14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11986" y="2623171"/>
            <a:ext cx="1347423" cy="365025"/>
            <a:chOff x="2811986" y="2623171"/>
            <a:chExt cx="1347423" cy="365025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2811986" y="2649642"/>
              <a:ext cx="1347423" cy="338554"/>
            </a:xfrm>
            <a:prstGeom prst="homePlate">
              <a:avLst/>
            </a:prstGeom>
            <a:solidFill>
              <a:srgbClr val="66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12523" y="2623171"/>
              <a:ext cx="100540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Xromatin</a:t>
              </a:r>
              <a:endParaRPr lang="ru-RU" sz="14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716589" y="2087426"/>
            <a:ext cx="1378053" cy="345147"/>
            <a:chOff x="3689549" y="2052092"/>
            <a:chExt cx="1378053" cy="345147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5" name="Пятиугольник 24"/>
            <p:cNvSpPr/>
            <p:nvPr/>
          </p:nvSpPr>
          <p:spPr>
            <a:xfrm>
              <a:off x="3720179" y="2058685"/>
              <a:ext cx="1347423" cy="338554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89549" y="2052092"/>
              <a:ext cx="1290738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Xromosoma</a:t>
              </a:r>
              <a:endParaRPr lang="ru-RU" sz="14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43053" y="2088096"/>
            <a:ext cx="2308680" cy="419235"/>
            <a:chOff x="643053" y="2217594"/>
            <a:chExt cx="2308680" cy="3423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Пятиугольник 27"/>
            <p:cNvSpPr/>
            <p:nvPr/>
          </p:nvSpPr>
          <p:spPr>
            <a:xfrm>
              <a:off x="643053" y="2217594"/>
              <a:ext cx="2308680" cy="338554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7399" y="2221369"/>
              <a:ext cx="211147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Plazmatik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2060"/>
                  </a:solidFill>
                </a:rPr>
                <a:t>membrana</a:t>
              </a:r>
              <a:endParaRPr lang="ru-RU" sz="14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304610" y="2750268"/>
            <a:ext cx="1347423" cy="345940"/>
            <a:chOff x="4304610" y="2750268"/>
            <a:chExt cx="1347423" cy="345940"/>
          </a:xfrm>
          <a:solidFill>
            <a:srgbClr val="009900"/>
          </a:solidFill>
        </p:grpSpPr>
        <p:sp>
          <p:nvSpPr>
            <p:cNvPr id="26" name="Пятиугольник 25"/>
            <p:cNvSpPr/>
            <p:nvPr/>
          </p:nvSpPr>
          <p:spPr>
            <a:xfrm>
              <a:off x="4304610" y="2757654"/>
              <a:ext cx="1347423" cy="338554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79227" y="2750268"/>
              <a:ext cx="1106393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Ribosoma</a:t>
              </a:r>
              <a:endParaRPr lang="ru-RU" sz="14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73220" y="1426186"/>
            <a:ext cx="1241680" cy="362351"/>
            <a:chOff x="473220" y="1426186"/>
            <a:chExt cx="1241680" cy="3623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Пятиугольник 19"/>
            <p:cNvSpPr/>
            <p:nvPr/>
          </p:nvSpPr>
          <p:spPr>
            <a:xfrm>
              <a:off x="473220" y="1449983"/>
              <a:ext cx="1241680" cy="338554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16306" y="1426186"/>
              <a:ext cx="992579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Sentriola</a:t>
              </a:r>
              <a:endParaRPr lang="ru-RU" sz="14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925363" y="2700164"/>
            <a:ext cx="1098083" cy="347026"/>
            <a:chOff x="925363" y="2729599"/>
            <a:chExt cx="1098083" cy="347026"/>
          </a:xfrm>
          <a:solidFill>
            <a:srgbClr val="92D050"/>
          </a:solidFill>
        </p:grpSpPr>
        <p:sp>
          <p:nvSpPr>
            <p:cNvPr id="29" name="Пятиугольник 28"/>
            <p:cNvSpPr/>
            <p:nvPr/>
          </p:nvSpPr>
          <p:spPr>
            <a:xfrm>
              <a:off x="925363" y="2729599"/>
              <a:ext cx="1098083" cy="338554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43521" y="2738071"/>
              <a:ext cx="79457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Vakuol</a:t>
              </a:r>
              <a:endParaRPr lang="ru-RU" sz="1400" dirty="0"/>
            </a:p>
          </p:txBody>
        </p:sp>
      </p:grpSp>
      <p:cxnSp>
        <p:nvCxnSpPr>
          <p:cNvPr id="5" name="Прямая со стрелкой 4"/>
          <p:cNvCxnSpPr>
            <a:stCxn id="3" idx="2"/>
            <a:endCxn id="7" idx="0"/>
          </p:cNvCxnSpPr>
          <p:nvPr/>
        </p:nvCxnSpPr>
        <p:spPr>
          <a:xfrm>
            <a:off x="2912523" y="961650"/>
            <a:ext cx="0" cy="13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26" y="539924"/>
            <a:ext cx="1872072" cy="2484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13" y="31802"/>
            <a:ext cx="558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37" y="955129"/>
            <a:ext cx="39244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pPr indent="92075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Elodeya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40" y="611932"/>
            <a:ext cx="522199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449" y="601901"/>
            <a:ext cx="5077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tarangligi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pardasining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hodisasidir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6" y="1469165"/>
            <a:ext cx="3271879" cy="1375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76" y="1368016"/>
            <a:ext cx="1910563" cy="156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426" y="611931"/>
            <a:ext cx="5402018" cy="8161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13" y="42255"/>
            <a:ext cx="559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17" y="597052"/>
            <a:ext cx="5556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botirilsa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7836" y="1502000"/>
            <a:ext cx="3651569" cy="1578469"/>
            <a:chOff x="164261" y="1502000"/>
            <a:chExt cx="3651569" cy="157846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26" y="1502000"/>
              <a:ext cx="3636404" cy="157846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267657" y="1584040"/>
              <a:ext cx="1476164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261" y="1584040"/>
              <a:ext cx="1779360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4740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942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584040"/>
            <a:ext cx="1656183" cy="147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31756" y="1584040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8533" y="1572960"/>
            <a:ext cx="1018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230" y="2916188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5137" y="2904323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155678</TotalTime>
  <Words>456</Words>
  <Application>Microsoft Office PowerPoint</Application>
  <PresentationFormat>Произвольный</PresentationFormat>
  <Paragraphs>126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mavzusi</vt:lpstr>
      <vt:lpstr>Dars rejasi</vt:lpstr>
      <vt:lpstr>O‘tilgan mavzuni mustahkamlash 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1960</cp:revision>
  <dcterms:created xsi:type="dcterms:W3CDTF">2014-10-08T23:03:32Z</dcterms:created>
  <dcterms:modified xsi:type="dcterms:W3CDTF">2021-03-25T07:16:40Z</dcterms:modified>
</cp:coreProperties>
</file>