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5"/>
  </p:notesMasterIdLst>
  <p:sldIdLst>
    <p:sldId id="1381" r:id="rId2"/>
    <p:sldId id="1663" r:id="rId3"/>
    <p:sldId id="1664" r:id="rId4"/>
    <p:sldId id="1650" r:id="rId5"/>
    <p:sldId id="1670" r:id="rId6"/>
    <p:sldId id="1672" r:id="rId7"/>
    <p:sldId id="1659" r:id="rId8"/>
    <p:sldId id="1649" r:id="rId9"/>
    <p:sldId id="1647" r:id="rId10"/>
    <p:sldId id="1669" r:id="rId11"/>
    <p:sldId id="1673" r:id="rId12"/>
    <p:sldId id="1674" r:id="rId13"/>
    <p:sldId id="1639" r:id="rId14"/>
  </p:sldIdLst>
  <p:sldSz cx="9144000" cy="5143500" type="screen16x9"/>
  <p:notesSz cx="5765800" cy="3244850"/>
  <p:custDataLst>
    <p:tags r:id="rId16"/>
  </p:custDataLst>
  <p:defaultTextStyle>
    <a:defPPr>
      <a:defRPr lang="ru-RU"/>
    </a:defPPr>
    <a:lvl1pPr marL="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83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768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65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537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422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305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4190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9074" algn="l" defTabSz="144976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6391">
          <p15:clr>
            <a:srgbClr val="A4A3A4"/>
          </p15:clr>
        </p15:guide>
        <p15:guide id="4" pos="4451">
          <p15:clr>
            <a:srgbClr val="A4A3A4"/>
          </p15:clr>
        </p15:guide>
        <p15:guide id="5" orient="horz" pos="2057">
          <p15:clr>
            <a:srgbClr val="A4A3A4"/>
          </p15:clr>
        </p15:guide>
        <p15:guide id="6" orient="horz" pos="4566">
          <p15:clr>
            <a:srgbClr val="A4A3A4"/>
          </p15:clr>
        </p15:guide>
        <p15:guide id="7" pos="1662">
          <p15:clr>
            <a:srgbClr val="A4A3A4"/>
          </p15:clr>
        </p15:guide>
        <p15:guide id="8" pos="342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1022">
          <p15:clr>
            <a:srgbClr val="A4A3A4"/>
          </p15:clr>
        </p15:guide>
        <p15:guide id="2" pos="1816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03" autoAdjust="0"/>
    <p:restoredTop sz="92895" autoAdjust="0"/>
  </p:normalViewPr>
  <p:slideViewPr>
    <p:cSldViewPr>
      <p:cViewPr varScale="1">
        <p:scale>
          <a:sx n="98" d="100"/>
          <a:sy n="98" d="100"/>
        </p:scale>
        <p:origin x="654" y="84"/>
      </p:cViewPr>
      <p:guideLst>
        <p:guide orient="horz" pos="2880"/>
        <p:guide pos="2160"/>
        <p:guide orient="horz" pos="6391"/>
        <p:guide pos="4451"/>
        <p:guide orient="horz" pos="2057"/>
        <p:guide orient="horz" pos="4566"/>
        <p:guide pos="1662"/>
        <p:guide pos="342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158" d="100"/>
          <a:sy n="158" d="100"/>
        </p:scale>
        <p:origin x="-1176" y="-90"/>
      </p:cViewPr>
      <p:guideLst>
        <p:guide orient="horz" pos="1022"/>
        <p:guide pos="181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3350CF-C603-4114-B932-646F91D14650}" type="datetimeFigureOut">
              <a:rPr lang="ru-RU" smtClean="0"/>
              <a:pPr/>
              <a:t>20.01.2021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5909EBE-9F82-4E48-A1EA-E1BF2E0BBA3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2046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1pPr>
    <a:lvl2pPr marL="342319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684637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026958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369276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1595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205391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2396234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2738553" algn="l" defTabSz="684637" rtl="0" eaLnBrk="1" latinLnBrk="0" hangingPunct="1"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5909EBE-9F82-4E48-A1EA-E1BF2E0BBA3C}" type="slidenum">
              <a:rPr lang="ru-RU" smtClean="0"/>
              <a:pPr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44875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AC868EE-76B2-4234-9CC4-914D81A95F8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2875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83"/>
            <a:ext cx="7772401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1" y="2880359"/>
            <a:ext cx="640080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537440"/>
          </a:xfrm>
        </p:spPr>
        <p:txBody>
          <a:bodyPr lIns="0" tIns="0" rIns="0" bIns="0"/>
          <a:lstStyle>
            <a:lvl1pPr>
              <a:defRPr sz="35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796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1" y="1142501"/>
            <a:ext cx="2893250" cy="3420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05"/>
            <a:ext cx="3977641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1/20/2021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508137" y="1674387"/>
            <a:ext cx="4158102" cy="1639679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9"/>
            <a:ext cx="2555002" cy="635157"/>
          </a:xfrm>
        </p:spPr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1/20/2021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1/20/2021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4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6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49"/>
            </a:lvl1pPr>
            <a:lvl2pPr marL="114287" indent="-114287">
              <a:buFont typeface="Arial" panose="020B0604020202020204" pitchFamily="34" charset="0"/>
              <a:buChar char="•"/>
              <a:defRPr sz="1049"/>
            </a:lvl2pPr>
            <a:lvl3pPr marL="228575" indent="-114287">
              <a:defRPr sz="1049"/>
            </a:lvl3pPr>
            <a:lvl4pPr marL="400006" indent="-171431">
              <a:defRPr sz="1049"/>
            </a:lvl4pPr>
            <a:lvl5pPr marL="571437" indent="-171431">
              <a:defRPr sz="104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4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32455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2" y="849896"/>
            <a:ext cx="8961724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294499" y="2127557"/>
            <a:ext cx="2555002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416988" y="1557182"/>
            <a:ext cx="6310028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6"/>
            <a:ext cx="292608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1/20/2021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6"/>
            <a:ext cx="2103120" cy="4462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83">
        <a:defRPr>
          <a:latin typeface="+mn-lt"/>
          <a:ea typeface="+mn-ea"/>
          <a:cs typeface="+mn-cs"/>
        </a:defRPr>
      </a:lvl2pPr>
      <a:lvl3pPr marL="1449768">
        <a:defRPr>
          <a:latin typeface="+mn-lt"/>
          <a:ea typeface="+mn-ea"/>
          <a:cs typeface="+mn-cs"/>
        </a:defRPr>
      </a:lvl3pPr>
      <a:lvl4pPr marL="2174652">
        <a:defRPr>
          <a:latin typeface="+mn-lt"/>
          <a:ea typeface="+mn-ea"/>
          <a:cs typeface="+mn-cs"/>
        </a:defRPr>
      </a:lvl4pPr>
      <a:lvl5pPr marL="2899537">
        <a:defRPr>
          <a:latin typeface="+mn-lt"/>
          <a:ea typeface="+mn-ea"/>
          <a:cs typeface="+mn-cs"/>
        </a:defRPr>
      </a:lvl5pPr>
      <a:lvl6pPr marL="3624422">
        <a:defRPr>
          <a:latin typeface="+mn-lt"/>
          <a:ea typeface="+mn-ea"/>
          <a:cs typeface="+mn-cs"/>
        </a:defRPr>
      </a:lvl6pPr>
      <a:lvl7pPr marL="4349305">
        <a:defRPr>
          <a:latin typeface="+mn-lt"/>
          <a:ea typeface="+mn-ea"/>
          <a:cs typeface="+mn-cs"/>
        </a:defRPr>
      </a:lvl7pPr>
      <a:lvl8pPr marL="5074190">
        <a:defRPr>
          <a:latin typeface="+mn-lt"/>
          <a:ea typeface="+mn-ea"/>
          <a:cs typeface="+mn-cs"/>
        </a:defRPr>
      </a:lvl8pPr>
      <a:lvl9pPr marL="579907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0.png"/><Relationship Id="rId3" Type="http://schemas.openxmlformats.org/officeDocument/2006/relationships/image" Target="../media/image66.png"/><Relationship Id="rId7" Type="http://schemas.openxmlformats.org/officeDocument/2006/relationships/image" Target="../media/image70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9.png"/><Relationship Id="rId11" Type="http://schemas.openxmlformats.org/officeDocument/2006/relationships/image" Target="../media/image72.png"/><Relationship Id="rId5" Type="http://schemas.openxmlformats.org/officeDocument/2006/relationships/image" Target="../media/image68.png"/><Relationship Id="rId10" Type="http://schemas.openxmlformats.org/officeDocument/2006/relationships/image" Target="../media/image71.png"/><Relationship Id="rId4" Type="http://schemas.openxmlformats.org/officeDocument/2006/relationships/image" Target="../media/image67.png"/><Relationship Id="rId9" Type="http://schemas.openxmlformats.org/officeDocument/2006/relationships/image" Target="../media/image6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9.png"/><Relationship Id="rId3" Type="http://schemas.openxmlformats.org/officeDocument/2006/relationships/image" Target="../media/image74.png"/><Relationship Id="rId7" Type="http://schemas.openxmlformats.org/officeDocument/2006/relationships/image" Target="../media/image73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2.png"/><Relationship Id="rId5" Type="http://schemas.openxmlformats.org/officeDocument/2006/relationships/image" Target="../media/image59.png"/><Relationship Id="rId4" Type="http://schemas.openxmlformats.org/officeDocument/2006/relationships/image" Target="../media/image52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76.png"/><Relationship Id="rId7" Type="http://schemas.openxmlformats.org/officeDocument/2006/relationships/image" Target="../media/image81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gif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2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13" Type="http://schemas.openxmlformats.org/officeDocument/2006/relationships/image" Target="../media/image11.png"/><Relationship Id="rId18" Type="http://schemas.openxmlformats.org/officeDocument/2006/relationships/image" Target="../media/image30.png"/><Relationship Id="rId3" Type="http://schemas.openxmlformats.org/officeDocument/2006/relationships/image" Target="../media/image14.png"/><Relationship Id="rId7" Type="http://schemas.openxmlformats.org/officeDocument/2006/relationships/image" Target="../media/image19.png"/><Relationship Id="rId12" Type="http://schemas.openxmlformats.org/officeDocument/2006/relationships/image" Target="../media/image24.png"/><Relationship Id="rId17" Type="http://schemas.openxmlformats.org/officeDocument/2006/relationships/image" Target="../media/image29.png"/><Relationship Id="rId16" Type="http://schemas.openxmlformats.org/officeDocument/2006/relationships/image" Target="../media/image28.png"/><Relationship Id="rId20" Type="http://schemas.openxmlformats.org/officeDocument/2006/relationships/image" Target="../media/image3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11" Type="http://schemas.openxmlformats.org/officeDocument/2006/relationships/image" Target="../media/image23.png"/><Relationship Id="rId5" Type="http://schemas.openxmlformats.org/officeDocument/2006/relationships/image" Target="../media/image16.png"/><Relationship Id="rId15" Type="http://schemas.openxmlformats.org/officeDocument/2006/relationships/image" Target="../media/image27.png"/><Relationship Id="rId10" Type="http://schemas.openxmlformats.org/officeDocument/2006/relationships/image" Target="../media/image22.png"/><Relationship Id="rId19" Type="http://schemas.openxmlformats.org/officeDocument/2006/relationships/image" Target="../media/image31.png"/><Relationship Id="rId4" Type="http://schemas.openxmlformats.org/officeDocument/2006/relationships/image" Target="../media/image15.png"/><Relationship Id="rId9" Type="http://schemas.openxmlformats.org/officeDocument/2006/relationships/image" Target="../media/image21.png"/><Relationship Id="rId1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image" Target="../media/image34.png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7" Type="http://schemas.openxmlformats.org/officeDocument/2006/relationships/image" Target="../media/image4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7.png"/><Relationship Id="rId11" Type="http://schemas.openxmlformats.org/officeDocument/2006/relationships/image" Target="../media/image18.png"/><Relationship Id="rId5" Type="http://schemas.openxmlformats.org/officeDocument/2006/relationships/image" Target="../media/image46.png"/><Relationship Id="rId10" Type="http://schemas.openxmlformats.org/officeDocument/2006/relationships/image" Target="../media/image51.png"/><Relationship Id="rId9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180.png"/><Relationship Id="rId7" Type="http://schemas.openxmlformats.org/officeDocument/2006/relationships/image" Target="../media/image5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11" Type="http://schemas.openxmlformats.org/officeDocument/2006/relationships/image" Target="../media/image57.png"/><Relationship Id="rId5" Type="http://schemas.openxmlformats.org/officeDocument/2006/relationships/image" Target="../media/image25.png"/><Relationship Id="rId10" Type="http://schemas.openxmlformats.org/officeDocument/2006/relationships/image" Target="../media/image56.png"/><Relationship Id="rId4" Type="http://schemas.openxmlformats.org/officeDocument/2006/relationships/image" Target="../media/image130.png"/><Relationship Id="rId9" Type="http://schemas.openxmlformats.org/officeDocument/2006/relationships/image" Target="../media/image5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5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=""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3108" y="2703"/>
            <a:ext cx="9130468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15" name="object 4">
            <a:extLst>
              <a:ext uri="{FF2B5EF4-FFF2-40B4-BE49-F238E27FC236}">
                <a16:creationId xmlns=""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888722" y="2283718"/>
            <a:ext cx="5123437" cy="984161"/>
          </a:xfrm>
          <a:prstGeom prst="rect">
            <a:avLst/>
          </a:prstGeom>
        </p:spPr>
        <p:txBody>
          <a:bodyPr vert="horz" wrap="square" lIns="0" tIns="22143" rIns="0" bIns="0" rtlCol="0">
            <a:spAutoFit/>
          </a:bodyPr>
          <a:lstStyle/>
          <a:p>
            <a:pPr marL="29189">
              <a:lnSpc>
                <a:spcPts val="3099"/>
              </a:lnSpc>
              <a:spcBef>
                <a:spcPts val="175"/>
              </a:spcBef>
            </a:pPr>
            <a:r>
              <a:rPr lang="en-US" sz="4000" b="1" dirty="0" smtClean="0">
                <a:solidFill>
                  <a:srgbClr val="2365C7"/>
                </a:solidFill>
                <a:latin typeface="Arial"/>
                <a:cs typeface="Arial"/>
              </a:rPr>
              <a:t>Mavzu</a:t>
            </a:r>
            <a:r>
              <a:rPr lang="en-US" sz="4000" b="1" dirty="0">
                <a:solidFill>
                  <a:srgbClr val="2365C7"/>
                </a:solidFill>
                <a:latin typeface="Arial"/>
                <a:cs typeface="Arial"/>
              </a:rPr>
              <a:t>:</a:t>
            </a:r>
          </a:p>
          <a:p>
            <a:pPr marL="20131">
              <a:lnSpc>
                <a:spcPts val="4431"/>
              </a:lnSpc>
            </a:pP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Qo‘shish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formulalari</a:t>
            </a:r>
            <a:endParaRPr lang="en-US" sz="4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95307" y="2206888"/>
            <a:ext cx="388262" cy="9361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0" name="object 9">
            <a:extLst>
              <a:ext uri="{FF2B5EF4-FFF2-40B4-BE49-F238E27FC236}">
                <a16:creationId xmlns=""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876257" y="361576"/>
            <a:ext cx="1536477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1" name="object 10">
            <a:extLst>
              <a:ext uri="{FF2B5EF4-FFF2-40B4-BE49-F238E27FC236}">
                <a16:creationId xmlns=""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876257" y="361576"/>
            <a:ext cx="1536478" cy="834319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797"/>
          </a:p>
        </p:txBody>
      </p:sp>
      <p:sp>
        <p:nvSpPr>
          <p:cNvPr id="22" name="object 12">
            <a:extLst>
              <a:ext uri="{FF2B5EF4-FFF2-40B4-BE49-F238E27FC236}">
                <a16:creationId xmlns=""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989514" y="485239"/>
            <a:ext cx="1368152" cy="574343"/>
          </a:xfrm>
          <a:prstGeom prst="rect">
            <a:avLst/>
          </a:prstGeom>
        </p:spPr>
        <p:txBody>
          <a:bodyPr vert="horz" wrap="square" lIns="0" tIns="25164" rIns="0" bIns="0" rtlCol="0">
            <a:spAutoFit/>
          </a:bodyPr>
          <a:lstStyle/>
          <a:p>
            <a:pPr>
              <a:spcBef>
                <a:spcPts val="198"/>
              </a:spcBef>
            </a:pPr>
            <a:r>
              <a:rPr lang="en-US" sz="3567" b="1" spc="16" dirty="0">
                <a:solidFill>
                  <a:srgbClr val="FEFEFE"/>
                </a:solidFill>
                <a:latin typeface="Arial"/>
                <a:cs typeface="Arial"/>
              </a:rPr>
              <a:t>9-sinf</a:t>
            </a:r>
            <a:endParaRPr sz="3567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="" xmlns:a16="http://schemas.microsoft.com/office/drawing/2014/main" id="{97CDA16A-066A-4BED-8F29-21556D7AB731}"/>
              </a:ext>
            </a:extLst>
          </p:cNvPr>
          <p:cNvSpPr txBox="1">
            <a:spLocks/>
          </p:cNvSpPr>
          <p:nvPr/>
        </p:nvSpPr>
        <p:spPr>
          <a:xfrm>
            <a:off x="1348127" y="341809"/>
            <a:ext cx="4808049" cy="854086"/>
          </a:xfrm>
          <a:prstGeom prst="rect">
            <a:avLst/>
          </a:prstGeom>
        </p:spPr>
        <p:txBody>
          <a:bodyPr vert="horz" wrap="square" lIns="0" tIns="23183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61" algn="ctr" defTabSz="1451610">
              <a:spcBef>
                <a:spcPts val="181"/>
              </a:spcBef>
              <a:defRPr/>
            </a:pPr>
            <a:r>
              <a:rPr lang="en-US" sz="5398" kern="0" spc="8" dirty="0">
                <a:solidFill>
                  <a:sysClr val="window" lastClr="FFFFFF"/>
                </a:solidFill>
              </a:rPr>
              <a:t>Algebra</a:t>
            </a:r>
          </a:p>
        </p:txBody>
      </p:sp>
      <p:sp>
        <p:nvSpPr>
          <p:cNvPr id="27" name="object 11">
            <a:extLst>
              <a:ext uri="{FF2B5EF4-FFF2-40B4-BE49-F238E27FC236}">
                <a16:creationId xmlns="" xmlns:a16="http://schemas.microsoft.com/office/drawing/2014/main" id="{D2168EAD-EAD9-4C91-B3BA-D0FB4D707556}"/>
              </a:ext>
            </a:extLst>
          </p:cNvPr>
          <p:cNvSpPr/>
          <p:nvPr/>
        </p:nvSpPr>
        <p:spPr>
          <a:xfrm>
            <a:off x="568083" y="1062322"/>
            <a:ext cx="25201" cy="49394"/>
          </a:xfrm>
          <a:custGeom>
            <a:avLst/>
            <a:gdLst/>
            <a:ahLst/>
            <a:cxnLst/>
            <a:rect l="l" t="t" r="r" b="b"/>
            <a:pathLst>
              <a:path w="15875" h="31115">
                <a:moveTo>
                  <a:pt x="15652" y="0"/>
                </a:moveTo>
                <a:lnTo>
                  <a:pt x="0" y="0"/>
                </a:lnTo>
                <a:lnTo>
                  <a:pt x="0" y="30786"/>
                </a:lnTo>
                <a:lnTo>
                  <a:pt x="15652" y="30786"/>
                </a:lnTo>
                <a:lnTo>
                  <a:pt x="15652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2">
            <a:extLst>
              <a:ext uri="{FF2B5EF4-FFF2-40B4-BE49-F238E27FC236}">
                <a16:creationId xmlns="" xmlns:a16="http://schemas.microsoft.com/office/drawing/2014/main" id="{5AAAE1A5-5083-45BC-BB77-451BC6095476}"/>
              </a:ext>
            </a:extLst>
          </p:cNvPr>
          <p:cNvSpPr/>
          <p:nvPr/>
        </p:nvSpPr>
        <p:spPr>
          <a:xfrm>
            <a:off x="519209" y="1049896"/>
            <a:ext cx="614902" cy="0"/>
          </a:xfrm>
          <a:custGeom>
            <a:avLst/>
            <a:gdLst/>
            <a:ahLst/>
            <a:cxnLst/>
            <a:rect l="l" t="t" r="r" b="b"/>
            <a:pathLst>
              <a:path w="387350">
                <a:moveTo>
                  <a:pt x="0" y="0"/>
                </a:moveTo>
                <a:lnTo>
                  <a:pt x="387158" y="0"/>
                </a:lnTo>
              </a:path>
            </a:pathLst>
          </a:custGeom>
          <a:ln w="15654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3">
            <a:extLst>
              <a:ext uri="{FF2B5EF4-FFF2-40B4-BE49-F238E27FC236}">
                <a16:creationId xmlns="" xmlns:a16="http://schemas.microsoft.com/office/drawing/2014/main" id="{42562BD1-38C5-4FEF-BE28-9E2028CE083A}"/>
              </a:ext>
            </a:extLst>
          </p:cNvPr>
          <p:cNvSpPr/>
          <p:nvPr/>
        </p:nvSpPr>
        <p:spPr>
          <a:xfrm>
            <a:off x="580507" y="496597"/>
            <a:ext cx="0" cy="541315"/>
          </a:xfrm>
          <a:custGeom>
            <a:avLst/>
            <a:gdLst/>
            <a:ahLst/>
            <a:cxnLst/>
            <a:rect l="l" t="t" r="r" b="b"/>
            <a:pathLst>
              <a:path h="340995">
                <a:moveTo>
                  <a:pt x="0" y="0"/>
                </a:moveTo>
                <a:lnTo>
                  <a:pt x="0" y="340718"/>
                </a:lnTo>
              </a:path>
            </a:pathLst>
          </a:custGeom>
          <a:ln w="15652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4">
            <a:extLst>
              <a:ext uri="{FF2B5EF4-FFF2-40B4-BE49-F238E27FC236}">
                <a16:creationId xmlns="" xmlns:a16="http://schemas.microsoft.com/office/drawing/2014/main" id="{199D57BF-AFEE-4760-B709-A1E005ECDEF4}"/>
              </a:ext>
            </a:extLst>
          </p:cNvPr>
          <p:cNvSpPr/>
          <p:nvPr/>
        </p:nvSpPr>
        <p:spPr>
          <a:xfrm>
            <a:off x="640771" y="539961"/>
            <a:ext cx="448576" cy="467728"/>
          </a:xfrm>
          <a:custGeom>
            <a:avLst/>
            <a:gdLst/>
            <a:ahLst/>
            <a:cxnLst/>
            <a:rect l="l" t="t" r="r" b="b"/>
            <a:pathLst>
              <a:path w="282575" h="294640">
                <a:moveTo>
                  <a:pt x="15652" y="0"/>
                </a:moveTo>
                <a:lnTo>
                  <a:pt x="0" y="0"/>
                </a:lnTo>
                <a:lnTo>
                  <a:pt x="2607" y="57118"/>
                </a:lnTo>
                <a:lnTo>
                  <a:pt x="10266" y="111280"/>
                </a:lnTo>
                <a:lnTo>
                  <a:pt x="22734" y="161224"/>
                </a:lnTo>
                <a:lnTo>
                  <a:pt x="39766" y="205689"/>
                </a:lnTo>
                <a:lnTo>
                  <a:pt x="61329" y="243530"/>
                </a:lnTo>
                <a:lnTo>
                  <a:pt x="112612" y="288250"/>
                </a:lnTo>
                <a:lnTo>
                  <a:pt x="141088" y="294044"/>
                </a:lnTo>
                <a:lnTo>
                  <a:pt x="169563" y="288250"/>
                </a:lnTo>
                <a:lnTo>
                  <a:pt x="185084" y="278391"/>
                </a:lnTo>
                <a:lnTo>
                  <a:pt x="141088" y="278391"/>
                </a:lnTo>
                <a:lnTo>
                  <a:pt x="117162" y="273190"/>
                </a:lnTo>
                <a:lnTo>
                  <a:pt x="73063" y="233046"/>
                </a:lnTo>
                <a:lnTo>
                  <a:pt x="53957" y="199078"/>
                </a:lnTo>
                <a:lnTo>
                  <a:pt x="37551" y="156187"/>
                </a:lnTo>
                <a:lnTo>
                  <a:pt x="25542" y="107896"/>
                </a:lnTo>
                <a:lnTo>
                  <a:pt x="18164" y="55426"/>
                </a:lnTo>
                <a:lnTo>
                  <a:pt x="15652" y="0"/>
                </a:lnTo>
                <a:close/>
              </a:path>
              <a:path w="282575" h="294640">
                <a:moveTo>
                  <a:pt x="282174" y="0"/>
                </a:moveTo>
                <a:lnTo>
                  <a:pt x="266522" y="0"/>
                </a:lnTo>
                <a:lnTo>
                  <a:pt x="264011" y="55426"/>
                </a:lnTo>
                <a:lnTo>
                  <a:pt x="256634" y="107896"/>
                </a:lnTo>
                <a:lnTo>
                  <a:pt x="244628" y="156187"/>
                </a:lnTo>
                <a:lnTo>
                  <a:pt x="228225" y="199078"/>
                </a:lnTo>
                <a:lnTo>
                  <a:pt x="209114" y="233046"/>
                </a:lnTo>
                <a:lnTo>
                  <a:pt x="165012" y="273190"/>
                </a:lnTo>
                <a:lnTo>
                  <a:pt x="141088" y="278391"/>
                </a:lnTo>
                <a:lnTo>
                  <a:pt x="185084" y="278391"/>
                </a:lnTo>
                <a:lnTo>
                  <a:pt x="220845" y="243530"/>
                </a:lnTo>
                <a:lnTo>
                  <a:pt x="242409" y="205689"/>
                </a:lnTo>
                <a:lnTo>
                  <a:pt x="259442" y="161224"/>
                </a:lnTo>
                <a:lnTo>
                  <a:pt x="271909" y="111280"/>
                </a:lnTo>
                <a:lnTo>
                  <a:pt x="279568" y="57118"/>
                </a:lnTo>
                <a:lnTo>
                  <a:pt x="28217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1" name="object 15">
            <a:extLst>
              <a:ext uri="{FF2B5EF4-FFF2-40B4-BE49-F238E27FC236}">
                <a16:creationId xmlns="" xmlns:a16="http://schemas.microsoft.com/office/drawing/2014/main" id="{DFF3D60F-1869-4734-8178-4BFE8F5C0368}"/>
              </a:ext>
            </a:extLst>
          </p:cNvPr>
          <p:cNvSpPr/>
          <p:nvPr/>
        </p:nvSpPr>
        <p:spPr>
          <a:xfrm>
            <a:off x="1068705" y="1084186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66"/>
                </a:lnTo>
                <a:lnTo>
                  <a:pt x="10119" y="21186"/>
                </a:lnTo>
                <a:lnTo>
                  <a:pt x="0" y="31305"/>
                </a:lnTo>
                <a:lnTo>
                  <a:pt x="11066" y="42372"/>
                </a:lnTo>
                <a:lnTo>
                  <a:pt x="21186" y="32251"/>
                </a:lnTo>
                <a:lnTo>
                  <a:pt x="41426" y="32251"/>
                </a:lnTo>
                <a:lnTo>
                  <a:pt x="42372" y="31305"/>
                </a:lnTo>
                <a:lnTo>
                  <a:pt x="32252" y="21186"/>
                </a:lnTo>
                <a:lnTo>
                  <a:pt x="42372" y="11066"/>
                </a:lnTo>
                <a:lnTo>
                  <a:pt x="41424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41426" y="32251"/>
                </a:moveTo>
                <a:lnTo>
                  <a:pt x="21186" y="32251"/>
                </a:lnTo>
                <a:lnTo>
                  <a:pt x="31305" y="42372"/>
                </a:lnTo>
                <a:lnTo>
                  <a:pt x="41426" y="32251"/>
                </a:lnTo>
                <a:close/>
              </a:path>
              <a:path w="42545" h="42545">
                <a:moveTo>
                  <a:pt x="31305" y="0"/>
                </a:moveTo>
                <a:lnTo>
                  <a:pt x="21186" y="10119"/>
                </a:lnTo>
                <a:lnTo>
                  <a:pt x="41424" y="10119"/>
                </a:lnTo>
                <a:lnTo>
                  <a:pt x="31305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2" name="object 16">
            <a:extLst>
              <a:ext uri="{FF2B5EF4-FFF2-40B4-BE49-F238E27FC236}">
                <a16:creationId xmlns="" xmlns:a16="http://schemas.microsoft.com/office/drawing/2014/main" id="{C22A3C16-3643-4C83-83DD-E1EA8CC4BADD}"/>
              </a:ext>
            </a:extLst>
          </p:cNvPr>
          <p:cNvSpPr/>
          <p:nvPr/>
        </p:nvSpPr>
        <p:spPr>
          <a:xfrm>
            <a:off x="487236" y="515970"/>
            <a:ext cx="67538" cy="67538"/>
          </a:xfrm>
          <a:custGeom>
            <a:avLst/>
            <a:gdLst/>
            <a:ahLst/>
            <a:cxnLst/>
            <a:rect l="l" t="t" r="r" b="b"/>
            <a:pathLst>
              <a:path w="42545" h="42545">
                <a:moveTo>
                  <a:pt x="11066" y="0"/>
                </a:moveTo>
                <a:lnTo>
                  <a:pt x="0" y="11073"/>
                </a:lnTo>
                <a:lnTo>
                  <a:pt x="10120" y="21188"/>
                </a:lnTo>
                <a:lnTo>
                  <a:pt x="0" y="31305"/>
                </a:lnTo>
                <a:lnTo>
                  <a:pt x="11066" y="42378"/>
                </a:lnTo>
                <a:lnTo>
                  <a:pt x="42372" y="11073"/>
                </a:lnTo>
                <a:lnTo>
                  <a:pt x="41419" y="10119"/>
                </a:lnTo>
                <a:lnTo>
                  <a:pt x="21186" y="10119"/>
                </a:lnTo>
                <a:lnTo>
                  <a:pt x="11066" y="0"/>
                </a:lnTo>
                <a:close/>
              </a:path>
              <a:path w="42545" h="42545">
                <a:moveTo>
                  <a:pt x="31306" y="0"/>
                </a:moveTo>
                <a:lnTo>
                  <a:pt x="21186" y="10119"/>
                </a:lnTo>
                <a:lnTo>
                  <a:pt x="41419" y="10119"/>
                </a:lnTo>
                <a:lnTo>
                  <a:pt x="31306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451610"/>
            <a:endParaRPr sz="2858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31481" y="2206887"/>
            <a:ext cx="2976211" cy="244128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object 5">
            <a:extLst>
              <a:ext uri="{FF2B5EF4-FFF2-40B4-BE49-F238E27FC236}">
                <a16:creationId xmlns=""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293105" y="3507854"/>
            <a:ext cx="388262" cy="9361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 sz="1797"/>
          </a:p>
        </p:txBody>
      </p:sp>
    </p:spTree>
    <p:extLst>
      <p:ext uri="{BB962C8B-B14F-4D97-AF65-F5344CB8AC3E}">
        <p14:creationId xmlns:p14="http://schemas.microsoft.com/office/powerpoint/2010/main" val="1867285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2800" b="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2398356" y="843558"/>
                <a:ext cx="3961213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2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4-misol.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/>
                        <a:cs typeface="Arial" pitchFamily="34" charset="0"/>
                      </a:rPr>
                      <m:t>𝑠</m:t>
                    </m:r>
                    <m:r>
                      <a:rPr lang="en-US" sz="2200" b="0" i="1" dirty="0" smtClean="0">
                        <a:latin typeface="Cambria Math"/>
                        <a:cs typeface="Arial" pitchFamily="34" charset="0"/>
                      </a:rPr>
                      <m:t>𝑖𝑛</m:t>
                    </m:r>
                    <m:sSup>
                      <m:sSupPr>
                        <m:ctrlPr>
                          <a:rPr lang="en-US" sz="22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200" b="0" i="1" dirty="0" smtClean="0">
                            <a:latin typeface="Cambria Math"/>
                            <a:cs typeface="Arial" pitchFamily="34" charset="0"/>
                          </a:rPr>
                          <m:t>210</m:t>
                        </m:r>
                      </m:e>
                      <m:sup>
                        <m:r>
                          <a:rPr lang="en-US" sz="2200" b="0" i="1" dirty="0" smtClean="0">
                            <a:latin typeface="Cambria Math"/>
                            <a:cs typeface="Arial" pitchFamily="34" charset="0"/>
                          </a:rPr>
                          <m:t>0</m:t>
                        </m:r>
                      </m:sup>
                    </m:sSup>
                    <m:r>
                      <a:rPr lang="en-US" sz="2200" b="0" i="1" dirty="0" smtClean="0">
                        <a:latin typeface="Cambria Math"/>
                        <a:cs typeface="Arial" pitchFamily="34" charset="0"/>
                      </a:rPr>
                      <m:t>𝑛𝑖</m:t>
                    </m:r>
                    <m:r>
                      <a:rPr lang="en-US" sz="2200" b="0" i="1" dirty="0" smtClean="0"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2200" b="0" i="1" dirty="0" smtClean="0">
                        <a:latin typeface="Cambria Math"/>
                        <a:cs typeface="Arial" pitchFamily="34" charset="0"/>
                      </a:rPr>
                      <m:t>h𝑖𝑠𝑜𝑏𝑙𝑎𝑛𝑔</m:t>
                    </m:r>
                    <m:r>
                      <a:rPr lang="en-US" sz="2200" b="0" i="1" dirty="0" smtClean="0">
                        <a:latin typeface="Cambria Math"/>
                        <a:cs typeface="Arial" pitchFamily="34" charset="0"/>
                      </a:rPr>
                      <m:t>.</m:t>
                    </m:r>
                  </m:oMath>
                </a14:m>
                <a:endParaRPr lang="ru-RU" sz="22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8356" y="843558"/>
                <a:ext cx="3961213" cy="430887"/>
              </a:xfrm>
              <a:prstGeom prst="rect">
                <a:avLst/>
              </a:prstGeom>
              <a:blipFill rotWithShape="1">
                <a:blip r:embed="rId2"/>
                <a:stretch>
                  <a:fillRect l="-1846" t="-7042" b="-281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84226" y="1409927"/>
                <a:ext cx="357828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𝑠</m:t>
                      </m:r>
                      <m:r>
                        <a:rPr lang="en-US" sz="2200" b="0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𝑖𝑛</m:t>
                      </m:r>
                      <m:sSup>
                        <m:sSupPr>
                          <m:ctrlPr>
                            <a:rPr lang="en-US" sz="2200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200" b="0" i="1" dirty="0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210</m:t>
                          </m:r>
                        </m:e>
                        <m:sup>
                          <m:r>
                            <a:rPr lang="en-US" sz="2200" b="0" i="1" dirty="0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  <m:r>
                        <a:rPr lang="en-US" sz="2200" b="0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unc>
                        <m:funcPr>
                          <m:ctrlPr>
                            <a:rPr lang="en-US" sz="2200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200" b="0" i="0" dirty="0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sz="2200" b="0" i="1" dirty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2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i="1" dirty="0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1</m:t>
                                  </m:r>
                                  <m:r>
                                    <a:rPr lang="en-US" sz="2200" b="0" i="1" dirty="0" smtClean="0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8</m:t>
                                  </m:r>
                                  <m:r>
                                    <a:rPr lang="en-US" sz="2200" i="1" dirty="0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0</m:t>
                                  </m:r>
                                </m:e>
                                <m:sup>
                                  <m:r>
                                    <a:rPr lang="en-US" sz="2200" i="1" dirty="0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0</m:t>
                                  </m:r>
                                </m:sup>
                              </m:sSup>
                              <m:r>
                                <a:rPr lang="en-US" sz="2200" b="0" i="1" dirty="0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2200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b="0" i="1" dirty="0" smtClean="0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3</m:t>
                                  </m:r>
                                  <m:r>
                                    <a:rPr lang="en-US" sz="2200" i="1" dirty="0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0</m:t>
                                  </m:r>
                                </m:e>
                                <m:sup>
                                  <m:r>
                                    <a:rPr lang="en-US" sz="2200" i="1" dirty="0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0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</m:oMath>
                  </m:oMathPara>
                </a14:m>
                <a:endParaRPr lang="ru-RU" sz="2200" b="1" i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226" y="1409927"/>
                <a:ext cx="3578287" cy="430887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3762513" y="1404940"/>
                <a:ext cx="5149079" cy="40011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𝒔𝒊𝒏</m:t>
                      </m:r>
                      <m:d>
                        <m:dPr>
                          <m:ctrlPr>
                            <a:rPr lang="ru-RU" sz="20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𝜶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0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𝜷</m:t>
                          </m:r>
                        </m:e>
                      </m:d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/>
                        </a:rPr>
                        <m:t>𝒔𝒊𝒏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/>
                        </a:rPr>
                        <m:t>𝜶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/>
                        </a:rPr>
                        <m:t>𝜷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/>
                        </a:rPr>
                        <m:t>𝒔𝒊𝒏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/>
                        </a:rPr>
                        <m:t>𝜷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en-US" sz="2000" b="1" i="1">
                          <a:solidFill>
                            <a:srgbClr val="FF0000"/>
                          </a:solidFill>
                          <a:latin typeface="Cambria Math"/>
                        </a:rPr>
                        <m:t>𝜶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 </m:t>
                      </m:r>
                      <m:r>
                        <a:rPr lang="en-US" sz="20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0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0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20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62513" y="1404940"/>
                <a:ext cx="5149079" cy="400110"/>
              </a:xfrm>
              <a:prstGeom prst="rect">
                <a:avLst/>
              </a:prstGeom>
              <a:blipFill rotWithShape="1">
                <a:blip r:embed="rId4"/>
                <a:stretch>
                  <a:fillRect b="-1363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223291" y="1993214"/>
                <a:ext cx="8250015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dirty="0" smtClean="0">
                          <a:latin typeface="Cambria Math"/>
                          <a:cs typeface="Arial" pitchFamily="34" charset="0"/>
                        </a:rPr>
                        <m:t>𝑠</m:t>
                      </m:r>
                      <m:r>
                        <a:rPr lang="en-US" sz="2200" b="0" i="1" dirty="0" smtClean="0">
                          <a:latin typeface="Cambria Math"/>
                          <a:cs typeface="Arial" pitchFamily="34" charset="0"/>
                        </a:rPr>
                        <m:t>𝑖𝑛</m:t>
                      </m:r>
                      <m:sSup>
                        <m:sSupPr>
                          <m:ctrlPr>
                            <a:rPr lang="en-US" sz="2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200" b="0" i="1" dirty="0" smtClean="0">
                              <a:latin typeface="Cambria Math"/>
                              <a:cs typeface="Arial" pitchFamily="34" charset="0"/>
                            </a:rPr>
                            <m:t>210</m:t>
                          </m:r>
                        </m:e>
                        <m:sup>
                          <m:r>
                            <a:rPr lang="en-US" sz="2200" b="0" i="1" dirty="0" smtClean="0">
                              <a:latin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  <m:r>
                        <a:rPr lang="en-US" sz="2200" b="0" i="1" dirty="0" smtClean="0">
                          <a:latin typeface="Cambria Math"/>
                          <a:cs typeface="Arial" pitchFamily="34" charset="0"/>
                        </a:rPr>
                        <m:t>=</m:t>
                      </m:r>
                      <m:func>
                        <m:funcPr>
                          <m:ctrlPr>
                            <a:rPr lang="en-US" sz="22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200" b="0" i="0" dirty="0" smtClean="0">
                              <a:latin typeface="Cambria Math"/>
                              <a:cs typeface="Arial" pitchFamily="34" charset="0"/>
                            </a:rPr>
                            <m:t>sin</m:t>
                          </m:r>
                        </m:fName>
                        <m:e>
                          <m:d>
                            <m:dPr>
                              <m:ctrlPr>
                                <a:rPr lang="en-US" sz="2200" b="0" i="1" dirty="0" smtClean="0"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200" i="1" dirty="0"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i="1" dirty="0">
                                      <a:latin typeface="Cambria Math"/>
                                      <a:cs typeface="Arial" pitchFamily="34" charset="0"/>
                                    </a:rPr>
                                    <m:t>1</m:t>
                                  </m:r>
                                  <m:r>
                                    <a:rPr lang="en-US" sz="2200" b="0" i="1" dirty="0" smtClean="0">
                                      <a:latin typeface="Cambria Math"/>
                                      <a:cs typeface="Arial" pitchFamily="34" charset="0"/>
                                    </a:rPr>
                                    <m:t>8</m:t>
                                  </m:r>
                                  <m:r>
                                    <a:rPr lang="en-US" sz="2200" i="1" dirty="0">
                                      <a:latin typeface="Cambria Math"/>
                                      <a:cs typeface="Arial" pitchFamily="34" charset="0"/>
                                    </a:rPr>
                                    <m:t>0</m:t>
                                  </m:r>
                                </m:e>
                                <m:sup>
                                  <m:r>
                                    <a:rPr lang="en-US" sz="2200" i="1" dirty="0">
                                      <a:latin typeface="Cambria Math"/>
                                      <a:cs typeface="Arial" pitchFamily="34" charset="0"/>
                                    </a:rPr>
                                    <m:t>0</m:t>
                                  </m:r>
                                </m:sup>
                              </m:sSup>
                              <m:r>
                                <a:rPr lang="en-US" sz="2200" b="0" i="1" dirty="0" smtClean="0">
                                  <a:latin typeface="Cambria Math"/>
                                  <a:cs typeface="Arial" pitchFamily="34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2200" i="1" dirty="0"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b="0" i="1" dirty="0" smtClean="0">
                                      <a:latin typeface="Cambria Math"/>
                                      <a:cs typeface="Arial" pitchFamily="34" charset="0"/>
                                    </a:rPr>
                                    <m:t>3</m:t>
                                  </m:r>
                                  <m:r>
                                    <a:rPr lang="en-US" sz="2200" i="1" dirty="0">
                                      <a:latin typeface="Cambria Math"/>
                                      <a:cs typeface="Arial" pitchFamily="34" charset="0"/>
                                    </a:rPr>
                                    <m:t>0</m:t>
                                  </m:r>
                                </m:e>
                                <m:sup>
                                  <m:r>
                                    <a:rPr lang="en-US" sz="2200" i="1" dirty="0">
                                      <a:latin typeface="Cambria Math"/>
                                      <a:cs typeface="Arial" pitchFamily="34" charset="0"/>
                                    </a:rPr>
                                    <m:t>0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  <m:r>
                        <a:rPr lang="en-US" sz="2200" b="0" i="1" dirty="0" smtClean="0"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200" b="0" i="1" dirty="0" smtClean="0">
                          <a:latin typeface="Cambria Math"/>
                          <a:cs typeface="Arial" pitchFamily="34" charset="0"/>
                        </a:rPr>
                        <m:t>𝑠𝑖𝑛</m:t>
                      </m:r>
                      <m:sSup>
                        <m:sSupPr>
                          <m:ctrlPr>
                            <a:rPr lang="en-US" sz="22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200" i="1" dirty="0">
                              <a:latin typeface="Cambria Math"/>
                              <a:cs typeface="Arial" pitchFamily="34" charset="0"/>
                            </a:rPr>
                            <m:t>180</m:t>
                          </m:r>
                        </m:e>
                        <m:sup>
                          <m:r>
                            <a:rPr lang="en-US" sz="2200" i="1" dirty="0">
                              <a:latin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  <m:r>
                        <a:rPr lang="en-US" sz="2200" b="0" i="1" dirty="0" smtClean="0">
                          <a:latin typeface="Cambria Math"/>
                          <a:cs typeface="Arial" pitchFamily="34" charset="0"/>
                        </a:rPr>
                        <m:t>𝑐𝑜𝑠</m:t>
                      </m:r>
                      <m:sSup>
                        <m:sSupPr>
                          <m:ctrlPr>
                            <a:rPr lang="en-US" sz="22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200" b="0" i="1" dirty="0" smtClean="0">
                              <a:latin typeface="Cambria Math"/>
                              <a:cs typeface="Arial" pitchFamily="34" charset="0"/>
                            </a:rPr>
                            <m:t>3</m:t>
                          </m:r>
                          <m:r>
                            <a:rPr lang="en-US" sz="2200" i="1" dirty="0">
                              <a:latin typeface="Cambria Math"/>
                              <a:cs typeface="Arial" pitchFamily="34" charset="0"/>
                            </a:rPr>
                            <m:t>0</m:t>
                          </m:r>
                        </m:e>
                        <m:sup>
                          <m:r>
                            <a:rPr lang="en-US" sz="2200" i="1" dirty="0">
                              <a:latin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  <m:r>
                        <a:rPr lang="en-US" sz="2200" b="0" i="1" dirty="0" smtClean="0"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en-US" sz="2200" b="0" i="1" dirty="0" smtClean="0">
                          <a:latin typeface="Cambria Math"/>
                          <a:cs typeface="Arial" pitchFamily="34" charset="0"/>
                        </a:rPr>
                        <m:t>𝑠𝑖𝑛</m:t>
                      </m:r>
                      <m:sSup>
                        <m:sSupPr>
                          <m:ctrlPr>
                            <a:rPr lang="en-US" sz="22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200" b="0" i="1" dirty="0" smtClean="0">
                              <a:latin typeface="Cambria Math"/>
                              <a:cs typeface="Arial" pitchFamily="34" charset="0"/>
                            </a:rPr>
                            <m:t>3</m:t>
                          </m:r>
                          <m:r>
                            <a:rPr lang="en-US" sz="2200" i="1" dirty="0">
                              <a:latin typeface="Cambria Math"/>
                              <a:cs typeface="Arial" pitchFamily="34" charset="0"/>
                            </a:rPr>
                            <m:t>0</m:t>
                          </m:r>
                        </m:e>
                        <m:sup>
                          <m:r>
                            <a:rPr lang="en-US" sz="2200" i="1" dirty="0">
                              <a:latin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  <m:r>
                        <a:rPr lang="en-US" sz="2200" b="0" i="1" dirty="0" smtClean="0">
                          <a:latin typeface="Cambria Math"/>
                          <a:cs typeface="Arial" pitchFamily="34" charset="0"/>
                        </a:rPr>
                        <m:t>𝑐𝑜𝑠</m:t>
                      </m:r>
                      <m:sSup>
                        <m:sSupPr>
                          <m:ctrlPr>
                            <a:rPr lang="en-US" sz="22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200" i="1" dirty="0">
                              <a:latin typeface="Cambria Math"/>
                              <a:cs typeface="Arial" pitchFamily="34" charset="0"/>
                            </a:rPr>
                            <m:t>180</m:t>
                          </m:r>
                        </m:e>
                        <m:sup>
                          <m:r>
                            <a:rPr lang="en-US" sz="2200" i="1" dirty="0">
                              <a:latin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  <m:r>
                        <a:rPr lang="en-US" sz="2200" b="0" i="1" dirty="0" smtClean="0">
                          <a:latin typeface="Cambria Math"/>
                          <a:cs typeface="Arial" pitchFamily="34" charset="0"/>
                        </a:rPr>
                        <m:t>=</m:t>
                      </m:r>
                    </m:oMath>
                  </m:oMathPara>
                </a14:m>
                <a:endParaRPr lang="ru-RU" sz="22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291" y="1993214"/>
                <a:ext cx="8250015" cy="430887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243819" y="2424100"/>
                <a:ext cx="3410485" cy="8023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dirty="0" smtClean="0"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200" i="1" dirty="0" smtClean="0">
                          <a:latin typeface="Cambria Math"/>
                          <a:cs typeface="Arial" pitchFamily="34" charset="0"/>
                        </a:rPr>
                        <m:t>0</m:t>
                      </m:r>
                      <m:r>
                        <a:rPr lang="en-US" sz="2200" i="1" dirty="0" smtClean="0">
                          <a:latin typeface="Cambria Math"/>
                          <a:ea typeface="Cambria Math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2200" i="1" dirty="0" smtClean="0"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200" i="1" dirty="0" smtClean="0">
                                  <a:latin typeface="Cambria Math" panose="02040503050406030204" pitchFamily="18" charset="0"/>
                                  <a:ea typeface="Cambria Math"/>
                                  <a:cs typeface="Arial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200" b="0" i="1" dirty="0" smtClean="0"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2200" b="0" i="1" dirty="0" smtClean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200" b="0" i="1" dirty="0" smtClean="0">
                          <a:latin typeface="Cambria Math"/>
                          <a:ea typeface="Cambria Math"/>
                          <a:cs typeface="Arial" pitchFamily="34" charset="0"/>
                        </a:rPr>
                        <m:t>+</m:t>
                      </m:r>
                      <m:f>
                        <m:fPr>
                          <m:ctrlPr>
                            <a:rPr lang="en-US" sz="2200" b="0" i="1" dirty="0" smtClean="0"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200" b="0" i="1" dirty="0" smtClean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200" b="0" i="1" dirty="0" smtClean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2200" b="0" i="1" dirty="0" smtClean="0">
                          <a:latin typeface="Cambria Math"/>
                          <a:ea typeface="Cambria Math"/>
                          <a:cs typeface="Arial" pitchFamily="34" charset="0"/>
                        </a:rPr>
                        <m:t>∙</m:t>
                      </m:r>
                      <m:d>
                        <m:dPr>
                          <m:ctrlPr>
                            <a:rPr lang="en-US" sz="2200" b="0" i="1" dirty="0" smtClean="0"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dPr>
                        <m:e>
                          <m:r>
                            <a:rPr lang="en-US" sz="2200" b="0" i="1" dirty="0" smtClean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−1</m:t>
                          </m:r>
                        </m:e>
                      </m:d>
                      <m:r>
                        <a:rPr lang="en-US" sz="2200" b="0" i="1" dirty="0" smtClean="0">
                          <a:latin typeface="Cambria Math"/>
                          <a:ea typeface="Cambria Math"/>
                          <a:cs typeface="Arial" pitchFamily="34" charset="0"/>
                        </a:rPr>
                        <m:t>=−</m:t>
                      </m:r>
                      <m:f>
                        <m:fPr>
                          <m:ctrlPr>
                            <a:rPr lang="en-US" sz="2200" b="0" i="1" dirty="0" smtClean="0"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200" b="0" i="1" dirty="0" smtClean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2200" b="0" i="1" dirty="0" smtClean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ru-RU" sz="22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3819" y="2424100"/>
                <a:ext cx="3410485" cy="80239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3904323" y="2462218"/>
                <a:ext cx="2123338" cy="72616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dirty="0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𝒔𝒊𝒏</m:t>
                      </m:r>
                      <m:sSup>
                        <m:sSupPr>
                          <m:ctrlPr>
                            <a:rPr lang="en-US" sz="22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200" b="1" i="1" dirty="0" smtClean="0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𝟐𝟏𝟎</m:t>
                          </m:r>
                        </m:e>
                        <m:sup>
                          <m:r>
                            <a:rPr lang="en-US" sz="2200" b="1" i="1" dirty="0" smtClean="0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  <m:r>
                        <a:rPr lang="en-US" sz="2200" b="1" i="1" dirty="0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200" b="1" i="1" dirty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2200" b="1" i="1" dirty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200" b="1" i="1" dirty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200" b="1" i="1" dirty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200" b="1" i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4323" y="2462218"/>
                <a:ext cx="2123338" cy="726161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2632733" y="3238160"/>
                <a:ext cx="272061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2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5-misol. </a:t>
                </a:r>
                <a14:m>
                  <m:oMath xmlns:m="http://schemas.openxmlformats.org/officeDocument/2006/math">
                    <m:r>
                      <a:rPr lang="en-US" sz="2200" b="0" i="1" dirty="0" smtClean="0">
                        <a:latin typeface="Cambria Math"/>
                        <a:cs typeface="Arial" pitchFamily="34" charset="0"/>
                      </a:rPr>
                      <m:t>𝐻𝑖𝑠𝑜𝑏𝑙𝑎𝑛𝑔</m:t>
                    </m:r>
                    <m:r>
                      <a:rPr lang="en-US" sz="2200" b="0" i="1" dirty="0" smtClean="0">
                        <a:latin typeface="Cambria Math"/>
                        <a:cs typeface="Arial" pitchFamily="34" charset="0"/>
                      </a:rPr>
                      <m:t>.</m:t>
                    </m:r>
                  </m:oMath>
                </a14:m>
                <a:endParaRPr lang="ru-RU" sz="22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32733" y="3238160"/>
                <a:ext cx="2720617" cy="430887"/>
              </a:xfrm>
              <a:prstGeom prst="rect">
                <a:avLst/>
              </a:prstGeom>
              <a:blipFill rotWithShape="1">
                <a:blip r:embed="rId8"/>
                <a:stretch>
                  <a:fillRect l="-2915" t="-7042" b="-281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84226" y="3615884"/>
                <a:ext cx="3427798" cy="72712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𝑠𝑖𝑛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/>
                            </a:rPr>
                            <m:t>8</m:t>
                          </m:r>
                          <m:r>
                            <a:rPr lang="en-US" sz="2200" i="1"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200" i="1">
                              <a:latin typeface="Cambria Math"/>
                            </a:rPr>
                            <m:t>7</m:t>
                          </m:r>
                        </m:den>
                      </m:f>
                      <m:r>
                        <a:rPr lang="en-US" sz="2200" i="1">
                          <a:latin typeface="Cambria Math"/>
                        </a:rPr>
                        <m:t>𝑐𝑜𝑠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200" i="1">
                              <a:latin typeface="Cambria Math"/>
                            </a:rPr>
                            <m:t>7</m:t>
                          </m:r>
                        </m:den>
                      </m:f>
                      <m:r>
                        <a:rPr lang="en-US" sz="2200" i="1">
                          <a:latin typeface="Cambria Math"/>
                        </a:rPr>
                        <m:t>−</m:t>
                      </m:r>
                      <m:r>
                        <a:rPr lang="en-US" sz="2200" i="1">
                          <a:latin typeface="Cambria Math"/>
                        </a:rPr>
                        <m:t>𝑠𝑖𝑛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200" i="1">
                              <a:latin typeface="Cambria Math"/>
                            </a:rPr>
                            <m:t>7</m:t>
                          </m:r>
                        </m:den>
                      </m:f>
                      <m:r>
                        <a:rPr lang="en-US" sz="2200" i="1">
                          <a:latin typeface="Cambria Math"/>
                        </a:rPr>
                        <m:t>𝑐𝑜𝑠</m:t>
                      </m:r>
                      <m:f>
                        <m:f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latin typeface="Cambria Math"/>
                            </a:rPr>
                            <m:t>8</m:t>
                          </m:r>
                          <m:r>
                            <a:rPr lang="en-US" sz="2200" i="1"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200" i="1">
                              <a:latin typeface="Cambria Math"/>
                            </a:rPr>
                            <m:t>7</m:t>
                          </m:r>
                        </m:den>
                      </m:f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226" y="3615884"/>
                <a:ext cx="3427798" cy="727122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3491880" y="3792161"/>
                <a:ext cx="5544616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𝒔𝒊𝒏</m:t>
                      </m:r>
                      <m:d>
                        <m:dPr>
                          <m:ctrlPr>
                            <a:rPr lang="ru-RU" sz="2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𝜶</m:t>
                          </m:r>
                          <m:r>
                            <a:rPr lang="en-US" sz="2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𝜷</m:t>
                          </m:r>
                        </m:e>
                      </m:d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𝒔𝒊𝒏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𝜶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𝜷</m:t>
                      </m:r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𝒔𝒊𝒏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𝜷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𝜶</m:t>
                      </m:r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 </m:t>
                      </m:r>
                      <m:r>
                        <a:rPr lang="en-US" sz="22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2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𝟒</m:t>
                      </m:r>
                      <m:r>
                        <a:rPr lang="en-US" sz="22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2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91880" y="3792161"/>
                <a:ext cx="5544616" cy="430887"/>
              </a:xfrm>
              <a:prstGeom prst="rect">
                <a:avLst/>
              </a:prstGeom>
              <a:blipFill rotWithShape="1">
                <a:blip r:embed="rId10"/>
                <a:stretch>
                  <a:fillRect b="-154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00429" y="4290446"/>
                <a:ext cx="8928992" cy="7838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i="1">
                          <a:latin typeface="Cambria Math" panose="02040503050406030204" pitchFamily="18" charset="0"/>
                        </a:rPr>
                        <m:t>𝑠𝑖𝑛</m:t>
                      </m:r>
                      <m:f>
                        <m:fPr>
                          <m:ctrlPr>
                            <a:rPr lang="ru-RU" sz="2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𝑐𝑜𝑠</m:t>
                      </m:r>
                      <m:f>
                        <m:fPr>
                          <m:ctrlPr>
                            <a:rPr lang="ru-RU" sz="20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𝑠𝑖𝑛</m:t>
                      </m:r>
                      <m:f>
                        <m:fPr>
                          <m:ctrlPr>
                            <a:rPr lang="ru-RU" sz="20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𝑐𝑜𝑠</m:t>
                      </m:r>
                      <m:f>
                        <m:fPr>
                          <m:ctrlPr>
                            <a:rPr lang="ru-RU" sz="2000" b="1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𝟖</m:t>
                          </m:r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</a:rPr>
                            <m:t>𝟕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𝑠𝑖𝑛</m:t>
                      </m:r>
                      <m:d>
                        <m:d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000" b="1" i="1" smtClean="0">
                                  <a:solidFill>
                                    <a:srgbClr val="00A859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>
                                  <a:solidFill>
                                    <a:srgbClr val="00A859"/>
                                  </a:solidFill>
                                  <a:latin typeface="Cambria Math" panose="02040503050406030204" pitchFamily="18" charset="0"/>
                                </a:rPr>
                                <m:t>𝟖</m:t>
                              </m:r>
                              <m:r>
                                <a:rPr lang="en-US" sz="2000" b="1" i="1">
                                  <a:solidFill>
                                    <a:srgbClr val="00A859"/>
                                  </a:solidFill>
                                  <a:latin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2000" b="1" i="1">
                                  <a:solidFill>
                                    <a:srgbClr val="00A859"/>
                                  </a:solidFill>
                                  <a:latin typeface="Cambria Math" panose="02040503050406030204" pitchFamily="18" charset="0"/>
                                </a:rPr>
                                <m:t>𝟕</m:t>
                              </m:r>
                            </m:den>
                          </m:f>
                          <m:r>
                            <a:rPr lang="en-US" sz="2000" b="1" i="1"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20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  <m:t>𝟕</m:t>
                              </m:r>
                            </m:den>
                          </m:f>
                        </m:e>
                      </m:d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𝑠𝑖𝑛</m:t>
                      </m:r>
                      <m:f>
                        <m:fPr>
                          <m:ctrlPr>
                            <a:rPr lang="ru-RU" sz="20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𝜋</m:t>
                          </m:r>
                        </m:num>
                        <m:den>
                          <m:r>
                            <a:rPr lang="en-US" sz="2000" i="1">
                              <a:latin typeface="Cambria Math" panose="02040503050406030204" pitchFamily="18" charset="0"/>
                            </a:rPr>
                            <m:t>7</m:t>
                          </m:r>
                        </m:den>
                      </m:f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𝑠𝑖𝑛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𝜋</m:t>
                      </m:r>
                      <m:r>
                        <a:rPr lang="en-US" sz="2000" i="1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</m:oMath>
                  </m:oMathPara>
                </a14:m>
                <a:endParaRPr lang="ru-RU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429" y="4290446"/>
                <a:ext cx="8928992" cy="78386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59092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  <p:bldP spid="19" grpId="0"/>
      <p:bldP spid="20" grpId="0"/>
      <p:bldP spid="3" grpId="0"/>
      <p:bldP spid="21" grpId="0"/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2800" b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84226" y="936533"/>
            <a:ext cx="6522940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280-mashq.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Qo‘shish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formulalari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yordamida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hisoblang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184226" y="1409927"/>
                <a:ext cx="4009303" cy="47000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𝟏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) 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𝒄𝒐𝒔</m:t>
                    </m:r>
                    <m:sSup>
                      <m:sSupPr>
                        <m:ctrlPr>
                          <a:rPr lang="en-US" sz="2400" b="1" i="1" dirty="0" smtClean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𝟏𝟑𝟓</m:t>
                        </m:r>
                      </m:e>
                      <m:sup>
                        <m:r>
                          <a:rPr lang="en-US" sz="2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;       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𝟑</m:t>
                    </m:r>
                    <m:r>
                      <a:rPr lang="en-US" sz="2400" b="1" i="1" dirty="0" smtClean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) </m:t>
                    </m:r>
                    <m:r>
                      <a:rPr lang="en-US" sz="2400" b="1" i="1" dirty="0">
                        <a:solidFill>
                          <a:srgbClr val="002060"/>
                        </a:solidFill>
                        <a:latin typeface="Cambria Math"/>
                        <a:cs typeface="Arial" pitchFamily="34" charset="0"/>
                      </a:rPr>
                      <m:t>𝒄𝒐𝒔</m:t>
                    </m:r>
                    <m:sSup>
                      <m:sSupPr>
                        <m:ctrlPr>
                          <a:rPr lang="en-US" sz="2400" b="1" i="1" dirty="0">
                            <a:solidFill>
                              <a:srgbClr val="002060"/>
                            </a:solidFill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400" b="1" i="1" dirty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</m:t>
                        </m:r>
                        <m:r>
                          <a:rPr lang="en-US" sz="2400" b="1" i="1" dirty="0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𝟓𝟎</m:t>
                        </m:r>
                      </m:e>
                      <m:sup>
                        <m:r>
                          <a:rPr lang="en-US" sz="2400" b="1" i="1" dirty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en-US" sz="2400" b="1" i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4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4226" y="1409927"/>
                <a:ext cx="4009303" cy="470000"/>
              </a:xfrm>
              <a:prstGeom prst="rect">
                <a:avLst/>
              </a:prstGeom>
              <a:blipFill rotWithShape="1">
                <a:blip r:embed="rId2"/>
                <a:stretch>
                  <a:fillRect l="-304" t="-7792" r="-1520" b="-2987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6334394" y="2873367"/>
                <a:ext cx="2326278" cy="8034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dirty="0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𝒄𝒐𝒔</m:t>
                      </m:r>
                      <m:sSup>
                        <m:sSupPr>
                          <m:ctrlPr>
                            <a:rPr lang="en-US" sz="22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200" b="1" i="1" dirty="0" smtClean="0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𝟏𝟑𝟓</m:t>
                          </m:r>
                        </m:e>
                        <m:sup>
                          <m:r>
                            <a:rPr lang="en-US" sz="2200" b="1" i="1" dirty="0" smtClean="0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  <m:r>
                        <a:rPr lang="en-US" sz="2200" b="1" i="1" dirty="0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200" b="1" i="1" dirty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2200" b="1" i="1" dirty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200" b="1" i="1" dirty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200" b="1" i="1" dirty="0">
                                  <a:solidFill>
                                    <a:srgbClr val="7030A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>
                            <a:rPr lang="en-US" sz="2200" b="1" i="1" dirty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200" b="1" i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34394" y="2873367"/>
                <a:ext cx="2326278" cy="80349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3907395" y="1664483"/>
                <a:ext cx="1329210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2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Y</a:t>
                </a:r>
                <a14:m>
                  <m:oMath xmlns:m="http://schemas.openxmlformats.org/officeDocument/2006/math">
                    <m:r>
                      <a:rPr lang="en-US" sz="2200" b="1" i="1" dirty="0" smtClean="0">
                        <a:solidFill>
                          <a:srgbClr val="00B050"/>
                        </a:solidFill>
                        <a:latin typeface="Cambria Math"/>
                        <a:cs typeface="Arial" pitchFamily="34" charset="0"/>
                      </a:rPr>
                      <m:t>𝒆𝒄𝒉𝒊𝒔𝒉</m:t>
                    </m:r>
                    <m:r>
                      <a:rPr lang="en-US" sz="2200" b="0" i="1" dirty="0" smtClean="0">
                        <a:solidFill>
                          <a:srgbClr val="00B050"/>
                        </a:solidFill>
                        <a:latin typeface="Cambria Math"/>
                        <a:cs typeface="Arial" pitchFamily="34" charset="0"/>
                      </a:rPr>
                      <m:t>.</m:t>
                    </m:r>
                  </m:oMath>
                </a14:m>
                <a:endParaRPr lang="ru-RU" sz="2200" b="1" i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7395" y="1664483"/>
                <a:ext cx="1329210" cy="430887"/>
              </a:xfrm>
              <a:prstGeom prst="rect">
                <a:avLst/>
              </a:prstGeom>
              <a:blipFill rotWithShape="1">
                <a:blip r:embed="rId4"/>
                <a:stretch>
                  <a:fillRect l="-5963" t="-7042" b="-281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133088" y="2534813"/>
                <a:ext cx="8170827" cy="11420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dirty="0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1) </m:t>
                      </m:r>
                      <m:r>
                        <a:rPr lang="en-US" sz="2200" i="1" dirty="0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𝑐</m:t>
                      </m:r>
                      <m:r>
                        <a:rPr lang="en-US" sz="2200" b="0" i="1" dirty="0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𝑜𝑠</m:t>
                      </m:r>
                      <m:sSup>
                        <m:sSupPr>
                          <m:ctrlPr>
                            <a:rPr lang="en-US" sz="2200" b="0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200" b="0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135</m:t>
                          </m:r>
                        </m:e>
                        <m:sup>
                          <m:r>
                            <a:rPr lang="en-US" sz="2200" b="0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  <m:r>
                        <a:rPr lang="en-US" sz="2200" b="0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unc>
                        <m:funcPr>
                          <m:ctrlPr>
                            <a:rPr lang="en-US" sz="2200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200" b="0" i="0" dirty="0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sz="2200" b="0" i="1" dirty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200" b="0" i="1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b="0" i="1" dirty="0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90</m:t>
                                  </m:r>
                                </m:e>
                                <m:sup>
                                  <m:r>
                                    <a:rPr lang="en-US" sz="2200" b="0" i="1" dirty="0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0</m:t>
                                  </m:r>
                                </m:sup>
                              </m:sSup>
                              <m:r>
                                <a:rPr lang="en-US" sz="2200" b="0" i="1" dirty="0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2200" b="0" i="1" dirty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b="0" i="1" dirty="0" smtClean="0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45</m:t>
                                  </m:r>
                                </m:e>
                                <m:sup>
                                  <m:r>
                                    <a:rPr lang="en-US" sz="2200" b="0" i="1" dirty="0" smtClean="0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0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  <m:r>
                        <a:rPr lang="en-US" sz="2200" b="0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200" b="0" i="1" dirty="0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𝑐𝑜𝑠</m:t>
                      </m:r>
                      <m:sSup>
                        <m:sSupPr>
                          <m:ctrlPr>
                            <a:rPr lang="en-US" sz="22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200" i="1" dirty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90</m:t>
                          </m:r>
                        </m:e>
                        <m:sup>
                          <m:r>
                            <a:rPr lang="en-US" sz="2200" i="1" dirty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  <m:r>
                        <a:rPr lang="en-US" sz="2200" b="0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𝑐𝑜𝑠</m:t>
                      </m:r>
                      <m:sSup>
                        <m:sSupPr>
                          <m:ctrlPr>
                            <a:rPr lang="en-US" sz="2200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200" b="0" i="1" dirty="0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45</m:t>
                          </m:r>
                        </m:e>
                        <m:sup>
                          <m:r>
                            <a:rPr lang="en-US" sz="2200" i="1" dirty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  <m:r>
                        <a:rPr lang="en-US" sz="2200" b="0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en-US" sz="2200" b="0" i="1" dirty="0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𝑠𝑖𝑛</m:t>
                      </m:r>
                      <m:sSup>
                        <m:sSupPr>
                          <m:ctrlPr>
                            <a:rPr lang="en-US" sz="22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200" i="1" dirty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90</m:t>
                          </m:r>
                        </m:e>
                        <m:sup>
                          <m:r>
                            <a:rPr lang="en-US" sz="2200" i="1" dirty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  <m:r>
                        <a:rPr lang="en-US" sz="2200" b="0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𝑠𝑖𝑛</m:t>
                      </m:r>
                      <m:sSup>
                        <m:sSupPr>
                          <m:ctrlPr>
                            <a:rPr lang="en-US" sz="2200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200" i="1" dirty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45</m:t>
                          </m:r>
                        </m:e>
                        <m:sup>
                          <m:r>
                            <a:rPr lang="en-US" sz="2200" i="1" dirty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  <m:r>
                        <a:rPr lang="en-US" sz="2200" b="0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= </m:t>
                      </m:r>
                    </m:oMath>
                  </m:oMathPara>
                </a14:m>
                <a:endParaRPr lang="en-US" sz="2200" b="0" i="1" dirty="0" smtClean="0">
                  <a:solidFill>
                    <a:srgbClr val="0070C0"/>
                  </a:solidFill>
                  <a:latin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200" b="1" i="1" dirty="0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𝟎</m:t>
                      </m:r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22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200" b="1" i="1" dirty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200" b="1" i="1" dirty="0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>
                            <a:rPr lang="en-US" sz="22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en-US" sz="2200" b="1" i="1" dirty="0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𝟏</m:t>
                      </m:r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2200" b="1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200" b="1" i="1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200" b="1" i="1" dirty="0">
                                  <a:solidFill>
                                    <a:srgbClr val="0070C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>
                            <a:rPr lang="en-US" sz="2200" b="1" i="1" dirty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200" b="1" i="1" dirty="0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2200" b="1" i="1" dirty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200" b="1" i="1" dirty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200" b="1" i="1" dirty="0">
                                  <a:solidFill>
                                    <a:srgbClr val="7030A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>
                            <a:rPr lang="en-US" sz="2200" b="1" i="1" dirty="0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2200" b="0" i="1" dirty="0" smtClean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088" y="2534813"/>
                <a:ext cx="8170827" cy="1142044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1918125" y="2071646"/>
                <a:ext cx="444531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</m:fName>
                        <m:e>
                          <m:d>
                            <m:dPr>
                              <m:ctrlP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𝜶</m:t>
                              </m:r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𝜷</m:t>
                              </m:r>
                            </m:e>
                          </m:d>
                        </m:e>
                      </m:func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sz="2000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sz="2000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𝜷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000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sz="2000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sz="2000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𝜷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8125" y="2071646"/>
                <a:ext cx="4445319" cy="400110"/>
              </a:xfrm>
              <a:prstGeom prst="rect">
                <a:avLst/>
              </a:prstGeom>
              <a:blipFill rotWithShape="1">
                <a:blip r:embed="rId6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Прямоугольник 21"/>
              <p:cNvSpPr/>
              <p:nvPr/>
            </p:nvSpPr>
            <p:spPr>
              <a:xfrm>
                <a:off x="134936" y="3832798"/>
                <a:ext cx="8233344" cy="114204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dirty="0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3) </m:t>
                      </m:r>
                      <m:r>
                        <a:rPr lang="en-US" sz="2200" i="1" dirty="0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𝑐</m:t>
                      </m:r>
                      <m:r>
                        <a:rPr lang="en-US" sz="2200" b="0" i="1" dirty="0" smtClean="0">
                          <a:solidFill>
                            <a:srgbClr val="002060"/>
                          </a:solidFill>
                          <a:latin typeface="Cambria Math"/>
                          <a:cs typeface="Arial" pitchFamily="34" charset="0"/>
                        </a:rPr>
                        <m:t>𝑜𝑠</m:t>
                      </m:r>
                      <m:sSup>
                        <m:sSupPr>
                          <m:ctrlPr>
                            <a:rPr lang="en-US" sz="2200" b="0" i="1" dirty="0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200" b="0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150</m:t>
                          </m:r>
                        </m:e>
                        <m:sup>
                          <m:r>
                            <a:rPr lang="en-US" sz="2200" b="0" i="1" dirty="0" smtClean="0">
                              <a:solidFill>
                                <a:srgbClr val="002060"/>
                              </a:solidFill>
                              <a:latin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  <m:r>
                        <a:rPr lang="en-US" sz="2200" b="0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unc>
                        <m:funcPr>
                          <m:ctrlPr>
                            <a:rPr lang="en-US" sz="2200" b="0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200" b="0" i="0" dirty="0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sz="2200" b="0" i="1" dirty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200" b="0" i="1" dirty="0" smtClean="0">
                                      <a:solidFill>
                                        <a:srgbClr val="FF0000"/>
                                      </a:solidFill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b="0" i="1" dirty="0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90</m:t>
                                  </m:r>
                                </m:e>
                                <m:sup>
                                  <m:r>
                                    <a:rPr lang="en-US" sz="2200" b="0" i="1" dirty="0" smtClean="0">
                                      <a:solidFill>
                                        <a:srgbClr val="FF0000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0</m:t>
                                  </m:r>
                                </m:sup>
                              </m:sSup>
                              <m:r>
                                <a:rPr lang="en-US" sz="2200" b="0" i="1" dirty="0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sz="2200" b="0" i="1" dirty="0" smtClean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200" b="0" i="1" dirty="0" smtClean="0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60</m:t>
                                  </m:r>
                                </m:e>
                                <m:sup>
                                  <m:r>
                                    <a:rPr lang="en-US" sz="2200" b="0" i="1" dirty="0" smtClean="0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0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  <m:r>
                        <a:rPr lang="en-US" sz="2200" b="0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200" b="0" i="1" dirty="0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𝑐𝑜𝑠</m:t>
                      </m:r>
                      <m:sSup>
                        <m:sSupPr>
                          <m:ctrlPr>
                            <a:rPr lang="en-US" sz="22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200" i="1" dirty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90</m:t>
                          </m:r>
                        </m:e>
                        <m:sup>
                          <m:r>
                            <a:rPr lang="en-US" sz="2200" i="1" dirty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  <m:r>
                        <a:rPr lang="en-US" sz="2200" b="0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𝑐𝑜𝑠</m:t>
                      </m:r>
                      <m:sSup>
                        <m:sSupPr>
                          <m:ctrlPr>
                            <a:rPr lang="en-US" sz="2200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200" b="0" i="1" dirty="0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60</m:t>
                          </m:r>
                        </m:e>
                        <m:sup>
                          <m:r>
                            <a:rPr lang="en-US" sz="2200" i="1" dirty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  <m:r>
                        <a:rPr lang="en-US" sz="2200" b="0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en-US" sz="2200" b="0" i="1" dirty="0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𝑠𝑖𝑛</m:t>
                      </m:r>
                      <m:sSup>
                        <m:sSupPr>
                          <m:ctrlPr>
                            <a:rPr lang="en-US" sz="22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200" i="1" dirty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90</m:t>
                          </m:r>
                        </m:e>
                        <m:sup>
                          <m:r>
                            <a:rPr lang="en-US" sz="2200" i="1" dirty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  <m:r>
                        <a:rPr lang="en-US" sz="2200" b="0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𝑠𝑖𝑛</m:t>
                      </m:r>
                      <m:sSup>
                        <m:sSupPr>
                          <m:ctrlPr>
                            <a:rPr lang="en-US" sz="2200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200" b="0" i="1" dirty="0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60</m:t>
                          </m:r>
                        </m:e>
                        <m:sup>
                          <m:r>
                            <a:rPr lang="en-US" sz="2200" i="1" dirty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  <m:r>
                        <a:rPr lang="en-US" sz="2200" b="0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= </m:t>
                      </m:r>
                    </m:oMath>
                  </m:oMathPara>
                </a14:m>
                <a:endParaRPr lang="en-US" sz="2200" b="0" i="1" dirty="0" smtClean="0">
                  <a:solidFill>
                    <a:srgbClr val="0070C0"/>
                  </a:solidFill>
                  <a:latin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200" b="1" i="1" dirty="0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𝟎</m:t>
                      </m:r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22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22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𝟏</m:t>
                          </m:r>
                        </m:num>
                        <m:den>
                          <m:r>
                            <a:rPr lang="en-US" sz="22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en-US" sz="2200" b="1" i="1" dirty="0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𝟏</m:t>
                      </m:r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2200" b="1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200" b="1" i="1" dirty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200" b="1" i="1" dirty="0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2200" b="1" i="1" dirty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den>
                      </m:f>
                      <m:r>
                        <a:rPr lang="en-US" sz="2200" b="1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200" b="1" i="1" dirty="0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2200" b="1" i="1" dirty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200" b="1" i="1" dirty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200" b="1" i="1" dirty="0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2200" b="1" i="1" dirty="0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en-US" sz="2200" b="0" i="1" dirty="0" smtClean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2" name="Прямоугольник 2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4936" y="3832798"/>
                <a:ext cx="8233344" cy="1142044"/>
              </a:xfrm>
              <a:prstGeom prst="rect">
                <a:avLst/>
              </a:prstGeom>
              <a:blipFill rotWithShape="1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Прямоугольник 22"/>
              <p:cNvSpPr/>
              <p:nvPr/>
            </p:nvSpPr>
            <p:spPr>
              <a:xfrm>
                <a:off x="6442594" y="4189005"/>
                <a:ext cx="2326278" cy="80349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dirty="0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𝒄𝒐𝒔</m:t>
                      </m:r>
                      <m:sSup>
                        <m:sSupPr>
                          <m:ctrlPr>
                            <a:rPr lang="en-US" sz="22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200" b="1" i="1" dirty="0" smtClean="0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𝟏𝟓𝟎</m:t>
                          </m:r>
                        </m:e>
                        <m:sup>
                          <m:r>
                            <a:rPr lang="en-US" sz="2200" b="1" i="1" dirty="0" smtClean="0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  <m:r>
                        <a:rPr lang="en-US" sz="2200" b="1" i="1" dirty="0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2200" b="1" i="1" dirty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  <a:cs typeface="Arial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2200" b="1" i="1" dirty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200" b="1" i="1" dirty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200" b="1" i="1" dirty="0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2200" b="1" i="1" dirty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200" b="1" i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Прямоугольник 2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42594" y="4189005"/>
                <a:ext cx="2326278" cy="803490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88314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15" grpId="0"/>
      <p:bldP spid="18" grpId="0"/>
      <p:bldP spid="22" grpId="0"/>
      <p:bldP spid="2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Misollar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2800" b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4656" y="843558"/>
            <a:ext cx="659347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281-mashq.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Qo‘shish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formulalari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yordamida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hisoblang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2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1" name="Прямоугольник 10"/>
              <p:cNvSpPr/>
              <p:nvPr/>
            </p:nvSpPr>
            <p:spPr>
              <a:xfrm>
                <a:off x="3" y="1347614"/>
                <a:ext cx="5775877" cy="40709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𝟏</m:t>
                      </m:r>
                      <m:r>
                        <a:rPr lang="en-US" sz="2000" b="1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) </m:t>
                      </m:r>
                      <m:r>
                        <a:rPr lang="en-US" sz="2000" b="1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𝒄𝒐𝒔</m:t>
                      </m:r>
                      <m:sSup>
                        <m:sSupPr>
                          <m:ctrlPr>
                            <a:rPr lang="en-US" sz="20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0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𝟓𝟕</m:t>
                          </m:r>
                        </m:e>
                        <m:sup>
                          <m:r>
                            <a:rPr lang="en-US" sz="20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  <m:sSup>
                        <m:sSupPr>
                          <m:ctrlPr>
                            <a:rPr lang="en-US" sz="20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0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20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sz="2000" b="1" i="1" dirty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𝒄𝒐𝒔</m:t>
                      </m:r>
                      <m:sSup>
                        <m:sSupPr>
                          <m:ctrlPr>
                            <a:rPr lang="en-US" sz="2000" b="1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0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  <m:r>
                            <a:rPr lang="en-US" sz="2000" b="1" i="1" dirty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𝟕</m:t>
                          </m:r>
                        </m:e>
                        <m:sup>
                          <m:r>
                            <a:rPr lang="en-US" sz="2000" b="1" i="1" dirty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  <m:sSup>
                        <m:sSupPr>
                          <m:ctrlPr>
                            <a:rPr lang="en-US" sz="2000" b="1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000" b="1" i="1" dirty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2000" b="1" i="1" dirty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sz="2000" b="1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en-US" sz="2000" b="1" i="1" dirty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𝒔</m:t>
                      </m:r>
                      <m:r>
                        <a:rPr lang="en-US" sz="2000" b="1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𝒊𝒏</m:t>
                      </m:r>
                      <m:sSup>
                        <m:sSupPr>
                          <m:ctrlPr>
                            <a:rPr lang="en-US" sz="2000" b="1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000" b="1" i="1" dirty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𝟓𝟕</m:t>
                          </m:r>
                        </m:e>
                        <m:sup>
                          <m:r>
                            <a:rPr lang="en-US" sz="2000" b="1" i="1" dirty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  <m:r>
                        <a:rPr lang="en-US" sz="2000" b="1" i="1" dirty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𝟑𝟎</m:t>
                      </m:r>
                      <m:r>
                        <a:rPr lang="en-US" sz="2000" b="1" i="1" dirty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′</m:t>
                      </m:r>
                      <m:r>
                        <a:rPr lang="en-US" sz="2000" b="1" i="1" dirty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𝒔𝒊𝒏</m:t>
                      </m:r>
                      <m:sSup>
                        <m:sSupPr>
                          <m:ctrlPr>
                            <a:rPr lang="en-US" sz="2000" b="1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0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𝟐</m:t>
                          </m:r>
                          <m:r>
                            <a:rPr lang="en-US" sz="2000" b="1" i="1" dirty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𝟕</m:t>
                          </m:r>
                        </m:e>
                        <m:sup>
                          <m:r>
                            <a:rPr lang="en-US" sz="2000" b="1" i="1" dirty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  <m:r>
                        <a:rPr lang="en-US" sz="2000" b="1" i="1" dirty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𝟑𝟎</m:t>
                      </m:r>
                      <m:r>
                        <a:rPr lang="en-US" sz="2000" b="1" i="1" dirty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′;</m:t>
                      </m:r>
                    </m:oMath>
                  </m:oMathPara>
                </a14:m>
                <a:endParaRPr lang="ru-RU" sz="2000" b="1" i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" y="1347614"/>
                <a:ext cx="5775877" cy="407099"/>
              </a:xfrm>
              <a:prstGeom prst="rect">
                <a:avLst/>
              </a:prstGeom>
              <a:blipFill rotWithShape="0">
                <a:blip r:embed="rId2"/>
                <a:stretch>
                  <a:fillRect b="-179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Прямоугольник 19"/>
              <p:cNvSpPr/>
              <p:nvPr/>
            </p:nvSpPr>
            <p:spPr>
              <a:xfrm>
                <a:off x="3907397" y="2322288"/>
                <a:ext cx="1329210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2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Y</a:t>
                </a:r>
                <a14:m>
                  <m:oMath xmlns:m="http://schemas.openxmlformats.org/officeDocument/2006/math">
                    <m:r>
                      <a:rPr lang="en-US" sz="2200" b="1" i="1" dirty="0" smtClean="0">
                        <a:solidFill>
                          <a:srgbClr val="00B050"/>
                        </a:solidFill>
                        <a:latin typeface="Cambria Math"/>
                        <a:cs typeface="Arial" pitchFamily="34" charset="0"/>
                      </a:rPr>
                      <m:t>𝒆𝒄𝒉𝒊𝒔𝒉</m:t>
                    </m:r>
                    <m:r>
                      <a:rPr lang="en-US" sz="2200" b="0" i="1" dirty="0" smtClean="0">
                        <a:solidFill>
                          <a:srgbClr val="00B050"/>
                        </a:solidFill>
                        <a:latin typeface="Cambria Math"/>
                        <a:cs typeface="Arial" pitchFamily="34" charset="0"/>
                      </a:rPr>
                      <m:t>.</m:t>
                    </m:r>
                  </m:oMath>
                </a14:m>
                <a:endParaRPr lang="ru-RU" sz="2200" b="1" i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0" name="Прямоугольник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07397" y="2322288"/>
                <a:ext cx="1329210" cy="430887"/>
              </a:xfrm>
              <a:prstGeom prst="rect">
                <a:avLst/>
              </a:prstGeom>
              <a:blipFill rotWithShape="1">
                <a:blip r:embed="rId3"/>
                <a:stretch>
                  <a:fillRect l="-5963" t="-7042" b="-281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31981" y="2753175"/>
                <a:ext cx="444531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b="1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a:rPr lang="en-US" sz="2000" b="1" i="1">
                              <a:solidFill>
                                <a:srgbClr val="C0000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</m:fName>
                        <m:e>
                          <m:d>
                            <m:dPr>
                              <m:ctrlPr>
                                <a:rPr lang="en-US" sz="2000" b="1" i="1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000" b="1" i="1">
                                  <a:solidFill>
                                    <a:srgbClr val="C00000"/>
                                  </a:solidFill>
                                  <a:latin typeface="Cambria Math"/>
                                  <a:ea typeface="Cambria Math"/>
                                </a:rPr>
                                <m:t>𝜶</m:t>
                              </m:r>
                              <m:r>
                                <a:rPr lang="en-US" sz="2000" b="1" i="1" smtClean="0">
                                  <a:solidFill>
                                    <a:srgbClr val="C00000"/>
                                  </a:solidFill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000" b="1" i="1">
                                  <a:solidFill>
                                    <a:srgbClr val="C00000"/>
                                  </a:solidFill>
                                  <a:latin typeface="Cambria Math"/>
                                  <a:ea typeface="Cambria Math"/>
                                </a:rPr>
                                <m:t>𝜷</m:t>
                              </m:r>
                            </m:e>
                          </m:d>
                        </m:e>
                      </m:func>
                      <m:r>
                        <a:rPr lang="en-US" sz="2000" b="1" i="1" smtClean="0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sz="2000" b="1" i="1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sz="2000" b="1" i="1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𝜷</m:t>
                      </m:r>
                      <m:r>
                        <a:rPr lang="en-US" sz="2000" b="1" i="1" smtClean="0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000" b="1" i="1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sz="2000" b="1" i="1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sz="2000" b="1" i="1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𝜷</m:t>
                      </m:r>
                    </m:oMath>
                  </m:oMathPara>
                </a14:m>
                <a:endParaRPr lang="ru-RU" sz="20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981" y="2753175"/>
                <a:ext cx="4445319" cy="400110"/>
              </a:xfrm>
              <a:prstGeom prst="rect">
                <a:avLst/>
              </a:prstGeom>
              <a:blipFill rotWithShape="1">
                <a:blip r:embed="rId4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Прямоугольник 11"/>
              <p:cNvSpPr/>
              <p:nvPr/>
            </p:nvSpPr>
            <p:spPr>
              <a:xfrm>
                <a:off x="84656" y="1762306"/>
                <a:ext cx="4339971" cy="670568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) 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𝒄𝒐𝒔</m:t>
                      </m:r>
                      <m:f>
                        <m:fPr>
                          <m:ctrlPr>
                            <a:rPr lang="ru-RU" sz="20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𝟕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𝟗</m:t>
                          </m:r>
                        </m:den>
                      </m:f>
                      <m:r>
                        <a:rPr lang="en-US" sz="2000" b="1" i="1">
                          <a:solidFill>
                            <a:srgbClr val="7030A0"/>
                          </a:solidFill>
                          <a:latin typeface="Cambria Math"/>
                        </a:rPr>
                        <m:t>𝒄𝒐𝒔</m:t>
                      </m:r>
                      <m:f>
                        <m:fPr>
                          <m:ctrlPr>
                            <a:rPr lang="ru-RU" sz="20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𝟏𝟏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𝟗</m:t>
                          </m:r>
                        </m:den>
                      </m:f>
                      <m:r>
                        <a:rPr lang="en-US" sz="2000" b="1" i="1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000" b="1" i="1">
                          <a:solidFill>
                            <a:srgbClr val="7030A0"/>
                          </a:solidFill>
                          <a:latin typeface="Cambria Math"/>
                        </a:rPr>
                        <m:t>𝒔𝒊𝒏</m:t>
                      </m:r>
                      <m:f>
                        <m:fPr>
                          <m:ctrlPr>
                            <a:rPr lang="ru-RU" sz="20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𝟕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𝟗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𝒔𝒊𝒏</m:t>
                      </m:r>
                      <m:f>
                        <m:fPr>
                          <m:ctrlPr>
                            <a:rPr lang="ru-RU" sz="20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𝟏𝟏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𝟗</m:t>
                          </m:r>
                        </m:den>
                      </m:f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2" name="Прямоугольник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656" y="1762306"/>
                <a:ext cx="4339971" cy="670568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4673348" y="2768624"/>
                <a:ext cx="444531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</m:fName>
                        <m:e>
                          <m:d>
                            <m:dPr>
                              <m:ctrlP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𝜶</m:t>
                              </m:r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𝜷</m:t>
                              </m:r>
                            </m:e>
                          </m:d>
                        </m:e>
                      </m:func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sz="2000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sz="2000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𝜷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000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sz="2000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sz="2000" b="1" i="1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𝜷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73348" y="2768624"/>
                <a:ext cx="4445319" cy="400110"/>
              </a:xfrm>
              <a:prstGeom prst="rect">
                <a:avLst/>
              </a:prstGeom>
              <a:blipFill rotWithShape="1">
                <a:blip r:embed="rId6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4" name="Прямоугольник 13"/>
              <p:cNvSpPr/>
              <p:nvPr/>
            </p:nvSpPr>
            <p:spPr>
              <a:xfrm>
                <a:off x="-17159" y="3226261"/>
                <a:ext cx="9031986" cy="10851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1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𝟏</m:t>
                      </m:r>
                      <m:r>
                        <a:rPr lang="en-US" sz="2000" b="1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) </m:t>
                      </m:r>
                      <m:r>
                        <a:rPr lang="en-US" sz="2000" b="1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𝒄𝒐𝒔</m:t>
                      </m:r>
                      <m:sSup>
                        <m:sSupPr>
                          <m:ctrlPr>
                            <a:rPr lang="en-US" sz="20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0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𝟓𝟕</m:t>
                          </m:r>
                        </m:e>
                        <m:sup>
                          <m:r>
                            <a:rPr lang="en-US" sz="20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  <m:sSup>
                        <m:sSupPr>
                          <m:ctrlPr>
                            <a:rPr lang="en-US" sz="20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0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20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sz="2000" b="1" i="1" dirty="0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𝒄𝒐𝒔</m:t>
                      </m:r>
                      <m:sSup>
                        <m:sSupPr>
                          <m:ctrlPr>
                            <a:rPr lang="en-US" sz="2000" b="1" i="1" dirty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000" b="1" i="1" dirty="0" smtClean="0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  <m:r>
                            <a:rPr lang="en-US" sz="2000" b="1" i="1" dirty="0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𝟕</m:t>
                          </m:r>
                        </m:e>
                        <m:sup>
                          <m:r>
                            <a:rPr lang="en-US" sz="2000" b="1" i="1" dirty="0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  <m:sSup>
                        <m:sSupPr>
                          <m:ctrlPr>
                            <a:rPr lang="en-US" sz="2000" b="1" i="1" dirty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000" b="1" i="1" dirty="0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2000" b="1" i="1" dirty="0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sz="2000" b="1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en-US" sz="2000" b="1" i="1" dirty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𝒔</m:t>
                      </m:r>
                      <m:r>
                        <a:rPr lang="en-US" sz="2000" b="1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𝒊𝒏</m:t>
                      </m:r>
                      <m:sSup>
                        <m:sSupPr>
                          <m:ctrlPr>
                            <a:rPr lang="en-US" sz="2000" b="1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000" b="1" i="1" dirty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𝟓𝟕</m:t>
                          </m:r>
                        </m:e>
                        <m:sup>
                          <m:r>
                            <a:rPr lang="en-US" sz="2000" b="1" i="1" dirty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  <m:sSup>
                        <m:sSupPr>
                          <m:ctrlPr>
                            <a:rPr lang="en-US" sz="2000" b="1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000" b="1" i="1" dirty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2000" b="1" i="1" dirty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sz="2000" b="1" i="1" dirty="0" smtClean="0">
                          <a:solidFill>
                            <a:srgbClr val="7030A0"/>
                          </a:solidFill>
                          <a:latin typeface="Cambria Math"/>
                          <a:cs typeface="Arial" pitchFamily="34" charset="0"/>
                        </a:rPr>
                        <m:t>𝒔𝒊𝒏</m:t>
                      </m:r>
                      <m:sSup>
                        <m:sSupPr>
                          <m:ctrlPr>
                            <a:rPr lang="en-US" sz="2000" b="1" i="1" dirty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0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  <m:t>𝟐</m:t>
                          </m:r>
                          <m:r>
                            <a:rPr lang="en-US" sz="2000" b="1" i="1" dirty="0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𝟕</m:t>
                          </m:r>
                        </m:e>
                        <m:sup>
                          <m:r>
                            <a:rPr lang="en-US" sz="2000" b="1" i="1" dirty="0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  <m:sSup>
                        <m:sSupPr>
                          <m:ctrlPr>
                            <a:rPr lang="en-US" sz="2000" b="1" i="1" dirty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000" b="1" i="1" dirty="0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2000" b="1" i="1" dirty="0">
                              <a:solidFill>
                                <a:srgbClr val="7030A0"/>
                              </a:solidFill>
                              <a:latin typeface="Cambria Math"/>
                              <a:cs typeface="Arial" pitchFamily="34" charset="0"/>
                            </a:rPr>
                            <m:t>′</m:t>
                          </m:r>
                        </m:sup>
                      </m:sSup>
                      <m:r>
                        <a:rPr lang="en-US" sz="2000" b="1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unc>
                        <m:funcPr>
                          <m:ctrlPr>
                            <a:rPr lang="en-US" sz="20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uncPr>
                        <m:fName>
                          <m:r>
                            <a:rPr lang="en-US" sz="2000" b="1" i="0" dirty="0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𝐜𝐨𝐬</m:t>
                          </m:r>
                        </m:fName>
                        <m:e>
                          <m:d>
                            <m:dPr>
                              <m:ctrlPr>
                                <a:rPr lang="en-US" sz="2000" b="1" i="1" dirty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2000" b="1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1" i="1" dirty="0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𝟓𝟕</m:t>
                                  </m:r>
                                </m:e>
                                <m:sup>
                                  <m:r>
                                    <a:rPr lang="en-US" sz="2000" b="1" i="1" dirty="0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𝟎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US" sz="2000" b="1" i="1" dirty="0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1" i="1" dirty="0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𝟑𝟎</m:t>
                                  </m:r>
                                </m:e>
                                <m:sup>
                                  <m:r>
                                    <a:rPr lang="en-US" sz="2000" b="1" i="1" dirty="0">
                                      <a:solidFill>
                                        <a:srgbClr val="0070C0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′</m:t>
                                  </m:r>
                                </m:sup>
                              </m:sSup>
                              <m:r>
                                <a:rPr lang="en-US" sz="2000" b="1" i="1" dirty="0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−</m:t>
                              </m:r>
                              <m:sSup>
                                <m:sSupPr>
                                  <m:ctrlPr>
                                    <a:rPr lang="en-US" sz="2000" b="1" i="1" dirty="0" smtClean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1" i="1" dirty="0" smtClean="0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𝟐</m:t>
                                  </m:r>
                                  <m:r>
                                    <a:rPr lang="en-US" sz="2000" b="1" i="1" dirty="0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𝟕</m:t>
                                  </m:r>
                                </m:e>
                                <m:sup>
                                  <m:r>
                                    <a:rPr lang="en-US" sz="2000" b="1" i="1" dirty="0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𝟎</m:t>
                                  </m:r>
                                </m:sup>
                              </m:sSup>
                              <m:sSup>
                                <m:sSupPr>
                                  <m:ctrlPr>
                                    <a:rPr lang="en-US" sz="2000" b="1" i="1" dirty="0">
                                      <a:solidFill>
                                        <a:srgbClr val="7030A0"/>
                                      </a:solidFill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000" b="1" i="1" dirty="0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𝟑𝟎</m:t>
                                  </m:r>
                                </m:e>
                                <m:sup>
                                  <m:r>
                                    <a:rPr lang="en-US" sz="2000" b="1" i="1" dirty="0">
                                      <a:solidFill>
                                        <a:srgbClr val="7030A0"/>
                                      </a:solidFill>
                                      <a:latin typeface="Cambria Math"/>
                                      <a:cs typeface="Arial" pitchFamily="34" charset="0"/>
                                    </a:rPr>
                                    <m:t>′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  <m:r>
                        <a:rPr lang="en-US" sz="2000" b="1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==</m:t>
                      </m:r>
                      <m:r>
                        <a:rPr lang="en-US" sz="2000" b="1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𝒄𝒐𝒔</m:t>
                      </m:r>
                      <m:sSup>
                        <m:sSupPr>
                          <m:ctrlPr>
                            <a:rPr lang="en-US" sz="2000" b="1" i="1" dirty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20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𝟑𝟎</m:t>
                          </m:r>
                        </m:e>
                        <m:sup>
                          <m:r>
                            <a:rPr lang="en-US" sz="2000" b="1" i="1" dirty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  <m:r>
                        <a:rPr lang="en-US" sz="2000" b="1" i="1" dirty="0" smtClean="0">
                          <a:solidFill>
                            <a:srgbClr val="0070C0"/>
                          </a:solidFill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2000" b="1" i="1" dirty="0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2000" b="1" i="1" dirty="0" smtClean="0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2000" b="1" i="1" dirty="0" smtClean="0">
                                  <a:solidFill>
                                    <a:srgbClr val="0070C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𝟑</m:t>
                              </m:r>
                            </m:e>
                          </m:rad>
                        </m:num>
                        <m:den>
                          <m:r>
                            <a:rPr lang="en-US" sz="2000" b="1" i="1" dirty="0" smtClean="0">
                              <a:solidFill>
                                <a:srgbClr val="0070C0"/>
                              </a:solidFill>
                              <a:latin typeface="Cambria Math"/>
                              <a:cs typeface="Arial" pitchFamily="34" charset="0"/>
                            </a:rPr>
                            <m:t>𝟐</m:t>
                          </m:r>
                        </m:den>
                      </m:f>
                    </m:oMath>
                  </m:oMathPara>
                </a14:m>
                <a:endParaRPr lang="ru-RU" sz="2000" b="1" i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17159" y="3226261"/>
                <a:ext cx="9031986" cy="1085169"/>
              </a:xfrm>
              <a:prstGeom prst="rect">
                <a:avLst/>
              </a:prstGeom>
              <a:blipFill rotWithShape="0"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1" name="Прямоугольник 20"/>
              <p:cNvSpPr/>
              <p:nvPr/>
            </p:nvSpPr>
            <p:spPr>
              <a:xfrm>
                <a:off x="-62837" y="4292543"/>
                <a:ext cx="9269678" cy="7838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) 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𝒄𝒐𝒔</m:t>
                      </m:r>
                      <m:f>
                        <m:fPr>
                          <m:ctrlPr>
                            <a:rPr lang="ru-RU" sz="20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𝟕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𝟗</m:t>
                          </m:r>
                        </m:den>
                      </m:f>
                      <m:r>
                        <a:rPr lang="en-US" sz="2000" b="1" i="1">
                          <a:solidFill>
                            <a:srgbClr val="7030A0"/>
                          </a:solidFill>
                          <a:latin typeface="Cambria Math"/>
                        </a:rPr>
                        <m:t>𝒄𝒐𝒔</m:t>
                      </m:r>
                      <m:f>
                        <m:fPr>
                          <m:ctrlPr>
                            <a:rPr lang="ru-RU" sz="20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𝟏𝟏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𝟗</m:t>
                          </m:r>
                        </m:den>
                      </m:f>
                      <m:r>
                        <a:rPr lang="en-US" sz="2000" b="1" i="1">
                          <a:solidFill>
                            <a:srgbClr val="7030A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000" b="1" i="1">
                          <a:solidFill>
                            <a:srgbClr val="7030A0"/>
                          </a:solidFill>
                          <a:latin typeface="Cambria Math"/>
                        </a:rPr>
                        <m:t>𝒔𝒊𝒏</m:t>
                      </m:r>
                      <m:f>
                        <m:fPr>
                          <m:ctrlPr>
                            <a:rPr lang="ru-RU" sz="20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𝟕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𝟗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𝒔𝒊𝒏</m:t>
                      </m:r>
                      <m:f>
                        <m:fPr>
                          <m:ctrlPr>
                            <a:rPr lang="ru-RU" sz="20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𝟏𝟏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𝟗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𝒄𝒐𝒔</m:t>
                      </m:r>
                      <m:d>
                        <m:dPr>
                          <m:ctrlP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000" b="1" i="1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𝟕</m:t>
                              </m:r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𝟗</m:t>
                              </m:r>
                            </m:den>
                          </m:f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+</m:t>
                          </m:r>
                          <m:f>
                            <m:fPr>
                              <m:ctrlPr>
                                <a:rPr lang="ru-RU" sz="20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𝟏𝟏</m:t>
                              </m:r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2000" b="1" i="1">
                                  <a:solidFill>
                                    <a:srgbClr val="7030A0"/>
                                  </a:solidFill>
                                  <a:latin typeface="Cambria Math"/>
                                </a:rPr>
                                <m:t>𝟗</m:t>
                              </m:r>
                            </m:den>
                          </m:f>
                        </m:e>
                      </m:d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𝒄𝒐𝒔</m:t>
                      </m:r>
                      <m:f>
                        <m:fPr>
                          <m:ctrlPr>
                            <a:rPr lang="ru-RU" sz="20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𝟏</m:t>
                          </m:r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𝟖</m:t>
                          </m:r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𝝅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𝟗</m:t>
                          </m:r>
                        </m:den>
                      </m:f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𝝅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𝟏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21" name="Прямоугольник 2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62837" y="4292543"/>
                <a:ext cx="9269678" cy="78386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12789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18" grpId="0"/>
      <p:bldP spid="13" grpId="0"/>
      <p:bldP spid="14" grpId="0"/>
      <p:bldP spid="2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2" descr="C:\Users\Iroda\Downloads\VQpq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0227" y="2427734"/>
            <a:ext cx="3931537" cy="2232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object 2">
            <a:extLst>
              <a:ext uri="{FF2B5EF4-FFF2-40B4-BE49-F238E27FC236}">
                <a16:creationId xmlns="" xmlns:a16="http://schemas.microsoft.com/office/drawing/2014/main" id="{7FC1F883-1236-4202-BC5C-D62FD599365E}"/>
              </a:ext>
            </a:extLst>
          </p:cNvPr>
          <p:cNvSpPr/>
          <p:nvPr/>
        </p:nvSpPr>
        <p:spPr>
          <a:xfrm>
            <a:off x="0" y="3733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170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одержимое 17">
            <a:extLst>
              <a:ext uri="{FF2B5EF4-FFF2-40B4-BE49-F238E27FC236}">
                <a16:creationId xmlns="" xmlns:a16="http://schemas.microsoft.com/office/drawing/2014/main" id="{4B89BF52-4653-4201-BE3B-EC0C2DD63791}"/>
              </a:ext>
            </a:extLst>
          </p:cNvPr>
          <p:cNvSpPr txBox="1">
            <a:spLocks/>
          </p:cNvSpPr>
          <p:nvPr/>
        </p:nvSpPr>
        <p:spPr>
          <a:xfrm>
            <a:off x="251520" y="41235"/>
            <a:ext cx="8835601" cy="5862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marL="0">
              <a:defRPr sz="2200" b="0" i="0">
                <a:solidFill>
                  <a:srgbClr val="FEFEFE"/>
                </a:solidFill>
                <a:latin typeface="Arial"/>
                <a:ea typeface="+mn-ea"/>
                <a:cs typeface="Arial"/>
              </a:defRPr>
            </a:lvl1pPr>
            <a:lvl2pPr marL="724883">
              <a:defRPr>
                <a:latin typeface="+mn-lt"/>
                <a:ea typeface="+mn-ea"/>
                <a:cs typeface="+mn-cs"/>
              </a:defRPr>
            </a:lvl2pPr>
            <a:lvl3pPr marL="1449768">
              <a:defRPr>
                <a:latin typeface="+mn-lt"/>
                <a:ea typeface="+mn-ea"/>
                <a:cs typeface="+mn-cs"/>
              </a:defRPr>
            </a:lvl3pPr>
            <a:lvl4pPr marL="2174652">
              <a:defRPr>
                <a:latin typeface="+mn-lt"/>
                <a:ea typeface="+mn-ea"/>
                <a:cs typeface="+mn-cs"/>
              </a:defRPr>
            </a:lvl4pPr>
            <a:lvl5pPr marL="2899537">
              <a:defRPr>
                <a:latin typeface="+mn-lt"/>
                <a:ea typeface="+mn-ea"/>
                <a:cs typeface="+mn-cs"/>
              </a:defRPr>
            </a:lvl5pPr>
            <a:lvl6pPr marL="3624422">
              <a:defRPr>
                <a:latin typeface="+mn-lt"/>
                <a:ea typeface="+mn-ea"/>
                <a:cs typeface="+mn-cs"/>
              </a:defRPr>
            </a:lvl6pPr>
            <a:lvl7pPr marL="4349305">
              <a:defRPr>
                <a:latin typeface="+mn-lt"/>
                <a:ea typeface="+mn-ea"/>
                <a:cs typeface="+mn-cs"/>
              </a:defRPr>
            </a:lvl7pPr>
            <a:lvl8pPr marL="5074190">
              <a:defRPr>
                <a:latin typeface="+mn-lt"/>
                <a:ea typeface="+mn-ea"/>
                <a:cs typeface="+mn-cs"/>
              </a:defRPr>
            </a:lvl8pPr>
            <a:lvl9pPr marL="5799074">
              <a:defRPr>
                <a:latin typeface="+mn-lt"/>
                <a:ea typeface="+mn-ea"/>
                <a:cs typeface="+mn-cs"/>
              </a:defRPr>
            </a:lvl9pPr>
          </a:lstStyle>
          <a:p>
            <a:pPr algn="ctr" defTabSz="914400"/>
            <a:r>
              <a:rPr lang="en-US" sz="3800" kern="0" dirty="0" err="1"/>
              <a:t>Mustaqil</a:t>
            </a:r>
            <a:r>
              <a:rPr lang="en-US" sz="3800" kern="0" dirty="0"/>
              <a:t> </a:t>
            </a:r>
            <a:r>
              <a:rPr lang="en-US" sz="3800" kern="0" dirty="0" err="1"/>
              <a:t>yechish</a:t>
            </a:r>
            <a:r>
              <a:rPr lang="en-US" sz="3800" kern="0" dirty="0"/>
              <a:t> </a:t>
            </a:r>
            <a:r>
              <a:rPr lang="en-US" sz="3800" kern="0" dirty="0" err="1"/>
              <a:t>uchun</a:t>
            </a:r>
            <a:r>
              <a:rPr lang="en-US" sz="3800" kern="0" dirty="0"/>
              <a:t> </a:t>
            </a:r>
            <a:r>
              <a:rPr lang="en-US" sz="3800" kern="0" dirty="0" err="1"/>
              <a:t>topshiriqlar</a:t>
            </a:r>
            <a:endParaRPr lang="ru-RU" sz="3800" b="1" kern="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219108" y="987574"/>
            <a:ext cx="85689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124-125-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sahifasidagi  </a:t>
            </a:r>
          </a:p>
          <a:p>
            <a:pPr algn="ctr"/>
            <a:r>
              <a:rPr lang="en-US" sz="2800" b="1" dirty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280-281-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mashqning 2,4-tartibdagi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misollarini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28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161727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29524" y="825555"/>
            <a:ext cx="89106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275-mashq</a:t>
            </a:r>
            <a:r>
              <a:rPr lang="en-US" sz="2800" b="1" i="1" dirty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.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Hisoblang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24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3131840" y="1990616"/>
                <a:ext cx="177484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31840" y="1990616"/>
                <a:ext cx="1774845" cy="52322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Прямоугольник 14"/>
              <p:cNvSpPr/>
              <p:nvPr/>
            </p:nvSpPr>
            <p:spPr>
              <a:xfrm>
                <a:off x="93839" y="1338622"/>
                <a:ext cx="8762956" cy="78386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f>
                        <m:fPr>
                          <m:ctrlPr>
                            <a:rPr lang="ru-RU" sz="18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18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18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18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𝒕𝒈</m:t>
                              </m:r>
                            </m:e>
                            <m:sup>
                              <m:r>
                                <a:rPr lang="en-US" sz="18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18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(−</m:t>
                          </m:r>
                          <m:sSup>
                            <m:sSupPr>
                              <m:ctrlPr>
                                <a:rPr lang="ru-RU" sz="18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𝟑𝟎</m:t>
                              </m:r>
                            </m:e>
                            <m:sup>
                              <m:r>
                                <a:rPr lang="en-US" sz="18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p>
                          </m:sSup>
                          <m:r>
                            <a:rPr lang="en-US" sz="18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)</m:t>
                          </m:r>
                        </m:num>
                        <m:den>
                          <m:sSup>
                            <m:sSupPr>
                              <m:ctrlPr>
                                <a:rPr lang="ru-RU" sz="18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𝟏</m:t>
                              </m:r>
                              <m:r>
                                <a:rPr lang="en-US" sz="18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18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𝒄𝒕𝒈</m:t>
                              </m:r>
                            </m:e>
                            <m:sup>
                              <m:r>
                                <a:rPr lang="en-US" sz="18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18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(−</m:t>
                          </m:r>
                          <m:sSup>
                            <m:sSupPr>
                              <m:ctrlPr>
                                <a:rPr lang="ru-RU" sz="18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𝟑𝟎</m:t>
                              </m:r>
                            </m:e>
                            <m:sup>
                              <m:r>
                                <a:rPr lang="en-US" sz="18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p>
                          </m:sSup>
                          <m:r>
                            <a:rPr lang="en-US" sz="18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)</m:t>
                          </m:r>
                        </m:den>
                      </m:f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,     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𝟒</m:t>
                      </m:r>
                      <m:r>
                        <a:rPr lang="en-US" sz="18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  <m:func>
                        <m:func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𝒄𝒐𝒔</m:t>
                          </m:r>
                        </m:fName>
                        <m:e>
                          <m:d>
                            <m:dPr>
                              <m:ctrlPr>
                                <a:rPr lang="ru-RU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𝝅</m:t>
                              </m:r>
                            </m:e>
                          </m:d>
                        </m:e>
                      </m:func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</a:rPr>
                        <m:t>𝒄𝒕𝒈</m:t>
                      </m:r>
                      <m:d>
                        <m:d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den>
                          </m:f>
                        </m:e>
                      </m:d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</a:rPr>
                        <m:t>𝒔𝒊𝒏</m:t>
                      </m:r>
                      <m:d>
                        <m:d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𝟑</m:t>
                              </m:r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den>
                          </m:f>
                        </m:e>
                      </m:d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</a:rPr>
                        <m:t>𝒄𝒕𝒈</m:t>
                      </m:r>
                      <m:d>
                        <m:d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𝟒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ru-RU" sz="20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5" name="Прямоугольник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39" y="1338622"/>
                <a:ext cx="8762956" cy="78386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35724" y="3579862"/>
                <a:ext cx="8910666" cy="13600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ru-RU" sz="2000" b="1" i="1" smtClean="0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a:rPr lang="en-US" sz="2000" b="1" i="0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𝟒</m:t>
                          </m:r>
                          <m:r>
                            <a:rPr lang="en-US" sz="2000" b="1" i="0" smtClean="0">
                              <a:solidFill>
                                <a:srgbClr val="002060"/>
                              </a:solidFill>
                              <a:latin typeface="Cambria Math"/>
                            </a:rPr>
                            <m:t>) 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𝐜𝐨𝐬</m:t>
                          </m:r>
                        </m:fName>
                        <m:e>
                          <m:d>
                            <m:dPr>
                              <m:ctrlPr>
                                <a:rPr lang="ru-RU" sz="20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US" sz="20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r>
                                <a:rPr lang="en-US" sz="20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𝝅</m:t>
                              </m:r>
                            </m:e>
                          </m:d>
                        </m:e>
                      </m:func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𝒄𝒕𝒈</m:t>
                      </m:r>
                      <m:d>
                        <m:d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20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20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d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𝒔𝒊𝒏</m:t>
                      </m:r>
                      <m:d>
                        <m:d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20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  <m:r>
                                <a:rPr lang="en-US" sz="20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20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den>
                          </m:f>
                        </m:e>
                      </m:d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𝒄𝒕𝒈</m:t>
                      </m:r>
                      <m:d>
                        <m:d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f>
                            <m:fPr>
                              <m:ctrlPr>
                                <a:rPr lang="ru-RU" sz="20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0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2000" b="1" i="1">
                                  <a:solidFill>
                                    <a:srgbClr val="002060"/>
                                  </a:solidFill>
                                  <a:latin typeface="Cambria Math" panose="02040503050406030204" pitchFamily="18" charset="0"/>
                                </a:rPr>
                                <m:t>𝟒</m:t>
                              </m:r>
                            </m:den>
                          </m:f>
                        </m:e>
                      </m:d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000" b="1" i="1" smtClean="0">
                          <a:solidFill>
                            <a:srgbClr val="00206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𝒄𝒐𝒔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𝝅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𝒄𝒕𝒈</m:t>
                      </m:r>
                      <m:f>
                        <m:f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𝒔𝒊𝒏</m:t>
                      </m:r>
                      <m:f>
                        <m:f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𝟑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𝟐</m:t>
                          </m:r>
                        </m:den>
                      </m:f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𝒄𝒕𝒈</m:t>
                      </m:r>
                      <m:f>
                        <m:f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𝝅</m:t>
                          </m:r>
                        </m:num>
                        <m:den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𝟎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lang="ru-RU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000" b="1" i="1">
                              <a:solidFill>
                                <a:srgbClr val="00206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e>
                      </m:d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𝟏</m:t>
                      </m:r>
                      <m:r>
                        <a:rPr lang="en-US" sz="2000" b="1" i="1">
                          <a:solidFill>
                            <a:srgbClr val="00206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000" b="1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𝟑</m:t>
                      </m:r>
                    </m:oMath>
                  </m:oMathPara>
                </a14:m>
                <a:endParaRPr lang="ru-RU" sz="2000" b="1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724" y="3579862"/>
                <a:ext cx="8910666" cy="1360052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93839" y="2427734"/>
                <a:ext cx="6026652" cy="101111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𝟐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)</m:t>
                      </m:r>
                      <m:f>
                        <m:fPr>
                          <m:ctrlPr>
                            <a:rPr lang="ru-RU" sz="18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ru-RU" sz="18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18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18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𝒕𝒈</m:t>
                              </m:r>
                            </m:e>
                            <m:sup>
                              <m:r>
                                <a:rPr lang="en-US" sz="18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18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(−</m:t>
                          </m:r>
                          <m:sSup>
                            <m:sSupPr>
                              <m:ctrlPr>
                                <a:rPr lang="ru-RU" sz="18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𝟑𝟎</m:t>
                              </m:r>
                            </m:e>
                            <m:sup>
                              <m:r>
                                <a:rPr lang="en-US" sz="18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p>
                          </m:sSup>
                          <m:r>
                            <a:rPr lang="en-US" sz="18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sSup>
                            <m:sSupPr>
                              <m:ctrlPr>
                                <a:rPr lang="ru-RU" sz="18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𝟏</m:t>
                              </m:r>
                              <m:r>
                                <a:rPr lang="en-US" sz="18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r>
                                <a:rPr lang="en-US" sz="18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𝒄𝒕𝒈</m:t>
                              </m:r>
                            </m:e>
                            <m:sup>
                              <m:r>
                                <a:rPr lang="en-US" sz="18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  <m:r>
                            <a:rPr lang="en-US" sz="18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(−</m:t>
                          </m:r>
                          <m:sSup>
                            <m:sSupPr>
                              <m:ctrlPr>
                                <a:rPr lang="ru-RU" sz="18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sz="18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𝟑𝟎</m:t>
                              </m:r>
                            </m:e>
                            <m:sup>
                              <m:r>
                                <a:rPr lang="en-US" sz="18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𝟎</m:t>
                              </m:r>
                            </m:sup>
                          </m:sSup>
                          <m:r>
                            <a:rPr lang="en-US" sz="18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den>
                      </m:f>
                      <m:r>
                        <a:rPr lang="en-US" sz="18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18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18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+</m:t>
                          </m:r>
                          <m:sSup>
                            <m:sSupPr>
                              <m:ctrlPr>
                                <a:rPr lang="ru-RU" sz="18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ru-RU" sz="1800" b="1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ru-RU" sz="1800" b="1" i="1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1800" b="1" i="1">
                                          <a:solidFill>
                                            <a:srgbClr val="0070C0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𝟏</m:t>
                                      </m:r>
                                    </m:num>
                                    <m:den>
                                      <m:rad>
                                        <m:radPr>
                                          <m:degHide m:val="on"/>
                                          <m:ctrlPr>
                                            <a:rPr lang="ru-RU" sz="1800" b="1" i="1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radPr>
                                        <m:deg/>
                                        <m:e>
                                          <m:r>
                                            <a:rPr lang="en-US" sz="1800" b="1" i="1">
                                              <a:solidFill>
                                                <a:srgbClr val="0070C0"/>
                                              </a:solidFill>
                                              <a:latin typeface="Cambria Math" panose="02040503050406030204" pitchFamily="18" charset="0"/>
                                            </a:rPr>
                                            <m:t>𝟑</m:t>
                                          </m:r>
                                        </m:e>
                                      </m:rad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sz="18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num>
                        <m:den>
                          <m:r>
                            <a:rPr lang="ru-RU" sz="18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  <m:r>
                            <a:rPr lang="ru-RU" sz="18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sSup>
                            <m:sSupPr>
                              <m:ctrlPr>
                                <a:rPr lang="ru-RU" sz="18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ru-RU" sz="18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ad>
                                <m:radPr>
                                  <m:degHide m:val="on"/>
                                  <m:ctrlPr>
                                    <a:rPr lang="ru-RU" sz="1800" b="1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radPr>
                                <m:deg/>
                                <m:e>
                                  <m:r>
                                    <a:rPr lang="ru-RU" sz="1800" b="1" i="1">
                                      <a:solidFill>
                                        <a:srgbClr val="0070C0"/>
                                      </a:solidFill>
                                      <a:latin typeface="Cambria Math" panose="02040503050406030204" pitchFamily="18" charset="0"/>
                                    </a:rPr>
                                    <m:t>𝟑</m:t>
                                  </m:r>
                                </m:e>
                              </m:rad>
                              <m:r>
                                <a:rPr lang="ru-RU" sz="18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  <m:sup>
                              <m:r>
                                <a:rPr lang="ru-RU" sz="18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𝟐</m:t>
                              </m:r>
                            </m:sup>
                          </m:sSup>
                        </m:den>
                      </m:f>
                      <m:r>
                        <a:rPr lang="en-US" sz="18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18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f>
                            <m:fPr>
                              <m:ctrlPr>
                                <a:rPr lang="ru-RU" sz="18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8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𝟒</m:t>
                              </m:r>
                            </m:num>
                            <m:den>
                              <m:r>
                                <a:rPr lang="ru-RU" sz="18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  <m:t>𝟑</m:t>
                              </m:r>
                            </m:den>
                          </m:f>
                        </m:num>
                        <m:den>
                          <m:r>
                            <a:rPr lang="ru-RU" sz="18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𝟒</m:t>
                          </m:r>
                        </m:den>
                      </m:f>
                      <m:r>
                        <a:rPr lang="ru-RU" sz="1800" b="1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1800" b="1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ru-RU" sz="18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𝟏</m:t>
                          </m:r>
                        </m:num>
                        <m:den>
                          <m:r>
                            <a:rPr lang="en-US" sz="18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𝟑</m:t>
                          </m:r>
                        </m:den>
                      </m:f>
                    </m:oMath>
                  </m:oMathPara>
                </a14:m>
                <a:endParaRPr lang="ru-RU" sz="18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839" y="2427734"/>
                <a:ext cx="6026652" cy="1011111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724103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2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127308"/>
            <a:ext cx="9144000" cy="457314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Mustaqil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bajarish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uchun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berilgan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mashqlarni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b="0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tekshirish</a:t>
            </a:r>
            <a:r>
              <a:rPr lang="en-US" sz="2800" b="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800" b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19652" y="717721"/>
            <a:ext cx="89705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276-mashq. </a:t>
            </a:r>
            <a:endParaRPr lang="en-US" sz="2600" i="1" dirty="0" smtClean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Прямоугольник 9"/>
              <p:cNvSpPr/>
              <p:nvPr/>
            </p:nvSpPr>
            <p:spPr>
              <a:xfrm>
                <a:off x="2987824" y="2039715"/>
                <a:ext cx="1774845" cy="52322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𝐘𝐞𝐜𝐡𝐢𝐬𝐡</m:t>
                      </m:r>
                      <m:r>
                        <a:rPr lang="en-US" sz="2800" b="1" i="0" smtClean="0">
                          <a:solidFill>
                            <a:srgbClr val="00B050"/>
                          </a:solidFill>
                          <a:latin typeface="Cambria Math"/>
                        </a:rPr>
                        <m:t>: </m:t>
                      </m:r>
                    </m:oMath>
                  </m:oMathPara>
                </a14:m>
                <a:endParaRPr lang="ru-RU" sz="28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0" name="Прямоугольник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87824" y="2039715"/>
                <a:ext cx="1774845" cy="523220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Прямоугольник 14"/>
          <p:cNvSpPr/>
          <p:nvPr/>
        </p:nvSpPr>
        <p:spPr>
          <a:xfrm>
            <a:off x="66569" y="1131590"/>
            <a:ext cx="890384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Ifodani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soddalashtiring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: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98469" y="2558499"/>
                <a:ext cx="9092094" cy="101072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2) </m:t>
                      </m:r>
                      <m:r>
                        <a:rPr lang="en-US" sz="22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US" sz="22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2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𝑐𝑡𝑔</m:t>
                      </m:r>
                      <m:r>
                        <a:rPr lang="en-US" sz="22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ru-RU" sz="22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2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r>
                        <a:rPr lang="en-US" sz="22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US" sz="22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f>
                        <m:fPr>
                          <m:ctrlPr>
                            <a:rPr lang="ru-RU" sz="22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𝑐𝑜𝑠</m:t>
                          </m:r>
                          <m:r>
                            <a:rPr lang="en-US" sz="22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num>
                        <m:den>
                          <m:r>
                            <a:rPr lang="en-US" sz="2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den>
                      </m:f>
                      <m:r>
                        <a:rPr lang="en-US" sz="22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ru-RU" sz="22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r>
                        <a:rPr lang="en-US" sz="22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US" sz="22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r>
                        <a:rPr lang="en-US" sz="22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US" sz="22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=2</m:t>
                      </m:r>
                      <m:r>
                        <a:rPr lang="en-US" sz="22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US" sz="22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ru-RU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69" y="2558499"/>
                <a:ext cx="9092094" cy="1010726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99587" y="1574236"/>
                <a:ext cx="8944607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2) </m:t>
                      </m:r>
                      <m:r>
                        <a:rPr lang="en-US" sz="2200" b="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𝑐𝑜𝑠</m:t>
                      </m:r>
                      <m:r>
                        <a:rPr lang="en-US" sz="2200" b="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b="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US" sz="2200" b="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𝑐𝑡𝑔</m:t>
                      </m:r>
                      <m:r>
                        <a:rPr lang="en-US" sz="2200" b="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b="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ru-RU" sz="22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b="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𝑠𝑖𝑛</m:t>
                          </m:r>
                          <m:r>
                            <a:rPr lang="en-US" sz="2200" b="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r>
                        <a:rPr lang="en-US" sz="2200" b="0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;             4) </m:t>
                      </m:r>
                      <m:r>
                        <a:rPr lang="en-US" sz="2200" b="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𝑡𝑔</m:t>
                      </m:r>
                      <m:d>
                        <m:dPr>
                          <m:ctrlPr>
                            <a:rPr lang="ru-RU" sz="22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b="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r>
                        <a:rPr lang="en-US" sz="2200" b="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𝑐𝑡𝑔</m:t>
                      </m:r>
                      <m:d>
                        <m:dPr>
                          <m:ctrlPr>
                            <a:rPr lang="ru-RU" sz="22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b="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r>
                        <a:rPr lang="en-US" sz="2200" b="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2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200" b="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ru-RU" sz="22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b="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r>
                        <a:rPr lang="en-US" sz="2200" b="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20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b="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200" b="0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b="0" i="1">
                          <a:solidFill>
                            <a:srgbClr val="7030A0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</m:oMath>
                  </m:oMathPara>
                </a14:m>
                <a:endParaRPr lang="ru-RU" sz="22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587" y="1574236"/>
                <a:ext cx="8944607" cy="430887"/>
              </a:xfrm>
              <a:prstGeom prst="rect">
                <a:avLst/>
              </a:prstGeom>
              <a:blipFill rotWithShape="1">
                <a:blip r:embed="rId5"/>
                <a:stretch>
                  <a:fillRect b="-154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97134" y="3723878"/>
                <a:ext cx="8993116" cy="9713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>
                  <a:lnSpc>
                    <a:spcPct val="130000"/>
                  </a:lnSpc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4) </m:t>
                      </m:r>
                      <m:r>
                        <a:rPr lang="en-US" sz="22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𝑡𝑔</m:t>
                      </m:r>
                      <m:d>
                        <m:dPr>
                          <m:ctrlPr>
                            <a:rPr lang="ru-RU" sz="22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r>
                        <a:rPr lang="en-US" sz="22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𝑐𝑡𝑔</m:t>
                      </m:r>
                      <m:d>
                        <m:dPr>
                          <m:ctrlPr>
                            <a:rPr lang="ru-RU" sz="22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r>
                        <a:rPr lang="en-US" sz="22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2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2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ru-RU" sz="22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r>
                        <a:rPr lang="en-US" sz="22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2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2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b="0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=−</m:t>
                      </m:r>
                      <m:r>
                        <a:rPr lang="en-US" sz="22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𝑡𝑔</m:t>
                      </m:r>
                      <m:r>
                        <a:rPr lang="en-US" sz="22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ru-RU" sz="22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−</m:t>
                          </m:r>
                          <m:r>
                            <a:rPr lang="en-US" sz="22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𝑐𝑡𝑔</m:t>
                          </m:r>
                          <m:r>
                            <a:rPr lang="en-US" sz="22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  <m:t>𝛼</m:t>
                          </m:r>
                        </m:e>
                      </m:d>
                      <m:r>
                        <a:rPr lang="en-US" sz="22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𝑐𝑜𝑠</m:t>
                          </m:r>
                        </m:e>
                        <m:sup>
                          <m:r>
                            <a:rPr lang="en-US" sz="2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</m:t>
                      </m:r>
                      <m:sSup>
                        <m:sSupPr>
                          <m:ctrlPr>
                            <a:rPr lang="ru-RU" sz="2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𝑠𝑖𝑛</m:t>
                          </m:r>
                        </m:e>
                        <m:sup>
                          <m:r>
                            <a:rPr lang="en-US" sz="2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sz="22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en-US" sz="22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𝑡𝑔</m:t>
                      </m:r>
                      <m:r>
                        <a:rPr lang="en-US" sz="22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∙</m:t>
                      </m:r>
                      <m:r>
                        <a:rPr lang="en-US" sz="22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𝑐𝑡𝑔</m:t>
                      </m:r>
                      <m:r>
                        <a:rPr lang="en-US" sz="22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𝛼</m:t>
                      </m:r>
                      <m:r>
                        <a:rPr lang="en-US" sz="2200" i="1">
                          <a:solidFill>
                            <a:srgbClr val="0070C0"/>
                          </a:solidFill>
                          <a:latin typeface="Cambria Math" panose="02040503050406030204" pitchFamily="18" charset="0"/>
                        </a:rPr>
                        <m:t>+1=1+1=2</m:t>
                      </m:r>
                    </m:oMath>
                  </m:oMathPara>
                </a14:m>
                <a:endParaRPr lang="ru-RU" sz="2200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7134" y="3723878"/>
                <a:ext cx="8993116" cy="971356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376534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2" grpId="0"/>
      <p:bldP spid="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69579"/>
            <a:ext cx="9144000" cy="54304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Qo‘shish</a:t>
            </a:r>
            <a:r>
              <a:rPr lang="en-US" sz="28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formulalari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63354" y="843558"/>
                <a:ext cx="8784976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ctr"/>
                <a:r>
                  <a:rPr lang="en-US" sz="2400" i="1" dirty="0" err="1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Qo‘shish</a:t>
                </a:r>
                <a:r>
                  <a:rPr lang="en-US" sz="2400" i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i="1" dirty="0" err="1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formulalari</a:t>
                </a:r>
                <a:r>
                  <a:rPr lang="en-US" sz="2400" i="1" dirty="0">
                    <a:solidFill>
                      <a:srgbClr val="0070C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deb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𝐜𝐨𝐬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(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𝜶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±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𝜷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2400" b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𝐬𝐢𝐧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(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𝜶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±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𝜷</m:t>
                    </m:r>
                    <m:r>
                      <a:rPr lang="en-US" sz="2400" b="1" i="1">
                        <a:solidFill>
                          <a:srgbClr val="7030A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2400" b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larni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𝜶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 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𝒗𝒂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 </m:t>
                    </m:r>
                    <m:r>
                      <a:rPr lang="en-US" sz="2400" b="1" i="1" smtClean="0">
                        <a:solidFill>
                          <a:srgbClr val="7030A0"/>
                        </a:solidFill>
                        <a:latin typeface="Cambria Math"/>
                      </a:rPr>
                      <m:t>𝜷</m:t>
                    </m:r>
                  </m:oMath>
                </a14:m>
                <a:r>
                  <a:rPr lang="en-US" sz="2400" b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burchaklarning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sinus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va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kosinuslar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orqali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ifodalovchi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formulasiga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400" dirty="0" err="1">
                    <a:latin typeface="Arial" pitchFamily="34" charset="0"/>
                    <a:cs typeface="Arial" pitchFamily="34" charset="0"/>
                  </a:rPr>
                  <a:t>aytiladi</a:t>
                </a:r>
                <a:r>
                  <a:rPr lang="en-US" sz="2400" dirty="0">
                    <a:latin typeface="Arial" pitchFamily="34" charset="0"/>
                    <a:cs typeface="Arial" pitchFamily="34" charset="0"/>
                  </a:rPr>
                  <a:t>.</a:t>
                </a:r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3354" y="843558"/>
                <a:ext cx="8784976" cy="1200329"/>
              </a:xfrm>
              <a:prstGeom prst="rect">
                <a:avLst/>
              </a:prstGeom>
              <a:blipFill rotWithShape="1">
                <a:blip r:embed="rId2"/>
                <a:stretch>
                  <a:fillRect l="-486" t="-3553" b="-1116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194358" y="2043887"/>
                <a:ext cx="8755287" cy="984885"/>
              </a:xfrm>
              <a:prstGeom prst="rect">
                <a:avLst/>
              </a:prstGeom>
              <a:solidFill>
                <a:srgbClr val="00B050"/>
              </a:solidFill>
            </p:spPr>
            <p:txBody>
              <a:bodyPr wrap="square">
                <a:spAutoFit/>
              </a:bodyPr>
              <a:lstStyle/>
              <a:p>
                <a:r>
                  <a:rPr lang="en-US" b="1" dirty="0" err="1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Teorema</a:t>
                </a:r>
                <a:r>
                  <a:rPr lang="en-US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. </a:t>
                </a:r>
                <a:r>
                  <a:rPr lang="en-US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Ixtiyoriy</a:t>
                </a:r>
                <a:r>
                  <a:rPr lang="en-US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i="1">
                        <a:solidFill>
                          <a:schemeClr val="bg1"/>
                        </a:solidFill>
                        <a:latin typeface="Cambria Math"/>
                      </a:rPr>
                      <m:t>𝛼</m:t>
                    </m:r>
                    <m:r>
                      <a:rPr lang="en-US" i="1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  <m:r>
                      <a:rPr lang="en-US" i="1">
                        <a:solidFill>
                          <a:schemeClr val="bg1"/>
                        </a:solidFill>
                        <a:latin typeface="Cambria Math"/>
                      </a:rPr>
                      <m:t>𝑣𝑎</m:t>
                    </m:r>
                    <m:r>
                      <a:rPr lang="en-US" i="1">
                        <a:solidFill>
                          <a:schemeClr val="bg1"/>
                        </a:solidFill>
                        <a:latin typeface="Cambria Math"/>
                      </a:rPr>
                      <m:t> </m:t>
                    </m:r>
                    <m:r>
                      <a:rPr lang="en-US" i="1">
                        <a:solidFill>
                          <a:schemeClr val="bg1"/>
                        </a:solidFill>
                        <a:latin typeface="Cambria Math"/>
                      </a:rPr>
                      <m:t>𝛽</m:t>
                    </m:r>
                  </m:oMath>
                </a14:m>
                <a:r>
                  <a:rPr lang="en-US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uchun</a:t>
                </a:r>
                <a:r>
                  <a:rPr lang="en-US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quyidagi</a:t>
                </a:r>
                <a:r>
                  <a:rPr lang="en-US" dirty="0" smtClean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tenglik</a:t>
                </a:r>
                <a:r>
                  <a:rPr lang="en-US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o‘rinli</a:t>
                </a:r>
                <a:r>
                  <a:rPr lang="en-US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bo‘ladi</a:t>
                </a:r>
                <a:r>
                  <a:rPr lang="en-US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: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ru-RU" b="1" i="1" smtClean="0">
                            <a:solidFill>
                              <a:srgbClr val="FFFF00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a:rPr lang="en-US" b="1" i="1">
                            <a:solidFill>
                              <a:srgbClr val="FFFF00"/>
                            </a:solidFill>
                            <a:latin typeface="Cambria Math"/>
                          </a:rPr>
                          <m:t>𝒄𝒐𝒔</m:t>
                        </m:r>
                      </m:fName>
                      <m:e>
                        <m:d>
                          <m:dPr>
                            <m:ctrlPr>
                              <a:rPr lang="ru-RU" b="1" i="1">
                                <a:solidFill>
                                  <a:srgbClr val="FFFF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𝜶</m:t>
                            </m:r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+</m:t>
                            </m:r>
                            <m:r>
                              <a:rPr lang="en-US" b="1" i="1">
                                <a:solidFill>
                                  <a:srgbClr val="FFFF00"/>
                                </a:solidFill>
                                <a:latin typeface="Cambria Math"/>
                              </a:rPr>
                              <m:t>𝜷</m:t>
                            </m:r>
                          </m:e>
                        </m:d>
                      </m:e>
                    </m:func>
                    <m:r>
                      <a:rPr lang="en-US" b="1" i="1">
                        <a:solidFill>
                          <a:srgbClr val="FFFF00"/>
                        </a:solidFill>
                        <a:latin typeface="Cambria Math"/>
                      </a:rPr>
                      <m:t>=</m:t>
                    </m:r>
                    <m:r>
                      <a:rPr lang="en-US" b="1" i="1">
                        <a:solidFill>
                          <a:srgbClr val="FFFF00"/>
                        </a:solidFill>
                        <a:latin typeface="Cambria Math"/>
                      </a:rPr>
                      <m:t>𝒄𝒐𝒔</m:t>
                    </m:r>
                    <m:r>
                      <a:rPr lang="en-US" b="1" i="1">
                        <a:solidFill>
                          <a:srgbClr val="FFFF00"/>
                        </a:solidFill>
                        <a:latin typeface="Cambria Math"/>
                      </a:rPr>
                      <m:t>𝜶</m:t>
                    </m:r>
                    <m:r>
                      <a:rPr lang="en-US" b="1" i="1">
                        <a:solidFill>
                          <a:srgbClr val="FFFF00"/>
                        </a:solidFill>
                        <a:latin typeface="Cambria Math"/>
                      </a:rPr>
                      <m:t>𝒄𝒐𝒔</m:t>
                    </m:r>
                    <m:r>
                      <a:rPr lang="en-US" b="1" i="1">
                        <a:solidFill>
                          <a:srgbClr val="FFFF00"/>
                        </a:solidFill>
                        <a:latin typeface="Cambria Math"/>
                      </a:rPr>
                      <m:t>𝜷</m:t>
                    </m:r>
                    <m:r>
                      <a:rPr lang="en-US" b="1" i="1">
                        <a:solidFill>
                          <a:srgbClr val="FFFF00"/>
                        </a:solidFill>
                        <a:latin typeface="Cambria Math"/>
                      </a:rPr>
                      <m:t>−</m:t>
                    </m:r>
                    <m:r>
                      <a:rPr lang="en-US" b="1" i="1">
                        <a:solidFill>
                          <a:srgbClr val="FFFF00"/>
                        </a:solidFill>
                        <a:latin typeface="Cambria Math"/>
                      </a:rPr>
                      <m:t>𝒔𝒊𝒏</m:t>
                    </m:r>
                    <m:r>
                      <a:rPr lang="en-US" b="1" i="1">
                        <a:solidFill>
                          <a:srgbClr val="FFFF00"/>
                        </a:solidFill>
                        <a:latin typeface="Cambria Math"/>
                      </a:rPr>
                      <m:t>𝜶</m:t>
                    </m:r>
                    <m:r>
                      <a:rPr lang="en-US" b="1" i="1">
                        <a:solidFill>
                          <a:srgbClr val="FFFF00"/>
                        </a:solidFill>
                        <a:latin typeface="Cambria Math"/>
                      </a:rPr>
                      <m:t>𝒔𝒊𝒏</m:t>
                    </m:r>
                    <m:r>
                      <a:rPr lang="en-US" b="1" i="1">
                        <a:solidFill>
                          <a:srgbClr val="FFFF00"/>
                        </a:solidFill>
                        <a:latin typeface="Cambria Math"/>
                      </a:rPr>
                      <m:t>𝜷</m:t>
                    </m:r>
                  </m:oMath>
                </a14:m>
                <a:endParaRPr lang="ru-RU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358" y="2043887"/>
                <a:ext cx="8755287" cy="984885"/>
              </a:xfrm>
              <a:prstGeom prst="rect">
                <a:avLst/>
              </a:prstGeom>
              <a:blipFill rotWithShape="1">
                <a:blip r:embed="rId3"/>
                <a:stretch>
                  <a:fillRect l="-1532" t="-6173"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94358" y="4155926"/>
                <a:ext cx="8753972" cy="73539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algn="just"/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𝑴</m:t>
                        </m:r>
                      </m:e>
                      <m:sub>
                        <m:r>
                          <a:rPr lang="en-US" sz="2000" b="1" i="1">
                            <a:solidFill>
                              <a:srgbClr val="7030A0"/>
                            </a:solidFill>
                            <a:latin typeface="Cambria Math"/>
                          </a:rPr>
                          <m:t>𝟎</m:t>
                        </m:r>
                      </m:sub>
                    </m:sSub>
                    <m:r>
                      <a:rPr lang="en-US" sz="2000" b="1" i="1">
                        <a:solidFill>
                          <a:srgbClr val="7030A0"/>
                        </a:solidFill>
                        <a:latin typeface="Cambria Math"/>
                      </a:rPr>
                      <m:t>(</m:t>
                    </m:r>
                    <m:r>
                      <a:rPr lang="en-US" sz="2000" b="1" i="1">
                        <a:solidFill>
                          <a:srgbClr val="7030A0"/>
                        </a:solidFill>
                        <a:latin typeface="Cambria Math"/>
                      </a:rPr>
                      <m:t>𝟏</m:t>
                    </m:r>
                    <m:r>
                      <a:rPr lang="en-US" sz="2000" b="1" i="1">
                        <a:solidFill>
                          <a:srgbClr val="7030A0"/>
                        </a:solidFill>
                        <a:latin typeface="Cambria Math"/>
                      </a:rPr>
                      <m:t>;</m:t>
                    </m:r>
                    <m:r>
                      <a:rPr lang="en-US" sz="2000" b="1" i="1">
                        <a:solidFill>
                          <a:srgbClr val="7030A0"/>
                        </a:solidFill>
                        <a:latin typeface="Cambria Math"/>
                      </a:rPr>
                      <m:t>𝟎</m:t>
                    </m:r>
                    <m:r>
                      <a:rPr lang="en-US" sz="2000" b="1" i="1">
                        <a:solidFill>
                          <a:srgbClr val="7030A0"/>
                        </a:solidFill>
                        <a:latin typeface="Cambria Math"/>
                      </a:rPr>
                      <m:t>)</m:t>
                    </m:r>
                  </m:oMath>
                </a14:m>
                <a:r>
                  <a:rPr lang="en-US" sz="2000" b="1" dirty="0">
                    <a:solidFill>
                      <a:srgbClr val="7030A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nuqtani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koordinatalar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boshi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atrofida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𝜶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, −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𝜷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𝒗𝒂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 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𝜶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+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/>
                      </a:rPr>
                      <m:t>𝜷</m:t>
                    </m:r>
                  </m:oMath>
                </a14:m>
                <a:r>
                  <a:rPr lang="en-US" sz="2000" b="1" dirty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b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urchaklarga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burish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natijasida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mos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ravishda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ru-RU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𝑴</m:t>
                        </m:r>
                      </m:e>
                      <m:sub>
                        <m:r>
                          <a:rPr lang="en-US" sz="20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𝜶</m:t>
                        </m:r>
                      </m:sub>
                    </m:sSub>
                    <m:r>
                      <a:rPr lang="en-US" sz="2000" b="1" i="1">
                        <a:solidFill>
                          <a:srgbClr val="0070C0"/>
                        </a:solidFill>
                        <a:latin typeface="Cambria Math"/>
                      </a:rPr>
                      <m:t>,</m:t>
                    </m:r>
                    <m:sSub>
                      <m:sSub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𝑴</m:t>
                        </m:r>
                      </m:e>
                      <m:sub>
                        <m:r>
                          <a:rPr lang="en-US" sz="20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𝜷</m:t>
                        </m:r>
                      </m:sub>
                    </m:sSub>
                    <m:r>
                      <a:rPr lang="en-US" sz="2000" b="1" i="1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  <m:r>
                      <a:rPr lang="en-US" sz="2000" b="1" i="1">
                        <a:solidFill>
                          <a:srgbClr val="0070C0"/>
                        </a:solidFill>
                        <a:latin typeface="Cambria Math"/>
                      </a:rPr>
                      <m:t>𝒗𝒂</m:t>
                    </m:r>
                    <m:r>
                      <a:rPr lang="en-US" sz="2000" b="1" i="1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  <m:sSub>
                      <m:sSubPr>
                        <m:ctrlPr>
                          <a:rPr lang="ru-RU" sz="2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𝑴</m:t>
                        </m:r>
                      </m:e>
                      <m:sub>
                        <m:r>
                          <a:rPr lang="en-US" sz="20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𝜶</m:t>
                        </m:r>
                        <m:r>
                          <a:rPr lang="en-US" sz="20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+</m:t>
                        </m:r>
                        <m:r>
                          <a:rPr lang="en-US" sz="2000" b="1" i="1">
                            <a:solidFill>
                              <a:srgbClr val="0070C0"/>
                            </a:solidFill>
                            <a:latin typeface="Cambria Math"/>
                          </a:rPr>
                          <m:t>𝜷</m:t>
                        </m:r>
                      </m:sub>
                    </m:sSub>
                  </m:oMath>
                </a14:m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nuqtalarni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hosil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>
                    <a:latin typeface="Arial" pitchFamily="34" charset="0"/>
                    <a:cs typeface="Arial" pitchFamily="34" charset="0"/>
                  </a:rPr>
                  <a:t>qilamiz</a:t>
                </a:r>
                <a:r>
                  <a:rPr lang="en-US" sz="2000" dirty="0">
                    <a:latin typeface="Arial" pitchFamily="34" charset="0"/>
                    <a:cs typeface="Arial" pitchFamily="34" charset="0"/>
                  </a:rPr>
                  <a:t>. </a:t>
                </a:r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4358" y="4155926"/>
                <a:ext cx="8753972" cy="735394"/>
              </a:xfrm>
              <a:prstGeom prst="rect">
                <a:avLst/>
              </a:prstGeom>
              <a:blipFill>
                <a:blip r:embed="rId4"/>
                <a:stretch>
                  <a:fillRect l="-766" t="-4167" r="-696" b="-108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Прямоугольник 6"/>
          <p:cNvSpPr/>
          <p:nvPr/>
        </p:nvSpPr>
        <p:spPr>
          <a:xfrm>
            <a:off x="2780199" y="3042108"/>
            <a:ext cx="31918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Keltirib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chiqarish</a:t>
            </a:r>
            <a:endParaRPr lang="ru-RU" dirty="0"/>
          </a:p>
        </p:txBody>
      </p:sp>
      <p:sp>
        <p:nvSpPr>
          <p:cNvPr id="8" name="Стрелка вниз 7"/>
          <p:cNvSpPr/>
          <p:nvPr/>
        </p:nvSpPr>
        <p:spPr>
          <a:xfrm>
            <a:off x="4334304" y="3675770"/>
            <a:ext cx="328380" cy="398363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22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6" grpId="0"/>
      <p:bldP spid="7" grpId="0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69579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Qo‘shish</a:t>
            </a:r>
            <a:r>
              <a:rPr lang="en-US" sz="28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formulalari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Прямоугольник 74"/>
              <p:cNvSpPr/>
              <p:nvPr/>
            </p:nvSpPr>
            <p:spPr>
              <a:xfrm>
                <a:off x="202844" y="885270"/>
                <a:ext cx="1807878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𝑴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;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1800" b="1" i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75" name="Прямоугольник 7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844" y="885270"/>
                <a:ext cx="1807878" cy="369332"/>
              </a:xfrm>
              <a:prstGeom prst="rect">
                <a:avLst/>
              </a:prstGeom>
              <a:blipFill rotWithShape="1">
                <a:blip r:embed="rId3"/>
                <a:stretch>
                  <a:fillRect r="-2020" b="-1147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Прямоугольник 75"/>
              <p:cNvSpPr/>
              <p:nvPr/>
            </p:nvSpPr>
            <p:spPr>
              <a:xfrm>
                <a:off x="156776" y="1309157"/>
                <a:ext cx="2808312" cy="3944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𝑴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𝜷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(−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𝜷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);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(−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𝜷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))</m:t>
                      </m:r>
                    </m:oMath>
                  </m:oMathPara>
                </a14:m>
                <a:endParaRPr lang="ru-RU" sz="1800" b="1" i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76" name="Прямоугольник 7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776" y="1309157"/>
                <a:ext cx="2808312" cy="394403"/>
              </a:xfrm>
              <a:prstGeom prst="rect">
                <a:avLst/>
              </a:prstGeom>
              <a:blipFill rotWithShape="1">
                <a:blip r:embed="rId4"/>
                <a:stretch>
                  <a:fillRect b="-109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Прямоугольник 76"/>
              <p:cNvSpPr/>
              <p:nvPr/>
            </p:nvSpPr>
            <p:spPr>
              <a:xfrm>
                <a:off x="82176" y="1804906"/>
                <a:ext cx="3600400" cy="3944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𝑴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𝜷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𝜷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);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𝜷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))</m:t>
                      </m:r>
                    </m:oMath>
                  </m:oMathPara>
                </a14:m>
                <a:endParaRPr lang="ru-RU" sz="1800" b="1" i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77" name="Прямоугольник 7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176" y="1804906"/>
                <a:ext cx="3600400" cy="394403"/>
              </a:xfrm>
              <a:prstGeom prst="rect">
                <a:avLst/>
              </a:prstGeom>
              <a:blipFill rotWithShape="1">
                <a:blip r:embed="rId5"/>
                <a:stretch>
                  <a:fillRect b="-92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1" name="Прямоугольник 80"/>
              <p:cNvSpPr/>
              <p:nvPr/>
            </p:nvSpPr>
            <p:spPr>
              <a:xfrm>
                <a:off x="6898643" y="2177834"/>
                <a:ext cx="612091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𝑴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1" name="Прямоугольник 8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98643" y="2177834"/>
                <a:ext cx="612091" cy="400110"/>
              </a:xfrm>
              <a:prstGeom prst="rect">
                <a:avLst/>
              </a:prstGeom>
              <a:blipFill rotWithShape="1">
                <a:blip r:embed="rId6"/>
                <a:stretch>
                  <a:fillRect b="-303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3" name="Овал 82"/>
          <p:cNvSpPr/>
          <p:nvPr/>
        </p:nvSpPr>
        <p:spPr>
          <a:xfrm>
            <a:off x="6829444" y="2624425"/>
            <a:ext cx="138397" cy="11217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4" name="Прямоугольник 83"/>
              <p:cNvSpPr/>
              <p:nvPr/>
            </p:nvSpPr>
            <p:spPr>
              <a:xfrm>
                <a:off x="3882040" y="1069936"/>
                <a:ext cx="792088" cy="3940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𝑴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𝜷</m:t>
                          </m:r>
                        </m:sub>
                      </m:sSub>
                    </m:oMath>
                  </m:oMathPara>
                </a14:m>
                <a:endParaRPr lang="ru-RU" sz="1800" b="1" i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84" name="Прямоугольник 8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82040" y="1069936"/>
                <a:ext cx="792088" cy="394082"/>
              </a:xfrm>
              <a:prstGeom prst="rect">
                <a:avLst/>
              </a:prstGeom>
              <a:blipFill rotWithShape="1">
                <a:blip r:embed="rId7"/>
                <a:stretch>
                  <a:fillRect b="-109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5" name="Овал 84"/>
          <p:cNvSpPr/>
          <p:nvPr/>
        </p:nvSpPr>
        <p:spPr>
          <a:xfrm>
            <a:off x="4400140" y="1506359"/>
            <a:ext cx="138397" cy="11217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6" name="Прямая соединительная линия 85"/>
          <p:cNvCxnSpPr/>
          <p:nvPr/>
        </p:nvCxnSpPr>
        <p:spPr>
          <a:xfrm>
            <a:off x="4541603" y="1582234"/>
            <a:ext cx="2333690" cy="1075601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Прямая соединительная линия 86"/>
          <p:cNvCxnSpPr/>
          <p:nvPr/>
        </p:nvCxnSpPr>
        <p:spPr>
          <a:xfrm flipH="1" flipV="1">
            <a:off x="4518270" y="1608766"/>
            <a:ext cx="858946" cy="1075628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/>
          <p:nvPr/>
        </p:nvCxnSpPr>
        <p:spPr>
          <a:xfrm>
            <a:off x="5377216" y="2676632"/>
            <a:ext cx="1494527" cy="7762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14" name="Прямоугольник 113"/>
              <p:cNvSpPr/>
              <p:nvPr/>
            </p:nvSpPr>
            <p:spPr>
              <a:xfrm>
                <a:off x="7996414" y="963624"/>
                <a:ext cx="482828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𝑴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sub>
                      </m:sSub>
                    </m:oMath>
                  </m:oMathPara>
                </a14:m>
                <a:endParaRPr lang="ru-RU" sz="1800" b="1" i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14" name="Прямоугольник 1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96414" y="963624"/>
                <a:ext cx="482828" cy="369332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5" name="Прямоугольник 114"/>
              <p:cNvSpPr/>
              <p:nvPr/>
            </p:nvSpPr>
            <p:spPr>
              <a:xfrm>
                <a:off x="8561368" y="3704647"/>
                <a:ext cx="513750" cy="3940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𝑴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𝜷</m:t>
                          </m:r>
                        </m:sub>
                      </m:sSub>
                    </m:oMath>
                  </m:oMathPara>
                </a14:m>
                <a:endParaRPr lang="ru-RU" sz="1800" b="1" i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115" name="Прямоугольник 1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61368" y="3704647"/>
                <a:ext cx="513750" cy="394082"/>
              </a:xfrm>
              <a:prstGeom prst="rect">
                <a:avLst/>
              </a:prstGeom>
              <a:blipFill rotWithShape="1">
                <a:blip r:embed="rId9"/>
                <a:stretch>
                  <a:fillRect r="-20000" b="-109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3" name="Овал 122"/>
          <p:cNvSpPr/>
          <p:nvPr/>
        </p:nvSpPr>
        <p:spPr>
          <a:xfrm>
            <a:off x="7943035" y="1269413"/>
            <a:ext cx="138397" cy="11217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4" name="Овал 123"/>
          <p:cNvSpPr/>
          <p:nvPr/>
        </p:nvSpPr>
        <p:spPr>
          <a:xfrm>
            <a:off x="8749044" y="3626098"/>
            <a:ext cx="138397" cy="11217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5" name="Прямая соединительная линия 124"/>
          <p:cNvCxnSpPr/>
          <p:nvPr/>
        </p:nvCxnSpPr>
        <p:spPr>
          <a:xfrm flipV="1">
            <a:off x="7750233" y="1379601"/>
            <a:ext cx="240008" cy="1336218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29" name="Прямая соединительная линия 128"/>
          <p:cNvCxnSpPr/>
          <p:nvPr/>
        </p:nvCxnSpPr>
        <p:spPr>
          <a:xfrm>
            <a:off x="7734732" y="2715819"/>
            <a:ext cx="1047831" cy="919400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130" name="Прямая соединительная линия 129"/>
          <p:cNvCxnSpPr>
            <a:stCxn id="123" idx="5"/>
            <a:endCxn id="124" idx="0"/>
          </p:cNvCxnSpPr>
          <p:nvPr/>
        </p:nvCxnSpPr>
        <p:spPr>
          <a:xfrm>
            <a:off x="8061164" y="1365161"/>
            <a:ext cx="757079" cy="2260937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31" name="Прямоугольник 130"/>
              <p:cNvSpPr/>
              <p:nvPr/>
            </p:nvSpPr>
            <p:spPr>
              <a:xfrm>
                <a:off x="5007300" y="2651336"/>
                <a:ext cx="41710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𝑶</m:t>
                      </m:r>
                    </m:oMath>
                  </m:oMathPara>
                </a14:m>
                <a:endParaRPr lang="ru-RU" sz="28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1" name="Прямоугольник 13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07300" y="2651336"/>
                <a:ext cx="417101" cy="369332"/>
              </a:xfrm>
              <a:prstGeom prst="rect">
                <a:avLst/>
              </a:prstGeom>
              <a:blipFill rotWithShape="1"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2" name="Прямоугольник 131"/>
              <p:cNvSpPr/>
              <p:nvPr/>
            </p:nvSpPr>
            <p:spPr>
              <a:xfrm>
                <a:off x="7426784" y="2657835"/>
                <a:ext cx="41710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𝑶</m:t>
                      </m:r>
                    </m:oMath>
                  </m:oMathPara>
                </a14:m>
                <a:endParaRPr lang="ru-RU" sz="28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2" name="Прямоугольник 13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26784" y="2657835"/>
                <a:ext cx="417101" cy="369332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Прямая со стрелкой 43"/>
          <p:cNvCxnSpPr/>
          <p:nvPr/>
        </p:nvCxnSpPr>
        <p:spPr>
          <a:xfrm>
            <a:off x="80477" y="3791420"/>
            <a:ext cx="3096344" cy="0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 flipV="1">
            <a:off x="1561146" y="2342578"/>
            <a:ext cx="8610" cy="2530886"/>
          </a:xfrm>
          <a:prstGeom prst="straightConnector1">
            <a:avLst/>
          </a:prstGeom>
          <a:ln>
            <a:solidFill>
              <a:srgbClr val="00B0F0"/>
            </a:solidFill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48" name="Кольцо 47"/>
          <p:cNvSpPr/>
          <p:nvPr/>
        </p:nvSpPr>
        <p:spPr>
          <a:xfrm>
            <a:off x="296501" y="2903458"/>
            <a:ext cx="2448981" cy="1807362"/>
          </a:xfrm>
          <a:prstGeom prst="donut">
            <a:avLst>
              <a:gd name="adj" fmla="val 833"/>
            </a:avLst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n>
                <a:solidFill>
                  <a:sysClr val="windowText" lastClr="000000"/>
                </a:solidFill>
              </a:ln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Прямоугольник 48"/>
              <p:cNvSpPr/>
              <p:nvPr/>
            </p:nvSpPr>
            <p:spPr>
              <a:xfrm>
                <a:off x="1106783" y="2351127"/>
                <a:ext cx="44640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𝑦</m:t>
                      </m:r>
                    </m:oMath>
                  </m:oMathPara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49" name="Прямоугольник 4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06783" y="2351127"/>
                <a:ext cx="446404" cy="461665"/>
              </a:xfrm>
              <a:prstGeom prst="rect">
                <a:avLst/>
              </a:prstGeom>
              <a:blipFill rotWithShape="1">
                <a:blip r:embed="rId12"/>
                <a:stretch>
                  <a:fillRect b="-1333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1" name="Овал 50"/>
          <p:cNvSpPr/>
          <p:nvPr/>
        </p:nvSpPr>
        <p:spPr>
          <a:xfrm>
            <a:off x="1715486" y="2854876"/>
            <a:ext cx="138397" cy="11217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3" name="Прямоугольник 52"/>
              <p:cNvSpPr/>
              <p:nvPr/>
            </p:nvSpPr>
            <p:spPr>
              <a:xfrm>
                <a:off x="1190195" y="3754207"/>
                <a:ext cx="417101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𝑶</m:t>
                      </m:r>
                    </m:oMath>
                  </m:oMathPara>
                </a14:m>
                <a:endParaRPr lang="ru-RU" sz="28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3" name="Прямоугольник 5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90195" y="3754207"/>
                <a:ext cx="417101" cy="369332"/>
              </a:xfrm>
              <a:prstGeom prst="rect">
                <a:avLst/>
              </a:prstGeom>
              <a:blipFill>
                <a:blip r:embed="rId1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Овал 53"/>
          <p:cNvSpPr/>
          <p:nvPr/>
        </p:nvSpPr>
        <p:spPr>
          <a:xfrm>
            <a:off x="2390416" y="4309961"/>
            <a:ext cx="138397" cy="11217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5" name="Прямоугольник 54"/>
              <p:cNvSpPr/>
              <p:nvPr/>
            </p:nvSpPr>
            <p:spPr>
              <a:xfrm>
                <a:off x="1701026" y="2467369"/>
                <a:ext cx="482828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𝑴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sub>
                      </m:sSub>
                    </m:oMath>
                  </m:oMathPara>
                </a14:m>
                <a:endParaRPr lang="ru-RU" sz="1800" b="1" i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55" name="Прямоугольник 5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01026" y="2467369"/>
                <a:ext cx="482828" cy="369332"/>
              </a:xfrm>
              <a:prstGeom prst="rect">
                <a:avLst/>
              </a:prstGeom>
              <a:blipFill rotWithShape="1">
                <a:blip r:embed="rId1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7" name="Прямоугольник 56"/>
              <p:cNvSpPr/>
              <p:nvPr/>
            </p:nvSpPr>
            <p:spPr>
              <a:xfrm>
                <a:off x="2680802" y="3288000"/>
                <a:ext cx="1241557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𝑴</m:t>
                          </m:r>
                        </m:e>
                        <m:sub>
                          <m:r>
                            <a:rPr lang="en-US" sz="20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;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𝟎</m:t>
                      </m:r>
                      <m:r>
                        <a:rPr lang="en-US" sz="20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20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7" name="Прямоугольник 5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80802" y="3288000"/>
                <a:ext cx="1241557" cy="400110"/>
              </a:xfrm>
              <a:prstGeom prst="rect">
                <a:avLst/>
              </a:prstGeom>
              <a:blipFill rotWithShape="1">
                <a:blip r:embed="rId15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8" name="Овал 57"/>
          <p:cNvSpPr/>
          <p:nvPr/>
        </p:nvSpPr>
        <p:spPr>
          <a:xfrm>
            <a:off x="2652162" y="3740379"/>
            <a:ext cx="138397" cy="11217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0" name="Прямоугольник 59"/>
              <p:cNvSpPr/>
              <p:nvPr/>
            </p:nvSpPr>
            <p:spPr>
              <a:xfrm>
                <a:off x="2415555" y="4385130"/>
                <a:ext cx="513750" cy="3940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𝑴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𝜷</m:t>
                          </m:r>
                        </m:sub>
                      </m:sSub>
                    </m:oMath>
                  </m:oMathPara>
                </a14:m>
                <a:endParaRPr lang="ru-RU" sz="1800" b="1" i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0" name="Прямоугольник 5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5555" y="4385130"/>
                <a:ext cx="513750" cy="394082"/>
              </a:xfrm>
              <a:prstGeom prst="rect">
                <a:avLst/>
              </a:prstGeom>
              <a:blipFill rotWithShape="1">
                <a:blip r:embed="rId16"/>
                <a:stretch>
                  <a:fillRect r="-20000" b="-92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1" name="Прямоугольник 60"/>
              <p:cNvSpPr/>
              <p:nvPr/>
            </p:nvSpPr>
            <p:spPr>
              <a:xfrm>
                <a:off x="153456" y="2657835"/>
                <a:ext cx="792088" cy="3940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𝑴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1800" b="1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𝜷</m:t>
                          </m:r>
                        </m:sub>
                      </m:sSub>
                    </m:oMath>
                  </m:oMathPara>
                </a14:m>
                <a:endParaRPr lang="ru-RU" sz="1800" b="1" i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61" name="Прямоугольник 6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3456" y="2657835"/>
                <a:ext cx="792088" cy="394082"/>
              </a:xfrm>
              <a:prstGeom prst="rect">
                <a:avLst/>
              </a:prstGeom>
              <a:blipFill rotWithShape="1">
                <a:blip r:embed="rId17"/>
                <a:stretch>
                  <a:fillRect b="-92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Овал 61"/>
          <p:cNvSpPr/>
          <p:nvPr/>
        </p:nvSpPr>
        <p:spPr>
          <a:xfrm>
            <a:off x="896171" y="2980469"/>
            <a:ext cx="138397" cy="112176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63" name="Прямая соединительная линия 62"/>
          <p:cNvCxnSpPr/>
          <p:nvPr/>
        </p:nvCxnSpPr>
        <p:spPr>
          <a:xfrm flipV="1">
            <a:off x="1569756" y="2950624"/>
            <a:ext cx="191243" cy="835171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64" name="Прямая соединительная линия 63"/>
          <p:cNvCxnSpPr>
            <a:endCxn id="54" idx="2"/>
          </p:cNvCxnSpPr>
          <p:nvPr/>
        </p:nvCxnSpPr>
        <p:spPr>
          <a:xfrm>
            <a:off x="1553187" y="3802544"/>
            <a:ext cx="837229" cy="563505"/>
          </a:xfrm>
          <a:prstGeom prst="line">
            <a:avLst/>
          </a:prstGeom>
          <a:ln>
            <a:solidFill>
              <a:srgbClr val="00B050"/>
            </a:solidFill>
          </a:ln>
        </p:spPr>
        <p:style>
          <a:lnRef idx="3">
            <a:schemeClr val="accent3"/>
          </a:lnRef>
          <a:fillRef idx="0">
            <a:schemeClr val="accent3"/>
          </a:fillRef>
          <a:effectRef idx="2">
            <a:schemeClr val="accent3"/>
          </a:effectRef>
          <a:fontRef idx="minor">
            <a:schemeClr val="tx1"/>
          </a:fontRef>
        </p:style>
      </p:cxnSp>
      <p:cxnSp>
        <p:nvCxnSpPr>
          <p:cNvPr id="65" name="Прямая соединительная линия 64"/>
          <p:cNvCxnSpPr>
            <a:stCxn id="62" idx="6"/>
            <a:endCxn id="58" idx="1"/>
          </p:cNvCxnSpPr>
          <p:nvPr/>
        </p:nvCxnSpPr>
        <p:spPr>
          <a:xfrm>
            <a:off x="1034568" y="3036557"/>
            <a:ext cx="1637862" cy="720250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>
            <a:endCxn id="62" idx="5"/>
          </p:cNvCxnSpPr>
          <p:nvPr/>
        </p:nvCxnSpPr>
        <p:spPr>
          <a:xfrm flipH="1" flipV="1">
            <a:off x="1014300" y="3076217"/>
            <a:ext cx="544530" cy="713068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>
            <a:endCxn id="58" idx="2"/>
          </p:cNvCxnSpPr>
          <p:nvPr/>
        </p:nvCxnSpPr>
        <p:spPr>
          <a:xfrm>
            <a:off x="1569756" y="3785795"/>
            <a:ext cx="1082406" cy="10672"/>
          </a:xfrm>
          <a:prstGeom prst="line">
            <a:avLst/>
          </a:prstGeom>
          <a:ln>
            <a:solidFill>
              <a:srgbClr val="7030A0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>
            <a:stCxn id="51" idx="5"/>
          </p:cNvCxnSpPr>
          <p:nvPr/>
        </p:nvCxnSpPr>
        <p:spPr>
          <a:xfrm>
            <a:off x="1833615" y="2950624"/>
            <a:ext cx="623126" cy="1380503"/>
          </a:xfrm>
          <a:prstGeom prst="line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1" name="Прямоугольник 70"/>
              <p:cNvSpPr/>
              <p:nvPr/>
            </p:nvSpPr>
            <p:spPr>
              <a:xfrm>
                <a:off x="2855176" y="3767594"/>
                <a:ext cx="446404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400" b="0" i="1" smtClean="0">
                          <a:latin typeface="Cambria Math"/>
                          <a:ea typeface="Cambria Math"/>
                        </a:rPr>
                        <m:t>𝑥</m:t>
                      </m:r>
                    </m:oMath>
                  </m:oMathPara>
                </a14:m>
                <a:endParaRPr lang="ru-RU" sz="24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1" name="Прямоугольник 7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176" y="3767594"/>
                <a:ext cx="446404" cy="461665"/>
              </a:xfrm>
              <a:prstGeom prst="rect">
                <a:avLst/>
              </a:prstGeom>
              <a:blipFill rotWithShape="1">
                <a:blip r:embed="rId1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4288725" y="3457813"/>
                <a:ext cx="3155736" cy="42780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sz="2000" b="1" smtClean="0">
                          <a:solidFill>
                            <a:srgbClr val="0070C0"/>
                          </a:solidFill>
                        </a:rPr>
                        <m:t>∠</m:t>
                      </m:r>
                      <m:sSub>
                        <m:sSub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𝑴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</a:rPr>
                        <m:t>𝑶</m:t>
                      </m:r>
                      <m:sSub>
                        <m:sSub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𝑴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𝜶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𝜷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r>
                        <m:rPr>
                          <m:nor/>
                        </m:rPr>
                        <a:rPr lang="en-US" sz="2000" b="1">
                          <a:solidFill>
                            <a:srgbClr val="0070C0"/>
                          </a:solidFill>
                        </a:rPr>
                        <m:t>∠</m:t>
                      </m:r>
                      <m:sSub>
                        <m:sSub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𝑴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𝜷</m:t>
                          </m:r>
                        </m:sub>
                      </m:sSub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</a:rPr>
                        <m:t>𝑶</m:t>
                      </m:r>
                      <m:sSub>
                        <m:sSubPr>
                          <m:ctrlPr>
                            <a:rPr lang="ru-RU" sz="2000" b="1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𝑴</m:t>
                          </m:r>
                        </m:e>
                        <m:sub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𝜶</m:t>
                          </m:r>
                        </m:sub>
                      </m:sSub>
                    </m:oMath>
                  </m:oMathPara>
                </a14:m>
                <a:endParaRPr lang="ru-RU" sz="2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88725" y="3457813"/>
                <a:ext cx="3155736" cy="427809"/>
              </a:xfrm>
              <a:prstGeom prst="rect">
                <a:avLst/>
              </a:prstGeom>
              <a:blipFill rotWithShape="1">
                <a:blip r:embed="rId19"/>
                <a:stretch>
                  <a:fillRect b="-114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Прямоугольник 77"/>
              <p:cNvSpPr/>
              <p:nvPr/>
            </p:nvSpPr>
            <p:spPr>
              <a:xfrm>
                <a:off x="4362306" y="4164172"/>
                <a:ext cx="3112903" cy="4419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ru-RU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𝜶</m:t>
                              </m:r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𝜷</m:t>
                              </m:r>
                            </m:sub>
                          </m:sSub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(</m:t>
                          </m:r>
                          <m:sSub>
                            <m:sSubPr>
                              <m:ctrlPr>
                                <a:rPr lang="ru-RU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𝜷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𝜶</m:t>
                              </m:r>
                            </m:sub>
                          </m:sSub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000" b="1" dirty="0">
                  <a:solidFill>
                    <a:srgbClr val="0070C0"/>
                  </a:solidFill>
                </a:endParaRPr>
              </a:p>
            </p:txBody>
          </p:sp>
        </mc:Choice>
        <mc:Fallback xmlns="">
          <p:sp>
            <p:nvSpPr>
              <p:cNvPr id="78" name="Прямоугольник 7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62306" y="4164172"/>
                <a:ext cx="3112903" cy="441916"/>
              </a:xfrm>
              <a:prstGeom prst="rect">
                <a:avLst/>
              </a:prstGeom>
              <a:blipFill rotWithShape="1">
                <a:blip r:embed="rId20"/>
                <a:stretch>
                  <a:fillRect b="-95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9" name="Прямая соединительная линия 78"/>
          <p:cNvCxnSpPr/>
          <p:nvPr/>
        </p:nvCxnSpPr>
        <p:spPr>
          <a:xfrm flipH="1">
            <a:off x="5508104" y="1982164"/>
            <a:ext cx="119286" cy="217145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 flipH="1">
            <a:off x="5627390" y="2047710"/>
            <a:ext cx="96738" cy="175972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/>
          <p:nvPr/>
        </p:nvCxnSpPr>
        <p:spPr>
          <a:xfrm flipH="1">
            <a:off x="8311795" y="2350789"/>
            <a:ext cx="192330" cy="110262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 flipH="1">
            <a:off x="8369564" y="2434289"/>
            <a:ext cx="162826" cy="116555"/>
          </a:xfrm>
          <a:prstGeom prst="line">
            <a:avLst/>
          </a:prstGeom>
        </p:spPr>
        <p:style>
          <a:lnRef idx="2">
            <a:schemeClr val="accent5"/>
          </a:lnRef>
          <a:fillRef idx="0">
            <a:schemeClr val="accent5"/>
          </a:fillRef>
          <a:effectRef idx="1">
            <a:schemeClr val="accent5"/>
          </a:effectRef>
          <a:fontRef idx="minor">
            <a:schemeClr val="tx1"/>
          </a:fontRef>
        </p:style>
      </p:cxnSp>
      <p:sp>
        <p:nvSpPr>
          <p:cNvPr id="2" name="Дуга 1"/>
          <p:cNvSpPr/>
          <p:nvPr/>
        </p:nvSpPr>
        <p:spPr>
          <a:xfrm rot="21076410">
            <a:off x="5049735" y="2513551"/>
            <a:ext cx="522334" cy="470214"/>
          </a:xfrm>
          <a:prstGeom prst="arc">
            <a:avLst>
              <a:gd name="adj1" fmla="val 16200000"/>
              <a:gd name="adj2" fmla="val 20757607"/>
            </a:avLst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6" name="Дуга 55"/>
          <p:cNvSpPr/>
          <p:nvPr/>
        </p:nvSpPr>
        <p:spPr>
          <a:xfrm rot="1936890">
            <a:off x="7417952" y="2504071"/>
            <a:ext cx="522334" cy="470214"/>
          </a:xfrm>
          <a:prstGeom prst="arc">
            <a:avLst>
              <a:gd name="adj1" fmla="val 16200000"/>
              <a:gd name="adj2" fmla="val 20757607"/>
            </a:avLst>
          </a:prstGeom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0906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9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9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0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4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2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6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9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0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2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3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4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8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2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4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5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4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5" dur="5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6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9" dur="500" fill="hold"/>
                                        <p:tgtEl>
                                          <p:spTgt spid="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0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2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3" dur="500" fill="hold"/>
                                        <p:tgtEl>
                                          <p:spTgt spid="1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1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8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500" fill="hold"/>
                                        <p:tgtEl>
                                          <p:spTgt spid="1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2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5" dur="500" fill="hold"/>
                                        <p:tgtEl>
                                          <p:spTgt spid="1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6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0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2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3" dur="500" fill="hold"/>
                                        <p:tgtEl>
                                          <p:spTgt spid="9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4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6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7" dur="500" fill="hold"/>
                                        <p:tgtEl>
                                          <p:spTgt spid="1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8" fill="hold">
                      <p:stCondLst>
                        <p:cond delay="indefinite"/>
                      </p:stCondLst>
                      <p:childTnLst>
                        <p:par>
                          <p:cTn id="199" fill="hold">
                            <p:stCondLst>
                              <p:cond delay="0"/>
                            </p:stCondLst>
                            <p:childTnLst>
                              <p:par>
                                <p:cTn id="20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8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3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  <p:bldP spid="76" grpId="0"/>
      <p:bldP spid="77" grpId="0"/>
      <p:bldP spid="81" grpId="0"/>
      <p:bldP spid="83" grpId="0" animBg="1"/>
      <p:bldP spid="84" grpId="0"/>
      <p:bldP spid="85" grpId="0" animBg="1"/>
      <p:bldP spid="114" grpId="0"/>
      <p:bldP spid="115" grpId="0"/>
      <p:bldP spid="123" grpId="0" animBg="1"/>
      <p:bldP spid="124" grpId="0" animBg="1"/>
      <p:bldP spid="131" grpId="0"/>
      <p:bldP spid="132" grpId="0"/>
      <p:bldP spid="48" grpId="0" animBg="1"/>
      <p:bldP spid="49" grpId="0"/>
      <p:bldP spid="51" grpId="0" animBg="1"/>
      <p:bldP spid="53" grpId="0"/>
      <p:bldP spid="54" grpId="0" animBg="1"/>
      <p:bldP spid="55" grpId="0"/>
      <p:bldP spid="57" grpId="0"/>
      <p:bldP spid="58" grpId="0" animBg="1"/>
      <p:bldP spid="60" grpId="0"/>
      <p:bldP spid="61" grpId="0"/>
      <p:bldP spid="62" grpId="0" animBg="1"/>
      <p:bldP spid="71" grpId="0"/>
      <p:bldP spid="9" grpId="0"/>
      <p:bldP spid="78" grpId="0"/>
      <p:bldP spid="2" grpId="0" animBg="1"/>
      <p:bldP spid="5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object 4"/>
          <p:cNvSpPr txBox="1">
            <a:spLocks/>
          </p:cNvSpPr>
          <p:nvPr/>
        </p:nvSpPr>
        <p:spPr>
          <a:xfrm>
            <a:off x="0" y="69579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Qo‘shish</a:t>
            </a:r>
            <a:r>
              <a:rPr lang="en-US" sz="28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formulalari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5" name="Прямоугольник 74"/>
              <p:cNvSpPr/>
              <p:nvPr/>
            </p:nvSpPr>
            <p:spPr>
              <a:xfrm>
                <a:off x="1259632" y="889086"/>
                <a:ext cx="1807878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𝑴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;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1800" b="1" i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5" name="Прямоугольник 7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9632" y="889086"/>
                <a:ext cx="1807878" cy="369332"/>
              </a:xfrm>
              <a:prstGeom prst="rect">
                <a:avLst/>
              </a:prstGeom>
              <a:blipFill rotWithShape="1">
                <a:blip r:embed="rId3"/>
                <a:stretch>
                  <a:fillRect r="-2027" b="-1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6" name="Прямоугольник 75"/>
              <p:cNvSpPr/>
              <p:nvPr/>
            </p:nvSpPr>
            <p:spPr>
              <a:xfrm>
                <a:off x="3004383" y="890204"/>
                <a:ext cx="2808312" cy="3944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𝑴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−</m:t>
                          </m:r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𝜷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(−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𝜷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);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(−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𝜷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))</m:t>
                      </m:r>
                    </m:oMath>
                  </m:oMathPara>
                </a14:m>
                <a:endParaRPr lang="ru-RU" sz="1800" b="1" i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6" name="Прямоугольник 7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4383" y="890204"/>
                <a:ext cx="2808312" cy="394403"/>
              </a:xfrm>
              <a:prstGeom prst="rect">
                <a:avLst/>
              </a:prstGeom>
              <a:blipFill rotWithShape="1">
                <a:blip r:embed="rId4"/>
                <a:stretch>
                  <a:fillRect b="-92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7" name="Прямоугольник 76"/>
              <p:cNvSpPr/>
              <p:nvPr/>
            </p:nvSpPr>
            <p:spPr>
              <a:xfrm>
                <a:off x="5757664" y="876551"/>
                <a:ext cx="3384376" cy="39440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𝑴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𝜶</m:t>
                          </m:r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𝜷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𝜷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);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(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𝜷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))</m:t>
                      </m:r>
                    </m:oMath>
                  </m:oMathPara>
                </a14:m>
                <a:endParaRPr lang="ru-RU" sz="1800" b="1" i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7" name="Прямоугольник 7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757664" y="876551"/>
                <a:ext cx="3384376" cy="394403"/>
              </a:xfrm>
              <a:prstGeom prst="rect">
                <a:avLst/>
              </a:prstGeom>
              <a:blipFill rotWithShape="1">
                <a:blip r:embed="rId5"/>
                <a:stretch>
                  <a:fillRect b="-109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8" name="Прямоугольник 77"/>
              <p:cNvSpPr/>
              <p:nvPr/>
            </p:nvSpPr>
            <p:spPr>
              <a:xfrm>
                <a:off x="2699792" y="1329045"/>
                <a:ext cx="3112903" cy="44191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ru-RU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sSub>
                            <m:sSubPr>
                              <m:ctrlPr>
                                <a:rPr lang="ru-RU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 smtClean="0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(</m:t>
                              </m:r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𝟎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𝜶</m:t>
                              </m:r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+</m:t>
                              </m:r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𝜷</m:t>
                              </m:r>
                            </m:sub>
                          </m:sSub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(</m:t>
                          </m:r>
                          <m:sSub>
                            <m:sSubPr>
                              <m:ctrlPr>
                                <a:rPr lang="ru-RU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𝜷</m:t>
                              </m:r>
                            </m:sub>
                          </m:sSub>
                          <m:sSub>
                            <m:sSubPr>
                              <m:ctrlPr>
                                <a:rPr lang="ru-RU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𝑴</m:t>
                              </m:r>
                            </m:e>
                            <m:sub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</a:rPr>
                                <m:t>𝜶</m:t>
                              </m:r>
                            </m:sub>
                          </m:sSub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/>
                            </a:rPr>
                            <m:t>𝟐</m:t>
                          </m:r>
                        </m:sup>
                      </m:sSup>
                    </m:oMath>
                  </m:oMathPara>
                </a14:m>
                <a:endParaRPr lang="ru-RU" sz="20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78" name="Прямоугольник 7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9792" y="1329045"/>
                <a:ext cx="3112903" cy="441916"/>
              </a:xfrm>
              <a:prstGeom prst="rect">
                <a:avLst/>
              </a:prstGeom>
              <a:blipFill rotWithShape="1">
                <a:blip r:embed="rId6"/>
                <a:stretch>
                  <a:fillRect b="-958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6" name="Прямоугольник 55"/>
              <p:cNvSpPr/>
              <p:nvPr/>
            </p:nvSpPr>
            <p:spPr>
              <a:xfrm>
                <a:off x="112230" y="889086"/>
                <a:ext cx="11367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𝑴</m:t>
                          </m:r>
                        </m:e>
                        <m:sub>
                          <m:r>
                            <a:rPr lang="en-US" sz="1800" b="1" i="1" smtClean="0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𝟎</m:t>
                          </m:r>
                        </m:sub>
                      </m:sSub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1800" b="1" i="1" smtClean="0">
                          <a:solidFill>
                            <a:srgbClr val="0070C0"/>
                          </a:solidFill>
                          <a:latin typeface="Cambria Math"/>
                        </a:rPr>
                        <m:t>𝟏</m:t>
                      </m:r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;</m:t>
                      </m:r>
                      <m:r>
                        <a:rPr lang="en-US" sz="18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𝟎</m:t>
                      </m:r>
                      <m:r>
                        <a:rPr lang="en-US" sz="18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1800" b="1" dirty="0">
                  <a:solidFill>
                    <a:srgbClr val="7030A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56" name="Прямоугольник 5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230" y="889086"/>
                <a:ext cx="1136786" cy="369332"/>
              </a:xfrm>
              <a:prstGeom prst="rect">
                <a:avLst/>
              </a:prstGeom>
              <a:blipFill rotWithShape="1">
                <a:blip r:embed="rId7"/>
                <a:stretch>
                  <a:fillRect b="-15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/>
              <p:cNvSpPr txBox="1"/>
              <p:nvPr/>
            </p:nvSpPr>
            <p:spPr>
              <a:xfrm>
                <a:off x="112230" y="1770961"/>
                <a:ext cx="8612422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</a:rPr>
                            <m:t>(1−</m:t>
                          </m:r>
                          <m:func>
                            <m:func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>
                                  <a:latin typeface="Cambria Math"/>
                                </a:rPr>
                                <m:t>cos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latin typeface="Cambria Math"/>
                                      <a:ea typeface="Cambria Math"/>
                                    </a:rPr>
                                    <m:t>𝛼</m:t>
                                  </m:r>
                                  <m:r>
                                    <a:rPr lang="en-US" sz="2000" i="1">
                                      <a:latin typeface="Cambria Math"/>
                                      <a:ea typeface="Cambria Math"/>
                                    </a:rPr>
                                    <m:t>+</m:t>
                                  </m:r>
                                  <m:r>
                                    <a:rPr lang="en-US" sz="2000" i="1">
                                      <a:latin typeface="Cambria Math"/>
                                      <a:ea typeface="Cambria Math"/>
                                    </a:rPr>
                                    <m:t>𝛽</m:t>
                                  </m:r>
                                </m:e>
                              </m:d>
                            </m:e>
                          </m:func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</a:rPr>
                            <m:t>(</m:t>
                          </m:r>
                          <m:func>
                            <m:funcPr>
                              <m:ctrlPr>
                                <a:rPr lang="en-US" sz="20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US" sz="2000" b="0" i="0" smtClean="0">
                                  <a:latin typeface="Cambria Math"/>
                                </a:rPr>
                                <m:t>sin</m:t>
                              </m:r>
                            </m:fName>
                            <m:e>
                              <m:d>
                                <m:dPr>
                                  <m:ctrlPr>
                                    <a:rPr lang="en-US" sz="2000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000" i="1">
                                      <a:latin typeface="Cambria Math"/>
                                      <a:ea typeface="Cambria Math"/>
                                    </a:rPr>
                                    <m:t>𝛼</m:t>
                                  </m:r>
                                  <m:r>
                                    <a:rPr lang="en-US" sz="2000" i="1">
                                      <a:latin typeface="Cambria Math"/>
                                      <a:ea typeface="Cambria Math"/>
                                    </a:rPr>
                                    <m:t>+</m:t>
                                  </m:r>
                                  <m:r>
                                    <a:rPr lang="en-US" sz="2000" i="1">
                                      <a:latin typeface="Cambria Math"/>
                                      <a:ea typeface="Cambria Math"/>
                                    </a:rPr>
                                    <m:t>𝛽</m:t>
                                  </m:r>
                                </m:e>
                              </m:d>
                            </m:e>
                          </m:func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i="1">
                              <a:latin typeface="Cambria Math"/>
                            </a:rPr>
                            <m:t>(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𝑐𝑜𝑠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(−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𝛽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)−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𝑐𝑜𝑠</m:t>
                          </m:r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sSup>
                        <m:sSup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000" i="1">
                              <a:latin typeface="Cambria Math"/>
                            </a:rPr>
                            <m:t>(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𝑠𝑖𝑛</m:t>
                          </m:r>
                          <m:r>
                            <a:rPr lang="en-US" sz="2000" i="1">
                              <a:latin typeface="Cambria Math"/>
                            </a:rPr>
                            <m:t>(−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𝛽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)−</m:t>
                          </m:r>
                          <m:r>
                            <a:rPr lang="en-US" sz="2000" b="0" i="1" smtClean="0">
                              <a:latin typeface="Cambria Math"/>
                            </a:rPr>
                            <m:t>𝑠𝑖𝑛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)</m:t>
                          </m:r>
                        </m:e>
                        <m:sup>
                          <m:r>
                            <a:rPr lang="en-US" sz="2000" i="1"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2230" y="1770961"/>
                <a:ext cx="8612422" cy="400110"/>
              </a:xfrm>
              <a:prstGeom prst="rect">
                <a:avLst/>
              </a:prstGeom>
              <a:blipFill rotWithShape="1">
                <a:blip r:embed="rId8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6" name="Прямоугольник 65"/>
              <p:cNvSpPr/>
              <p:nvPr/>
            </p:nvSpPr>
            <p:spPr>
              <a:xfrm>
                <a:off x="2249202" y="2250515"/>
                <a:ext cx="235365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0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𝐜𝐨𝐬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⁡(−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𝜷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)=</m:t>
                      </m:r>
                      <m:r>
                        <a:rPr lang="en-US" sz="2200" b="1" i="0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𝐜𝐨𝐬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⁡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𝜷</m:t>
                      </m:r>
                    </m:oMath>
                  </m:oMathPara>
                </a14:m>
                <a:endParaRPr lang="ru-RU" sz="2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6" name="Прямоугольник 6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49202" y="2250515"/>
                <a:ext cx="2353657" cy="430887"/>
              </a:xfrm>
              <a:prstGeom prst="rect">
                <a:avLst/>
              </a:prstGeom>
              <a:blipFill rotWithShape="1">
                <a:blip r:embed="rId9"/>
                <a:stretch>
                  <a:fillRect b="-1831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9" name="Прямоугольник 68"/>
              <p:cNvSpPr/>
              <p:nvPr/>
            </p:nvSpPr>
            <p:spPr>
              <a:xfrm>
                <a:off x="4625704" y="2241219"/>
                <a:ext cx="2496453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200" b="1" i="1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a:rPr lang="en-US" sz="2200" b="1" i="0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</a:rPr>
                            <m:t>𝐬𝐢𝐧</m:t>
                          </m:r>
                        </m:fName>
                        <m:e>
                          <m:d>
                            <m:dPr>
                              <m:ctrlPr>
                                <a:rPr lang="en-US" sz="2200" b="1" i="1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2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−</m:t>
                              </m:r>
                              <m:r>
                                <a:rPr lang="en-US" sz="2200" b="1" i="1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</a:rPr>
                                <m:t>𝜷</m:t>
                              </m:r>
                            </m:e>
                          </m:d>
                        </m:e>
                      </m:func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200" b="1" i="0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200" b="1" i="0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𝐬𝐢𝐧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⁡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  <a:ea typeface="Cambria Math"/>
                        </a:rPr>
                        <m:t>𝜷</m:t>
                      </m:r>
                    </m:oMath>
                  </m:oMathPara>
                </a14:m>
                <a:endParaRPr lang="ru-RU" sz="2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9" name="Прямоугольник 6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25704" y="2241219"/>
                <a:ext cx="2496453" cy="430887"/>
              </a:xfrm>
              <a:prstGeom prst="rect">
                <a:avLst/>
              </a:prstGeom>
              <a:blipFill rotWithShape="1">
                <a:blip r:embed="rId10"/>
                <a:stretch>
                  <a:fillRect b="-2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2" name="TextBox 81"/>
              <p:cNvSpPr txBox="1"/>
              <p:nvPr/>
            </p:nvSpPr>
            <p:spPr>
              <a:xfrm>
                <a:off x="1" y="2699823"/>
                <a:ext cx="9036495" cy="70788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1−2</m:t>
                      </m:r>
                      <m:func>
                        <m:funcPr>
                          <m:ctrlPr>
                            <a:rPr lang="en-US" sz="2000" b="0" i="1" smtClean="0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 b="0" i="0" smtClean="0">
                              <a:latin typeface="Cambria Math"/>
                              <a:ea typeface="Cambria Math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sz="2000" b="0" i="1" smtClean="0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2000" b="0" i="1" smtClean="0">
                                  <a:latin typeface="Cambria Math"/>
                                  <a:ea typeface="Cambria Math"/>
                                </a:rPr>
                                <m:t>𝛽</m:t>
                              </m:r>
                            </m:e>
                          </m:d>
                        </m:e>
                      </m:func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0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</m:e>
                        <m:sup>
                          <m:r>
                            <a:rPr lang="en-US" sz="2000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sz="2000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000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000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𝛽</m:t>
                          </m:r>
                        </m:e>
                      </m:d>
                      <m:r>
                        <a:rPr lang="en-US" sz="2000" b="0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𝑠𝑖𝑛</m:t>
                          </m:r>
                        </m:e>
                        <m:sup>
                          <m:r>
                            <a:rPr lang="en-US" sz="2000" b="0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d>
                        <m:dPr>
                          <m:ctrlPr>
                            <a:rPr lang="en-US" sz="2000" i="1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dPr>
                        <m:e>
                          <m:r>
                            <a:rPr lang="en-US" sz="2000" b="0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𝛼</m:t>
                          </m:r>
                          <m:r>
                            <a:rPr lang="en-US" sz="2000" b="0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+</m:t>
                          </m:r>
                          <m:r>
                            <a:rPr lang="en-US" sz="2000" b="0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𝛽</m:t>
                          </m:r>
                        </m:e>
                      </m:d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</m:t>
                      </m:r>
                      <m:sSup>
                        <m:sSupPr>
                          <m:ctrlPr>
                            <a:rPr lang="en-US" sz="2000" b="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</m:e>
                        <m:sup>
                          <m:r>
                            <a:rPr lang="en-US" sz="2000" b="0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b="0" i="1" smtClean="0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−2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0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i="1">
                              <a:solidFill>
                                <a:srgbClr val="C00000"/>
                              </a:solidFill>
                              <a:latin typeface="Cambria Math"/>
                              <a:ea typeface="Cambria Math"/>
                            </a:rPr>
                            <m:t>𝑐𝑜𝑠</m:t>
                          </m:r>
                        </m:e>
                        <m:sup>
                          <m:r>
                            <a:rPr lang="en-US" sz="2000" i="1">
                              <a:solidFill>
                                <a:srgbClr val="C00000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i="1" smtClean="0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+</m:t>
                      </m:r>
                    </m:oMath>
                  </m:oMathPara>
                </a14:m>
                <a:endParaRPr lang="en-US" sz="2000" b="0" i="1" dirty="0" smtClean="0">
                  <a:latin typeface="Arial" pitchFamily="34" charset="0"/>
                  <a:ea typeface="Cambria Math"/>
                  <a:cs typeface="Arial" pitchFamily="34" charset="0"/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000" i="1" smtClean="0">
                              <a:solidFill>
                                <a:srgbClr val="00B05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𝑠𝑖𝑛</m:t>
                          </m:r>
                        </m:e>
                        <m:sup>
                          <m:r>
                            <a:rPr lang="en-US" sz="2000" i="1">
                              <a:solidFill>
                                <a:srgbClr val="00B050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solidFill>
                            <a:srgbClr val="00B050"/>
                          </a:solidFill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2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+</m:t>
                      </m:r>
                      <m:sSup>
                        <m:sSupPr>
                          <m:ctrlPr>
                            <a:rPr lang="en-US" sz="2000" i="1" smtClean="0">
                              <a:solidFill>
                                <a:srgbClr val="C0000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sSupPr>
                        <m:e>
                          <m:r>
                            <a:rPr lang="en-US" sz="2000" b="0" i="1" smtClean="0">
                              <a:solidFill>
                                <a:srgbClr val="C00000"/>
                              </a:solidFill>
                              <a:latin typeface="Cambria Math"/>
                              <a:ea typeface="Cambria Math"/>
                            </a:rPr>
                            <m:t>𝑠𝑖𝑛</m:t>
                          </m:r>
                        </m:e>
                        <m:sup>
                          <m:r>
                            <a:rPr lang="en-US" sz="2000" i="1">
                              <a:solidFill>
                                <a:srgbClr val="C00000"/>
                              </a:solidFill>
                              <a:latin typeface="Cambria Math"/>
                              <a:ea typeface="Cambria Math"/>
                            </a:rPr>
                            <m:t>2</m:t>
                          </m:r>
                        </m:sup>
                      </m:sSup>
                      <m:r>
                        <a:rPr lang="en-US" sz="2000" i="1">
                          <a:solidFill>
                            <a:srgbClr val="C00000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sz="2000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82" name="TextBox 8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" y="2699823"/>
                <a:ext cx="9036495" cy="707886"/>
              </a:xfrm>
              <a:prstGeom prst="rect">
                <a:avLst/>
              </a:prstGeom>
              <a:blipFill rotWithShape="1">
                <a:blip r:embed="rId11"/>
                <a:stretch>
                  <a:fillRect b="-948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1915645" y="3415904"/>
                <a:ext cx="5534207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2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−2</m:t>
                      </m:r>
                      <m:func>
                        <m:func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>
                              <a:latin typeface="Cambria Math"/>
                              <a:ea typeface="Cambria Math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𝛽</m:t>
                              </m:r>
                            </m:e>
                          </m:d>
                        </m:e>
                      </m:func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=2−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2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2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𝛽</m:t>
                      </m:r>
                    </m:oMath>
                  </m:oMathPara>
                </a14:m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645" y="3415904"/>
                <a:ext cx="5534207" cy="400110"/>
              </a:xfrm>
              <a:prstGeom prst="rect">
                <a:avLst/>
              </a:prstGeom>
              <a:blipFill rotWithShape="1">
                <a:blip r:embed="rId12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1" name="Прямоугольник 90"/>
              <p:cNvSpPr/>
              <p:nvPr/>
            </p:nvSpPr>
            <p:spPr>
              <a:xfrm>
                <a:off x="1915644" y="3825898"/>
                <a:ext cx="5020862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000" i="1" smtClean="0">
                          <a:latin typeface="Cambria Math"/>
                          <a:ea typeface="Cambria Math"/>
                        </a:rPr>
                        <m:t>2</m:t>
                      </m:r>
                      <m:func>
                        <m:funcPr>
                          <m:ctrlPr>
                            <a:rPr lang="en-US" sz="2000" i="1"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2000">
                              <a:latin typeface="Cambria Math"/>
                              <a:ea typeface="Cambria Math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sz="2000" i="1"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𝛼</m:t>
                              </m:r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2000" i="1">
                                  <a:latin typeface="Cambria Math"/>
                                  <a:ea typeface="Cambria Math"/>
                                </a:rPr>
                                <m:t>𝛽</m:t>
                              </m:r>
                            </m:e>
                          </m:d>
                        </m:e>
                      </m:func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=−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2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𝑐𝑜𝑠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𝛽</m:t>
                      </m:r>
                      <m:r>
                        <a:rPr lang="en-US" sz="2000" b="0" i="1" smtClean="0">
                          <a:latin typeface="Cambria Math"/>
                          <a:ea typeface="Cambria Math"/>
                        </a:rPr>
                        <m:t>+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2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𝑠𝑖𝑛</m:t>
                      </m:r>
                      <m:r>
                        <a:rPr lang="en-US" sz="2000" i="1">
                          <a:latin typeface="Cambria Math"/>
                          <a:ea typeface="Cambria Math"/>
                        </a:rPr>
                        <m:t>𝛽</m:t>
                      </m:r>
                    </m:oMath>
                  </m:oMathPara>
                </a14:m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1" name="Прямоугольник 9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5644" y="3825898"/>
                <a:ext cx="5020862" cy="400110"/>
              </a:xfrm>
              <a:prstGeom prst="rect">
                <a:avLst/>
              </a:prstGeom>
              <a:blipFill rotWithShape="1">
                <a:blip r:embed="rId13"/>
                <a:stretch>
                  <a:fillRect b="-184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2" name="Прямоугольник 91"/>
              <p:cNvSpPr/>
              <p:nvPr/>
            </p:nvSpPr>
            <p:spPr>
              <a:xfrm>
                <a:off x="2192291" y="4246708"/>
                <a:ext cx="4898970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r>
                          <a:rPr lang="en-US" sz="20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𝒄𝒐𝒔</m:t>
                        </m:r>
                      </m:fName>
                      <m:e>
                        <m:d>
                          <m:dPr>
                            <m:ctrlPr>
                              <a:rPr lang="en-US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𝜶</m:t>
                            </m:r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+</m:t>
                            </m:r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𝜷</m:t>
                            </m:r>
                          </m:e>
                        </m:d>
                      </m:e>
                    </m:func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𝒄𝒐𝒔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𝒄𝒐𝒔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𝜷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𝒔𝒊𝒏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𝒔𝒊𝒏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𝜷</m:t>
                    </m:r>
                  </m:oMath>
                </a14:m>
                <a:r>
                  <a:rPr lang="en-US" sz="2000" b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 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(1)</a:t>
                </a:r>
                <a:endParaRPr lang="ru-RU" sz="20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92" name="Прямоугольник 9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2291" y="4246708"/>
                <a:ext cx="4898970" cy="400110"/>
              </a:xfrm>
              <a:prstGeom prst="rect">
                <a:avLst/>
              </a:prstGeom>
              <a:blipFill rotWithShape="1">
                <a:blip r:embed="rId14"/>
                <a:stretch>
                  <a:fillRect t="-6154" r="-374" b="-292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76071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5" grpId="0"/>
      <p:bldP spid="76" grpId="0"/>
      <p:bldP spid="77" grpId="0"/>
      <p:bldP spid="78" grpId="0"/>
      <p:bldP spid="56" grpId="0"/>
      <p:bldP spid="2" grpId="0"/>
      <p:bldP spid="66" grpId="0"/>
      <p:bldP spid="69" grpId="0"/>
      <p:bldP spid="82" grpId="0"/>
      <p:bldP spid="6" grpId="0"/>
      <p:bldP spid="91" grpId="0"/>
      <p:bldP spid="9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object 4"/>
          <p:cNvSpPr txBox="1">
            <a:spLocks/>
          </p:cNvSpPr>
          <p:nvPr/>
        </p:nvSpPr>
        <p:spPr>
          <a:xfrm>
            <a:off x="0" y="69579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Qo‘shish</a:t>
            </a:r>
            <a:r>
              <a:rPr lang="en-US" sz="28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formulalari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Прямоугольник 13"/>
              <p:cNvSpPr/>
              <p:nvPr/>
            </p:nvSpPr>
            <p:spPr>
              <a:xfrm>
                <a:off x="96390" y="915566"/>
                <a:ext cx="444531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</m:fName>
                        <m:e>
                          <m:d>
                            <m:dPr>
                              <m:ctrlP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𝜶</m:t>
                              </m:r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𝜷</m:t>
                              </m:r>
                            </m:e>
                          </m:d>
                        </m:e>
                      </m:func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𝜷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𝜷</m:t>
                      </m:r>
                    </m:oMath>
                  </m:oMathPara>
                </a14:m>
                <a:endParaRPr lang="ru-RU" sz="20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4" name="Прямоугольник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90" y="915566"/>
                <a:ext cx="4445319" cy="400110"/>
              </a:xfrm>
              <a:prstGeom prst="rect">
                <a:avLst/>
              </a:prstGeom>
              <a:blipFill rotWithShape="1">
                <a:blip r:embed="rId5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220921" y="1363721"/>
                <a:ext cx="3533531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𝜷</m:t>
                    </m:r>
                    <m:r>
                      <a:rPr lang="en-US" sz="20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𝑛𝑖</m:t>
                    </m:r>
                    <m:r>
                      <a:rPr lang="en-US" sz="2000" b="0" i="1" smtClean="0">
                        <a:solidFill>
                          <a:schemeClr val="tx1"/>
                        </a:solidFill>
                        <a:latin typeface="Cambria Math"/>
                        <a:ea typeface="Cambria Math"/>
                      </a:rPr>
                      <m:t> 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𝜷</m:t>
                    </m:r>
                  </m:oMath>
                </a14:m>
                <a:r>
                  <a:rPr lang="en-US" sz="2000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bilan</a:t>
                </a:r>
                <a:r>
                  <a:rPr lang="en-US" sz="2000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dirty="0" err="1" smtClean="0">
                    <a:latin typeface="Arial" pitchFamily="34" charset="0"/>
                    <a:cs typeface="Arial" pitchFamily="34" charset="0"/>
                  </a:rPr>
                  <a:t>almashtiramiz</a:t>
                </a:r>
                <a:endParaRPr lang="ru-RU" sz="20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20921" y="1363721"/>
                <a:ext cx="3533531" cy="400110"/>
              </a:xfrm>
              <a:prstGeom prst="rect">
                <a:avLst/>
              </a:prstGeom>
              <a:blipFill rotWithShape="1">
                <a:blip r:embed="rId6"/>
                <a:stretch>
                  <a:fillRect l="-690" t="-6154" r="-690" b="-2923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Прямоугольник 15"/>
              <p:cNvSpPr/>
              <p:nvPr/>
            </p:nvSpPr>
            <p:spPr>
              <a:xfrm>
                <a:off x="42094" y="1779662"/>
                <a:ext cx="8559587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func>
                      <m:funcPr>
                        <m:ctrlPr>
                          <a:rPr lang="en-US" sz="20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funcPr>
                      <m:fName>
                        <m:r>
                          <a:rPr lang="en-US" sz="2000" b="1" i="1">
                            <a:solidFill>
                              <a:srgbClr val="FF0000"/>
                            </a:solidFill>
                            <a:latin typeface="Cambria Math"/>
                            <a:ea typeface="Cambria Math"/>
                          </a:rPr>
                          <m:t>𝒄𝒐𝒔</m:t>
                        </m:r>
                      </m:fName>
                      <m:e>
                        <m:d>
                          <m:dPr>
                            <m:ctrlPr>
                              <a:rPr lang="en-US" sz="2000" b="1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  <a:ea typeface="Cambria Math"/>
                              </a:rPr>
                            </m:ctrlPr>
                          </m:dPr>
                          <m:e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𝜶</m:t>
                            </m:r>
                            <m:r>
                              <a:rPr lang="en-US" sz="2000" b="1" i="1" smtClean="0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−</m:t>
                            </m:r>
                            <m:r>
                              <a:rPr lang="en-US" sz="2000" b="1" i="1">
                                <a:solidFill>
                                  <a:srgbClr val="FF0000"/>
                                </a:solidFill>
                                <a:latin typeface="Cambria Math"/>
                                <a:ea typeface="Cambria Math"/>
                              </a:rPr>
                              <m:t>𝜷</m:t>
                            </m:r>
                          </m:e>
                        </m:d>
                      </m:e>
                    </m:func>
                    <m:r>
                      <a:rPr lang="en-US" sz="20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0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𝒄𝒐𝒔</m:t>
                    </m:r>
                    <m:r>
                      <a:rPr lang="en-US" sz="20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0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𝒄𝒐𝒔</m:t>
                    </m:r>
                    <m:d>
                      <m:dPr>
                        <m:ctrlP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0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𝜷</m:t>
                        </m:r>
                      </m:e>
                    </m:d>
                    <m:r>
                      <a:rPr lang="en-US" sz="20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−</m:t>
                    </m:r>
                    <m:r>
                      <a:rPr lang="en-US" sz="20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𝒔𝒊𝒏</m:t>
                    </m:r>
                    <m:r>
                      <a:rPr lang="en-US" sz="20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000" b="1" i="1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𝒔𝒊𝒏</m:t>
                    </m:r>
                    <m:d>
                      <m:dPr>
                        <m:ctrlP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/>
                          </a:rPr>
                        </m:ctrlPr>
                      </m:dPr>
                      <m:e>
                        <m:r>
                          <a:rPr lang="en-US" sz="2000" b="1" i="1" smtClean="0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−</m:t>
                        </m:r>
                        <m:r>
                          <a:rPr lang="en-US" sz="2000" b="1" i="1">
                            <a:solidFill>
                              <a:srgbClr val="0070C0"/>
                            </a:solidFill>
                            <a:latin typeface="Cambria Math"/>
                            <a:ea typeface="Cambria Math"/>
                          </a:rPr>
                          <m:t>𝜷</m:t>
                        </m:r>
                      </m:e>
                    </m:d>
                    <m:r>
                      <a:rPr lang="en-US" sz="2000" b="1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=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𝒄𝒐𝒔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𝒄𝒐𝒔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𝜷</m:t>
                    </m:r>
                    <m:r>
                      <a:rPr lang="en-US" sz="2000" b="1" i="1" smtClean="0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+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𝒔𝒊𝒏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𝜶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𝒔𝒊𝒏</m:t>
                    </m:r>
                    <m:r>
                      <a:rPr lang="en-US" sz="2000" b="1" i="1">
                        <a:solidFill>
                          <a:srgbClr val="FF0000"/>
                        </a:solidFill>
                        <a:latin typeface="Cambria Math"/>
                        <a:ea typeface="Cambria Math"/>
                      </a:rPr>
                      <m:t>𝜷</m:t>
                    </m:r>
                  </m:oMath>
                </a14:m>
                <a:r>
                  <a:rPr lang="en-US" sz="2000" b="1" dirty="0" smtClean="0">
                    <a:solidFill>
                      <a:srgbClr val="FF000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r>
                  <a:rPr lang="en-US" sz="2000" b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(2)</a:t>
                </a:r>
                <a:endParaRPr lang="ru-RU" sz="2000" b="1" dirty="0">
                  <a:solidFill>
                    <a:srgbClr val="00B05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6" name="Прямоугольник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094" y="1779662"/>
                <a:ext cx="8559587" cy="400110"/>
              </a:xfrm>
              <a:prstGeom prst="rect">
                <a:avLst/>
              </a:prstGeom>
              <a:blipFill rotWithShape="1">
                <a:blip r:embed="rId7"/>
                <a:stretch>
                  <a:fillRect t="-6061" b="-2727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Прямоугольник 16"/>
              <p:cNvSpPr/>
              <p:nvPr/>
            </p:nvSpPr>
            <p:spPr>
              <a:xfrm>
                <a:off x="31829" y="2283718"/>
                <a:ext cx="383553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2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1-misol.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/>
                        <a:cs typeface="Arial" pitchFamily="34" charset="0"/>
                      </a:rPr>
                      <m:t>𝑐</m:t>
                    </m:r>
                    <m:r>
                      <a:rPr lang="en-US" sz="2200" b="0" i="1" dirty="0" smtClean="0">
                        <a:latin typeface="Cambria Math"/>
                        <a:cs typeface="Arial" pitchFamily="34" charset="0"/>
                      </a:rPr>
                      <m:t>𝑜𝑠</m:t>
                    </m:r>
                    <m:sSup>
                      <m:sSupPr>
                        <m:ctrlPr>
                          <a:rPr lang="en-US" sz="22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200" b="0" i="1" dirty="0" smtClean="0">
                            <a:latin typeface="Cambria Math"/>
                            <a:cs typeface="Arial" pitchFamily="34" charset="0"/>
                          </a:rPr>
                          <m:t>75</m:t>
                        </m:r>
                      </m:e>
                      <m:sup>
                        <m:r>
                          <a:rPr lang="en-US" sz="2200" b="0" i="1" dirty="0" smtClean="0">
                            <a:latin typeface="Cambria Math"/>
                            <a:cs typeface="Arial" pitchFamily="34" charset="0"/>
                          </a:rPr>
                          <m:t>0</m:t>
                        </m:r>
                      </m:sup>
                    </m:sSup>
                    <m:r>
                      <a:rPr lang="en-US" sz="2200" b="0" i="1" dirty="0" smtClean="0">
                        <a:latin typeface="Cambria Math"/>
                        <a:cs typeface="Arial" pitchFamily="34" charset="0"/>
                      </a:rPr>
                      <m:t>𝑛𝑖</m:t>
                    </m:r>
                    <m:r>
                      <a:rPr lang="en-US" sz="2200" b="0" i="1" dirty="0" smtClean="0"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2200" b="0" i="1" dirty="0" smtClean="0">
                        <a:latin typeface="Cambria Math"/>
                        <a:cs typeface="Arial" pitchFamily="34" charset="0"/>
                      </a:rPr>
                      <m:t>h𝑖𝑠𝑜𝑏𝑙𝑎𝑛𝑔</m:t>
                    </m:r>
                    <m:r>
                      <a:rPr lang="en-US" sz="2200" b="0" i="1" dirty="0" smtClean="0">
                        <a:latin typeface="Cambria Math"/>
                        <a:cs typeface="Arial" pitchFamily="34" charset="0"/>
                      </a:rPr>
                      <m:t>.</m:t>
                    </m:r>
                  </m:oMath>
                </a14:m>
                <a:endParaRPr lang="ru-RU" sz="22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7" name="Прямоугольник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29" y="2283718"/>
                <a:ext cx="3835537" cy="430887"/>
              </a:xfrm>
              <a:prstGeom prst="rect">
                <a:avLst/>
              </a:prstGeom>
              <a:blipFill rotWithShape="1">
                <a:blip r:embed="rId8"/>
                <a:stretch>
                  <a:fillRect l="-1908" t="-7143" b="-30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Прямоугольник 17"/>
              <p:cNvSpPr/>
              <p:nvPr/>
            </p:nvSpPr>
            <p:spPr>
              <a:xfrm>
                <a:off x="31829" y="2640352"/>
                <a:ext cx="9036496" cy="6741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 dirty="0" smtClean="0">
                          <a:latin typeface="Cambria Math"/>
                          <a:cs typeface="Arial" pitchFamily="34" charset="0"/>
                        </a:rPr>
                        <m:t>𝑐</m:t>
                      </m:r>
                      <m:r>
                        <a:rPr lang="en-US" sz="1800" b="0" i="1" dirty="0" smtClean="0">
                          <a:latin typeface="Cambria Math"/>
                          <a:cs typeface="Arial" pitchFamily="34" charset="0"/>
                        </a:rPr>
                        <m:t>𝑜𝑠</m:t>
                      </m:r>
                      <m:sSup>
                        <m:sSupPr>
                          <m:ctrlPr>
                            <a:rPr lang="en-US" sz="18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1800" b="0" i="1" dirty="0" smtClean="0">
                              <a:latin typeface="Cambria Math"/>
                              <a:cs typeface="Arial" pitchFamily="34" charset="0"/>
                            </a:rPr>
                            <m:t>75</m:t>
                          </m:r>
                        </m:e>
                        <m:sup>
                          <m:r>
                            <a:rPr lang="en-US" sz="1800" b="0" i="1" dirty="0" smtClean="0">
                              <a:latin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  <m:r>
                        <a:rPr lang="en-US" sz="1800" b="0" i="1" dirty="0" smtClean="0">
                          <a:latin typeface="Cambria Math"/>
                          <a:cs typeface="Arial" pitchFamily="34" charset="0"/>
                        </a:rPr>
                        <m:t>=</m:t>
                      </m:r>
                      <m:func>
                        <m:funcPr>
                          <m:ctrlPr>
                            <a:rPr lang="en-US" sz="18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800" b="0" i="0" dirty="0" smtClean="0">
                              <a:latin typeface="Cambria Math"/>
                              <a:cs typeface="Arial" pitchFamily="34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sz="1800" b="0" i="1" dirty="0" smtClean="0"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1800" b="0" i="1" dirty="0" smtClean="0"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pPr>
                                <m:e>
                                  <m:sSup>
                                    <m:sSupPr>
                                      <m:ctrlPr>
                                        <a:rPr lang="en-US" sz="1800" i="1" dirty="0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cs typeface="Arial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1800" i="1" dirty="0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  <a:cs typeface="Arial" pitchFamily="34" charset="0"/>
                                        </a:rPr>
                                        <m:t>45</m:t>
                                      </m:r>
                                    </m:e>
                                    <m:sup>
                                      <m:r>
                                        <a:rPr lang="en-US" sz="1800" i="1" dirty="0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  <a:cs typeface="Arial" pitchFamily="34" charset="0"/>
                                        </a:rPr>
                                        <m:t>0</m:t>
                                      </m:r>
                                    </m:sup>
                                  </m:sSup>
                                  <m:r>
                                    <a:rPr lang="en-US" sz="1800" b="0" i="1" dirty="0" smtClean="0">
                                      <a:latin typeface="Cambria Math"/>
                                      <a:cs typeface="Arial" pitchFamily="34" charset="0"/>
                                    </a:rPr>
                                    <m:t>+30</m:t>
                                  </m:r>
                                </m:e>
                                <m:sup>
                                  <m:r>
                                    <a:rPr lang="en-US" sz="1800" b="0" i="1" dirty="0" smtClean="0">
                                      <a:latin typeface="Cambria Math"/>
                                      <a:cs typeface="Arial" pitchFamily="34" charset="0"/>
                                    </a:rPr>
                                    <m:t>0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  <m:r>
                        <a:rPr lang="en-US" sz="1800" b="0" i="1" dirty="0" smtClean="0"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1800" b="0" i="1" dirty="0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𝑐𝑜𝑠</m:t>
                      </m:r>
                      <m:sSup>
                        <m:sSupPr>
                          <m:ctrlPr>
                            <a:rPr lang="en-US" sz="18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1800" i="1" dirty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45</m:t>
                          </m:r>
                        </m:e>
                        <m:sup>
                          <m:r>
                            <a:rPr lang="en-US" sz="1800" i="1" dirty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  <m:r>
                        <a:rPr lang="en-US" sz="1800" b="0" i="1" dirty="0" smtClean="0">
                          <a:latin typeface="Cambria Math"/>
                          <a:cs typeface="Arial" pitchFamily="34" charset="0"/>
                        </a:rPr>
                        <m:t>𝑐𝑜𝑠</m:t>
                      </m:r>
                      <m:sSup>
                        <m:sSupPr>
                          <m:ctrlPr>
                            <a:rPr lang="en-US" sz="18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1800" b="0" i="1" dirty="0" smtClean="0">
                              <a:latin typeface="Cambria Math"/>
                              <a:cs typeface="Arial" pitchFamily="34" charset="0"/>
                            </a:rPr>
                            <m:t>30</m:t>
                          </m:r>
                        </m:e>
                        <m:sup>
                          <m:r>
                            <a:rPr lang="en-US" sz="1800" i="1" dirty="0">
                              <a:latin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  <m:r>
                        <a:rPr lang="en-US" sz="1800" b="0" i="1" dirty="0" smtClean="0">
                          <a:latin typeface="Cambria Math"/>
                          <a:cs typeface="Arial" pitchFamily="34" charset="0"/>
                        </a:rPr>
                        <m:t>−</m:t>
                      </m:r>
                      <m:r>
                        <a:rPr lang="en-US" sz="1800" b="0" i="1" dirty="0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𝑠𝑖𝑛</m:t>
                      </m:r>
                      <m:sSup>
                        <m:sSupPr>
                          <m:ctrlPr>
                            <a:rPr lang="en-US" sz="18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1800" i="1" dirty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45</m:t>
                          </m:r>
                        </m:e>
                        <m:sup>
                          <m:r>
                            <a:rPr lang="en-US" sz="1800" i="1" dirty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  <m:r>
                        <a:rPr lang="en-US" sz="1800" b="0" i="1" dirty="0" smtClean="0">
                          <a:latin typeface="Cambria Math"/>
                          <a:cs typeface="Arial" pitchFamily="34" charset="0"/>
                        </a:rPr>
                        <m:t>𝑠𝑖𝑛</m:t>
                      </m:r>
                      <m:sSup>
                        <m:sSupPr>
                          <m:ctrlPr>
                            <a:rPr lang="en-US" sz="18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1800" i="1" dirty="0">
                              <a:latin typeface="Cambria Math"/>
                              <a:cs typeface="Arial" pitchFamily="34" charset="0"/>
                            </a:rPr>
                            <m:t>30</m:t>
                          </m:r>
                        </m:e>
                        <m:sup>
                          <m:r>
                            <a:rPr lang="en-US" sz="1800" i="1" dirty="0">
                              <a:latin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  <m:r>
                        <a:rPr lang="en-US" sz="1800" b="0" i="1" dirty="0" smtClean="0"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18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18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800" b="0" i="1" dirty="0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1800" b="0" i="1" dirty="0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1800" b="0" i="1" dirty="0" smtClean="0">
                          <a:latin typeface="Cambria Math"/>
                          <a:ea typeface="Cambria Math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1800" b="0" i="1" dirty="0" smtClean="0"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1800" b="0" i="1" dirty="0" smtClean="0">
                                  <a:latin typeface="Cambria Math" panose="02040503050406030204" pitchFamily="18" charset="0"/>
                                  <a:ea typeface="Cambria Math"/>
                                  <a:cs typeface="Arial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800" b="0" i="1" dirty="0" smtClean="0"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1800" b="0" i="1" dirty="0" smtClean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1800" i="1" dirty="0">
                          <a:latin typeface="Cambria Math"/>
                          <a:ea typeface="Cambria Math"/>
                          <a:cs typeface="Arial" pitchFamily="34" charset="0"/>
                        </a:rPr>
                        <m:t>−</m:t>
                      </m:r>
                      <m:f>
                        <m:fPr>
                          <m:ctrlPr>
                            <a:rPr lang="en-US" sz="18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18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800" i="1" dirty="0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1800" i="1" dirty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1800" i="1" dirty="0">
                          <a:latin typeface="Cambria Math"/>
                          <a:ea typeface="Cambria Math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1800" i="1" dirty="0"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1800" b="0" i="1" dirty="0" smtClean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1800" i="1" dirty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1800" b="0" i="1" dirty="0" smtClean="0"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18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1800" b="1" i="1" dirty="0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Arial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800" b="1" i="1" dirty="0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𝟔</m:t>
                              </m:r>
                            </m:e>
                          </m:rad>
                          <m:r>
                            <a:rPr lang="en-US" sz="1800" b="1" i="1" dirty="0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−</m:t>
                          </m:r>
                          <m:rad>
                            <m:radPr>
                              <m:degHide m:val="on"/>
                              <m:ctrlPr>
                                <a:rPr lang="en-US" sz="1800" b="1" i="1" dirty="0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Arial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800" b="1" i="1" dirty="0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>
                            <a:rPr lang="en-US" sz="1800" b="1" i="1" dirty="0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18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8" name="Прямоугольник 1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829" y="2640352"/>
                <a:ext cx="9036496" cy="67415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Прямоугольник 18"/>
              <p:cNvSpPr/>
              <p:nvPr/>
            </p:nvSpPr>
            <p:spPr>
              <a:xfrm>
                <a:off x="96390" y="3433524"/>
                <a:ext cx="383553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US" sz="2200" b="1" i="1" dirty="0" smtClean="0">
                    <a:solidFill>
                      <a:srgbClr val="00B050"/>
                    </a:solidFill>
                    <a:latin typeface="Arial" pitchFamily="34" charset="0"/>
                    <a:cs typeface="Arial" pitchFamily="34" charset="0"/>
                  </a:rPr>
                  <a:t>2-misol. </a:t>
                </a:r>
                <a14:m>
                  <m:oMath xmlns:m="http://schemas.openxmlformats.org/officeDocument/2006/math">
                    <m:r>
                      <a:rPr lang="en-US" sz="2200" i="1" dirty="0" smtClean="0">
                        <a:latin typeface="Cambria Math"/>
                        <a:cs typeface="Arial" pitchFamily="34" charset="0"/>
                      </a:rPr>
                      <m:t>𝑐</m:t>
                    </m:r>
                    <m:r>
                      <a:rPr lang="en-US" sz="2200" b="0" i="1" dirty="0" smtClean="0">
                        <a:latin typeface="Cambria Math"/>
                        <a:cs typeface="Arial" pitchFamily="34" charset="0"/>
                      </a:rPr>
                      <m:t>𝑜𝑠</m:t>
                    </m:r>
                    <m:sSup>
                      <m:sSupPr>
                        <m:ctrlPr>
                          <a:rPr lang="en-US" sz="2200" b="0" i="1" dirty="0" smtClean="0">
                            <a:latin typeface="Cambria Math" panose="02040503050406030204" pitchFamily="18" charset="0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en-US" sz="2200" b="0" i="1" dirty="0" smtClean="0">
                            <a:latin typeface="Cambria Math"/>
                            <a:cs typeface="Arial" pitchFamily="34" charset="0"/>
                          </a:rPr>
                          <m:t>15</m:t>
                        </m:r>
                      </m:e>
                      <m:sup>
                        <m:r>
                          <a:rPr lang="en-US" sz="2200" b="0" i="1" dirty="0" smtClean="0">
                            <a:latin typeface="Cambria Math"/>
                            <a:cs typeface="Arial" pitchFamily="34" charset="0"/>
                          </a:rPr>
                          <m:t>0</m:t>
                        </m:r>
                      </m:sup>
                    </m:sSup>
                    <m:r>
                      <a:rPr lang="en-US" sz="2200" b="0" i="1" dirty="0" smtClean="0">
                        <a:latin typeface="Cambria Math"/>
                        <a:cs typeface="Arial" pitchFamily="34" charset="0"/>
                      </a:rPr>
                      <m:t>𝑛𝑖</m:t>
                    </m:r>
                    <m:r>
                      <a:rPr lang="en-US" sz="2200" b="0" i="1" dirty="0" smtClean="0">
                        <a:latin typeface="Cambria Math"/>
                        <a:cs typeface="Arial" pitchFamily="34" charset="0"/>
                      </a:rPr>
                      <m:t> </m:t>
                    </m:r>
                    <m:r>
                      <a:rPr lang="en-US" sz="2200" b="0" i="1" dirty="0" smtClean="0">
                        <a:latin typeface="Cambria Math"/>
                        <a:cs typeface="Arial" pitchFamily="34" charset="0"/>
                      </a:rPr>
                      <m:t>h𝑖𝑠𝑜𝑏𝑙𝑎𝑛𝑔</m:t>
                    </m:r>
                    <m:r>
                      <a:rPr lang="en-US" sz="2200" b="0" i="1" dirty="0" smtClean="0">
                        <a:latin typeface="Cambria Math"/>
                        <a:cs typeface="Arial" pitchFamily="34" charset="0"/>
                      </a:rPr>
                      <m:t>.</m:t>
                    </m:r>
                  </m:oMath>
                </a14:m>
                <a:endParaRPr lang="ru-RU" sz="22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Прямоугольник 1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90" y="3433524"/>
                <a:ext cx="3835537" cy="430887"/>
              </a:xfrm>
              <a:prstGeom prst="rect">
                <a:avLst/>
              </a:prstGeom>
              <a:blipFill rotWithShape="1">
                <a:blip r:embed="rId10"/>
                <a:stretch>
                  <a:fillRect l="-2067" t="-7042" b="-281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96390" y="3864411"/>
                <a:ext cx="9036496" cy="67415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1800" i="1" dirty="0" smtClean="0">
                          <a:latin typeface="Cambria Math"/>
                          <a:cs typeface="Arial" pitchFamily="34" charset="0"/>
                        </a:rPr>
                        <m:t>𝑐</m:t>
                      </m:r>
                      <m:r>
                        <a:rPr lang="en-US" sz="1800" b="0" i="1" dirty="0" smtClean="0">
                          <a:latin typeface="Cambria Math"/>
                          <a:cs typeface="Arial" pitchFamily="34" charset="0"/>
                        </a:rPr>
                        <m:t>𝑜𝑠</m:t>
                      </m:r>
                      <m:sSup>
                        <m:sSupPr>
                          <m:ctrlPr>
                            <a:rPr lang="en-US" sz="18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1800" b="0" i="1" dirty="0" smtClean="0">
                              <a:latin typeface="Cambria Math"/>
                              <a:cs typeface="Arial" pitchFamily="34" charset="0"/>
                            </a:rPr>
                            <m:t>15</m:t>
                          </m:r>
                        </m:e>
                        <m:sup>
                          <m:r>
                            <a:rPr lang="en-US" sz="1800" b="0" i="1" dirty="0" smtClean="0">
                              <a:latin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  <m:r>
                        <a:rPr lang="en-US" sz="1800" b="0" i="1" dirty="0" smtClean="0">
                          <a:latin typeface="Cambria Math"/>
                          <a:cs typeface="Arial" pitchFamily="34" charset="0"/>
                        </a:rPr>
                        <m:t>=</m:t>
                      </m:r>
                      <m:func>
                        <m:funcPr>
                          <m:ctrlPr>
                            <a:rPr lang="en-US" sz="1800" b="0" i="1" dirty="0" smtClean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US" sz="1800" b="0" i="0" dirty="0" smtClean="0">
                              <a:latin typeface="Cambria Math"/>
                              <a:cs typeface="Arial" pitchFamily="34" charset="0"/>
                            </a:rPr>
                            <m:t>cos</m:t>
                          </m:r>
                        </m:fName>
                        <m:e>
                          <m:d>
                            <m:dPr>
                              <m:ctrlPr>
                                <a:rPr lang="en-US" sz="1800" b="0" i="1" dirty="0" smtClean="0"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lang="en-US" sz="1800" b="0" i="1" dirty="0" smtClean="0">
                                      <a:latin typeface="Cambria Math" panose="02040503050406030204" pitchFamily="18" charset="0"/>
                                      <a:cs typeface="Arial" pitchFamily="34" charset="0"/>
                                    </a:rPr>
                                  </m:ctrlPr>
                                </m:sSupPr>
                                <m:e>
                                  <m:sSup>
                                    <m:sSupPr>
                                      <m:ctrlPr>
                                        <a:rPr lang="en-US" sz="1800" i="1" dirty="0" smtClean="0">
                                          <a:solidFill>
                                            <a:srgbClr val="FF0000"/>
                                          </a:solidFill>
                                          <a:latin typeface="Cambria Math" panose="02040503050406030204" pitchFamily="18" charset="0"/>
                                          <a:cs typeface="Arial" pitchFamily="34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1800" i="1" dirty="0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  <a:cs typeface="Arial" pitchFamily="34" charset="0"/>
                                        </a:rPr>
                                        <m:t>45</m:t>
                                      </m:r>
                                    </m:e>
                                    <m:sup>
                                      <m:r>
                                        <a:rPr lang="en-US" sz="1800" i="1" dirty="0">
                                          <a:solidFill>
                                            <a:srgbClr val="FF0000"/>
                                          </a:solidFill>
                                          <a:latin typeface="Cambria Math"/>
                                          <a:cs typeface="Arial" pitchFamily="34" charset="0"/>
                                        </a:rPr>
                                        <m:t>0</m:t>
                                      </m:r>
                                    </m:sup>
                                  </m:sSup>
                                  <m:r>
                                    <a:rPr lang="en-US" sz="1800" b="0" i="1" dirty="0" smtClean="0">
                                      <a:latin typeface="Cambria Math"/>
                                      <a:cs typeface="Arial" pitchFamily="34" charset="0"/>
                                    </a:rPr>
                                    <m:t>−30</m:t>
                                  </m:r>
                                </m:e>
                                <m:sup>
                                  <m:r>
                                    <a:rPr lang="en-US" sz="1800" b="0" i="1" dirty="0" smtClean="0">
                                      <a:latin typeface="Cambria Math"/>
                                      <a:cs typeface="Arial" pitchFamily="34" charset="0"/>
                                    </a:rPr>
                                    <m:t>0</m:t>
                                  </m:r>
                                </m:sup>
                              </m:sSup>
                            </m:e>
                          </m:d>
                        </m:e>
                      </m:func>
                      <m:r>
                        <a:rPr lang="en-US" sz="1800" b="0" i="1" dirty="0" smtClean="0">
                          <a:latin typeface="Cambria Math"/>
                          <a:cs typeface="Arial" pitchFamily="34" charset="0"/>
                        </a:rPr>
                        <m:t>=</m:t>
                      </m:r>
                      <m:r>
                        <a:rPr lang="en-US" sz="1800" b="0" i="1" dirty="0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𝑐𝑜𝑠</m:t>
                      </m:r>
                      <m:sSup>
                        <m:sSupPr>
                          <m:ctrlPr>
                            <a:rPr lang="en-US" sz="18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1800" i="1" dirty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45</m:t>
                          </m:r>
                        </m:e>
                        <m:sup>
                          <m:r>
                            <a:rPr lang="en-US" sz="1800" i="1" dirty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  <m:r>
                        <a:rPr lang="en-US" sz="1800" b="0" i="1" dirty="0" smtClean="0">
                          <a:latin typeface="Cambria Math"/>
                          <a:cs typeface="Arial" pitchFamily="34" charset="0"/>
                        </a:rPr>
                        <m:t>𝑐𝑜𝑠</m:t>
                      </m:r>
                      <m:sSup>
                        <m:sSupPr>
                          <m:ctrlPr>
                            <a:rPr lang="en-US" sz="18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1800" b="0" i="1" dirty="0" smtClean="0">
                              <a:latin typeface="Cambria Math"/>
                              <a:cs typeface="Arial" pitchFamily="34" charset="0"/>
                            </a:rPr>
                            <m:t>30</m:t>
                          </m:r>
                        </m:e>
                        <m:sup>
                          <m:r>
                            <a:rPr lang="en-US" sz="1800" i="1" dirty="0">
                              <a:latin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  <m:r>
                        <a:rPr lang="en-US" sz="1800" b="0" i="1" dirty="0" smtClean="0">
                          <a:latin typeface="Cambria Math"/>
                          <a:cs typeface="Arial" pitchFamily="34" charset="0"/>
                        </a:rPr>
                        <m:t>+</m:t>
                      </m:r>
                      <m:r>
                        <a:rPr lang="en-US" sz="1800" b="0" i="1" dirty="0" smtClean="0">
                          <a:solidFill>
                            <a:srgbClr val="FF0000"/>
                          </a:solidFill>
                          <a:latin typeface="Cambria Math"/>
                          <a:cs typeface="Arial" pitchFamily="34" charset="0"/>
                        </a:rPr>
                        <m:t>𝑠𝑖𝑛</m:t>
                      </m:r>
                      <m:sSup>
                        <m:sSupPr>
                          <m:ctrlPr>
                            <a:rPr lang="en-US" sz="1800" i="1" dirty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1800" i="1" dirty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45</m:t>
                          </m:r>
                        </m:e>
                        <m:sup>
                          <m:r>
                            <a:rPr lang="en-US" sz="1800" i="1" dirty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  <m:r>
                        <a:rPr lang="en-US" sz="1800" b="0" i="1" dirty="0" smtClean="0">
                          <a:latin typeface="Cambria Math"/>
                          <a:cs typeface="Arial" pitchFamily="34" charset="0"/>
                        </a:rPr>
                        <m:t>𝑠𝑖𝑛</m:t>
                      </m:r>
                      <m:sSup>
                        <m:sSupPr>
                          <m:ctrlPr>
                            <a:rPr lang="en-US" sz="1800" i="1" dirty="0"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en-US" sz="1800" i="1" dirty="0">
                              <a:latin typeface="Cambria Math"/>
                              <a:cs typeface="Arial" pitchFamily="34" charset="0"/>
                            </a:rPr>
                            <m:t>30</m:t>
                          </m:r>
                        </m:e>
                        <m:sup>
                          <m:r>
                            <a:rPr lang="en-US" sz="1800" i="1" dirty="0">
                              <a:latin typeface="Cambria Math"/>
                              <a:cs typeface="Arial" pitchFamily="34" charset="0"/>
                            </a:rPr>
                            <m:t>0</m:t>
                          </m:r>
                        </m:sup>
                      </m:sSup>
                      <m:r>
                        <a:rPr lang="en-US" sz="1800" b="0" i="1" dirty="0" smtClean="0">
                          <a:latin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18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1800" b="0" i="1" dirty="0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800" b="0" i="1" dirty="0" smtClean="0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1800" b="0" i="1" dirty="0" smtClean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1800" b="0" i="1" dirty="0" smtClean="0">
                          <a:latin typeface="Cambria Math"/>
                          <a:ea typeface="Cambria Math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1800" b="0" i="1" dirty="0" smtClean="0"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1800" b="0" i="1" dirty="0" smtClean="0">
                                  <a:latin typeface="Cambria Math" panose="02040503050406030204" pitchFamily="18" charset="0"/>
                                  <a:ea typeface="Cambria Math"/>
                                  <a:cs typeface="Arial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800" b="0" i="1" dirty="0" smtClean="0"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3</m:t>
                              </m:r>
                            </m:e>
                          </m:rad>
                        </m:num>
                        <m:den>
                          <m:r>
                            <a:rPr lang="en-US" sz="1800" b="0" i="1" dirty="0" smtClean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1800" b="0" i="1" dirty="0" smtClean="0">
                          <a:latin typeface="Cambria Math"/>
                          <a:ea typeface="Cambria Math"/>
                          <a:cs typeface="Arial" pitchFamily="34" charset="0"/>
                        </a:rPr>
                        <m:t>+</m:t>
                      </m:r>
                      <m:f>
                        <m:fPr>
                          <m:ctrlPr>
                            <a:rPr lang="en-US" sz="18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cs typeface="Arial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1800" i="1" dirty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  <a:cs typeface="Arial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800" i="1" dirty="0">
                                  <a:solidFill>
                                    <a:srgbClr val="FF0000"/>
                                  </a:solidFill>
                                  <a:latin typeface="Cambria Math"/>
                                  <a:cs typeface="Arial" pitchFamily="34" charset="0"/>
                                </a:rPr>
                                <m:t>2</m:t>
                              </m:r>
                            </m:e>
                          </m:rad>
                        </m:num>
                        <m:den>
                          <m:r>
                            <a:rPr lang="en-US" sz="1800" i="1" dirty="0">
                              <a:solidFill>
                                <a:srgbClr val="FF0000"/>
                              </a:solidFill>
                              <a:latin typeface="Cambria Math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1800" i="1" dirty="0">
                          <a:latin typeface="Cambria Math"/>
                          <a:ea typeface="Cambria Math"/>
                          <a:cs typeface="Arial" pitchFamily="34" charset="0"/>
                        </a:rPr>
                        <m:t>∙</m:t>
                      </m:r>
                      <m:f>
                        <m:fPr>
                          <m:ctrlPr>
                            <a:rPr lang="en-US" sz="1800" i="1" dirty="0"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>
                            <a:rPr lang="en-US" sz="1800" b="0" i="1" dirty="0" smtClean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1</m:t>
                          </m:r>
                        </m:num>
                        <m:den>
                          <m:r>
                            <a:rPr lang="en-US" sz="1800" i="1" dirty="0"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2</m:t>
                          </m:r>
                        </m:den>
                      </m:f>
                      <m:r>
                        <a:rPr lang="en-US" sz="1800" b="0" i="1" dirty="0" smtClean="0">
                          <a:latin typeface="Cambria Math"/>
                          <a:ea typeface="Cambria Math"/>
                          <a:cs typeface="Arial" pitchFamily="34" charset="0"/>
                        </a:rPr>
                        <m:t>=</m:t>
                      </m:r>
                      <m:f>
                        <m:fPr>
                          <m:ctrlPr>
                            <a:rPr lang="en-US" sz="1800" b="1" i="1" dirty="0" smtClean="0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  <a:ea typeface="Cambria Math"/>
                              <a:cs typeface="Arial" pitchFamily="34" charset="0"/>
                            </a:rPr>
                          </m:ctrlPr>
                        </m:fPr>
                        <m:num>
                          <m:rad>
                            <m:radPr>
                              <m:degHide m:val="on"/>
                              <m:ctrlPr>
                                <a:rPr lang="en-US" sz="1800" b="1" i="1" dirty="0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Arial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800" b="1" i="1" dirty="0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𝟔</m:t>
                              </m:r>
                            </m:e>
                          </m:rad>
                          <m:r>
                            <a:rPr lang="en-US" sz="1800" b="1" i="1" dirty="0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+</m:t>
                          </m:r>
                          <m:rad>
                            <m:radPr>
                              <m:degHide m:val="on"/>
                              <m:ctrlPr>
                                <a:rPr lang="en-US" sz="1800" b="1" i="1" dirty="0" smtClean="0">
                                  <a:solidFill>
                                    <a:srgbClr val="7030A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  <a:cs typeface="Arial" pitchFamily="34" charset="0"/>
                                </a:rPr>
                              </m:ctrlPr>
                            </m:radPr>
                            <m:deg/>
                            <m:e>
                              <m:r>
                                <a:rPr lang="en-US" sz="1800" b="1" i="1" dirty="0" smtClean="0">
                                  <a:solidFill>
                                    <a:srgbClr val="7030A0"/>
                                  </a:solidFill>
                                  <a:latin typeface="Cambria Math"/>
                                  <a:ea typeface="Cambria Math"/>
                                  <a:cs typeface="Arial" pitchFamily="34" charset="0"/>
                                </a:rPr>
                                <m:t>𝟐</m:t>
                              </m:r>
                            </m:e>
                          </m:rad>
                        </m:num>
                        <m:den>
                          <m:r>
                            <a:rPr lang="en-US" sz="1800" b="1" i="1" dirty="0" smtClean="0">
                              <a:solidFill>
                                <a:srgbClr val="7030A0"/>
                              </a:solidFill>
                              <a:latin typeface="Cambria Math"/>
                              <a:ea typeface="Cambria Math"/>
                              <a:cs typeface="Arial" pitchFamily="34" charset="0"/>
                            </a:rPr>
                            <m:t>𝟒</m:t>
                          </m:r>
                        </m:den>
                      </m:f>
                    </m:oMath>
                  </m:oMathPara>
                </a14:m>
                <a:endParaRPr lang="ru-RU" sz="1800" b="1" i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6390" y="3864411"/>
                <a:ext cx="9036496" cy="674159"/>
              </a:xfrm>
              <a:prstGeom prst="rect">
                <a:avLst/>
              </a:prstGeom>
              <a:blipFill rotWithShape="1"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134884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3" grpId="0"/>
      <p:bldP spid="16" grpId="0"/>
      <p:bldP spid="17" grpId="0"/>
      <p:bldP spid="18" grpId="0"/>
      <p:bldP spid="19" grpId="0"/>
      <p:bldP spid="2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object 4"/>
          <p:cNvSpPr txBox="1">
            <a:spLocks/>
          </p:cNvSpPr>
          <p:nvPr/>
        </p:nvSpPr>
        <p:spPr>
          <a:xfrm>
            <a:off x="0" y="127308"/>
            <a:ext cx="9144000" cy="54304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Qo‘shish</a:t>
            </a:r>
            <a:r>
              <a:rPr lang="en-US" sz="28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formulalari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318" y="843558"/>
            <a:ext cx="55082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i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3-misol. 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Ushbu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formulalarni</a:t>
            </a:r>
            <a:r>
              <a:rPr lang="en-US" sz="24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>
                <a:latin typeface="Arial" pitchFamily="34" charset="0"/>
                <a:cs typeface="Arial" pitchFamily="34" charset="0"/>
              </a:rPr>
              <a:t>isbotlang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0441" y="1305223"/>
                <a:ext cx="6289751" cy="69371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1) </m:t>
                      </m:r>
                      <m:r>
                        <a:rPr lang="en-US" sz="2200" i="1">
                          <a:latin typeface="Cambria Math"/>
                        </a:rPr>
                        <m:t>𝑐𝑜𝑠</m:t>
                      </m:r>
                      <m:d>
                        <m:d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2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2200" i="1">
                              <a:latin typeface="Cambria Math"/>
                            </a:rPr>
                            <m:t>−</m:t>
                          </m:r>
                          <m:r>
                            <a:rPr lang="en-US" sz="2200" i="1">
                              <a:latin typeface="Cambria Math"/>
                            </a:rPr>
                            <m:t>𝛽</m:t>
                          </m:r>
                        </m:e>
                      </m:d>
                      <m:r>
                        <a:rPr lang="en-US" sz="2200" i="1">
                          <a:latin typeface="Cambria Math"/>
                        </a:rPr>
                        <m:t>=</m:t>
                      </m:r>
                      <m:r>
                        <a:rPr lang="en-US" sz="2200" i="1">
                          <a:latin typeface="Cambria Math"/>
                        </a:rPr>
                        <m:t>𝑠𝑖𝑛</m:t>
                      </m:r>
                      <m:r>
                        <a:rPr lang="en-US" sz="2200" i="1">
                          <a:latin typeface="Cambria Math"/>
                        </a:rPr>
                        <m:t>𝛽</m:t>
                      </m:r>
                      <m:r>
                        <a:rPr lang="en-US" sz="2200" i="1">
                          <a:latin typeface="Cambria Math"/>
                        </a:rPr>
                        <m:t>,  2) </m:t>
                      </m:r>
                      <m:r>
                        <a:rPr lang="en-US" sz="2200" i="1">
                          <a:latin typeface="Cambria Math"/>
                        </a:rPr>
                        <m:t>𝑠𝑖𝑛</m:t>
                      </m:r>
                      <m:d>
                        <m:d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2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2200" i="1">
                              <a:latin typeface="Cambria Math"/>
                            </a:rPr>
                            <m:t>−</m:t>
                          </m:r>
                          <m:r>
                            <a:rPr lang="en-US" sz="2200" i="1" smtClean="0">
                              <a:latin typeface="Cambria Math"/>
                              <a:ea typeface="Cambria Math"/>
                            </a:rPr>
                            <m:t>𝛼</m:t>
                          </m:r>
                        </m:e>
                      </m:d>
                      <m:r>
                        <a:rPr lang="en-US" sz="2200" i="1">
                          <a:latin typeface="Cambria Math"/>
                        </a:rPr>
                        <m:t>=</m:t>
                      </m:r>
                      <m:r>
                        <a:rPr lang="en-US" sz="2200" i="1">
                          <a:latin typeface="Cambria Math"/>
                        </a:rPr>
                        <m:t>𝑐𝑜𝑠</m:t>
                      </m:r>
                      <m:r>
                        <a:rPr lang="en-US" sz="2200" i="1" smtClean="0">
                          <a:latin typeface="Cambria Math"/>
                          <a:ea typeface="Cambria Math"/>
                        </a:rPr>
                        <m:t>𝛼</m:t>
                      </m:r>
                    </m:oMath>
                  </m:oMathPara>
                </a14:m>
                <a:endParaRPr lang="ru-RU" sz="2200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441" y="1305223"/>
                <a:ext cx="6289751" cy="693716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34023" y="2926847"/>
                <a:ext cx="9075186" cy="6676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en-US" sz="2200" b="0" i="1" smtClean="0">
                          <a:latin typeface="Cambria Math"/>
                        </a:rPr>
                        <m:t>1) 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𝒄</m:t>
                      </m:r>
                      <m:r>
                        <a:rPr lang="en-US" sz="2200" b="1" i="1">
                          <a:solidFill>
                            <a:srgbClr val="7030A0"/>
                          </a:solidFill>
                          <a:latin typeface="Cambria Math"/>
                        </a:rPr>
                        <m:t>𝒐𝒔</m:t>
                      </m:r>
                      <m:d>
                        <m:dPr>
                          <m:ctrlPr>
                            <a:rPr lang="ru-RU" sz="2200" b="1" i="1">
                              <a:solidFill>
                                <a:srgbClr val="7030A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200" b="1" i="1" smtClean="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𝝅</m:t>
                              </m:r>
                            </m:num>
                            <m:den>
                              <m:r>
                                <a:rPr lang="en-US" sz="2200" b="1" i="1">
                                  <a:solidFill>
                                    <a:srgbClr val="FF0000"/>
                                  </a:solidFill>
                                  <a:latin typeface="Cambria Math"/>
                                </a:rPr>
                                <m:t>𝟐</m:t>
                              </m:r>
                            </m:den>
                          </m:f>
                          <m:r>
                            <a:rPr lang="en-US" sz="22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200" b="1" i="1">
                              <a:solidFill>
                                <a:srgbClr val="7030A0"/>
                              </a:solidFill>
                              <a:latin typeface="Cambria Math"/>
                            </a:rPr>
                            <m:t>𝜷</m:t>
                          </m:r>
                        </m:e>
                      </m:d>
                      <m:r>
                        <a:rPr lang="en-US" sz="2200" i="1">
                          <a:latin typeface="Cambria Math"/>
                        </a:rPr>
                        <m:t>=</m:t>
                      </m:r>
                      <m:r>
                        <a:rPr lang="en-US" sz="2200" i="1">
                          <a:latin typeface="Cambria Math"/>
                        </a:rPr>
                        <m:t>𝑐𝑜𝑠</m:t>
                      </m:r>
                      <m:f>
                        <m:fPr>
                          <m:ctrlPr>
                            <a:rPr lang="ru-RU" sz="2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200" i="1">
                          <a:latin typeface="Cambria Math"/>
                        </a:rPr>
                        <m:t>𝑐𝑜𝑠</m:t>
                      </m:r>
                      <m:r>
                        <a:rPr lang="en-US" sz="2200" i="1">
                          <a:latin typeface="Cambria Math"/>
                        </a:rPr>
                        <m:t>𝛽</m:t>
                      </m:r>
                      <m:r>
                        <a:rPr lang="en-US" sz="2200" i="1">
                          <a:latin typeface="Cambria Math"/>
                        </a:rPr>
                        <m:t>+</m:t>
                      </m:r>
                      <m:r>
                        <a:rPr lang="en-US" sz="2200" i="1">
                          <a:latin typeface="Cambria Math"/>
                        </a:rPr>
                        <m:t>𝑠𝑖𝑛</m:t>
                      </m:r>
                      <m:f>
                        <m:fPr>
                          <m:ctrlPr>
                            <a:rPr lang="ru-RU" sz="22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200" i="1">
                          <a:latin typeface="Cambria Math"/>
                        </a:rPr>
                        <m:t>𝑠𝑖𝑛</m:t>
                      </m:r>
                      <m:r>
                        <a:rPr lang="en-US" sz="2200" i="1">
                          <a:latin typeface="Cambria Math"/>
                        </a:rPr>
                        <m:t>𝛽</m:t>
                      </m:r>
                      <m:r>
                        <a:rPr lang="en-US" sz="2200" i="1">
                          <a:latin typeface="Cambria Math"/>
                        </a:rPr>
                        <m:t>=0∙</m:t>
                      </m:r>
                      <m:r>
                        <a:rPr lang="en-US" sz="2200" i="1">
                          <a:latin typeface="Cambria Math"/>
                        </a:rPr>
                        <m:t>𝑐𝑜𝑠</m:t>
                      </m:r>
                      <m:r>
                        <a:rPr lang="en-US" sz="2200" i="1">
                          <a:latin typeface="Cambria Math"/>
                        </a:rPr>
                        <m:t>𝛽</m:t>
                      </m:r>
                      <m:r>
                        <a:rPr lang="en-US" sz="2200" i="1">
                          <a:latin typeface="Cambria Math"/>
                        </a:rPr>
                        <m:t>+1∙</m:t>
                      </m:r>
                      <m:r>
                        <a:rPr lang="en-US" sz="2200" i="1">
                          <a:latin typeface="Cambria Math"/>
                        </a:rPr>
                        <m:t>𝑠𝑖𝑛</m:t>
                      </m:r>
                      <m:r>
                        <a:rPr lang="en-US" sz="2200" i="1">
                          <a:latin typeface="Cambria Math"/>
                        </a:rPr>
                        <m:t>𝛽</m:t>
                      </m:r>
                      <m:r>
                        <a:rPr lang="en-US" sz="2200" i="1">
                          <a:latin typeface="Cambria Math"/>
                        </a:rPr>
                        <m:t>=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𝒔𝒊𝒏</m:t>
                      </m:r>
                      <m:r>
                        <a:rPr lang="en-US" sz="2200" b="1" i="1" smtClean="0">
                          <a:solidFill>
                            <a:srgbClr val="7030A0"/>
                          </a:solidFill>
                          <a:latin typeface="Cambria Math"/>
                        </a:rPr>
                        <m:t>𝜷</m:t>
                      </m:r>
                    </m:oMath>
                  </m:oMathPara>
                </a14:m>
                <a:endParaRPr lang="ru-RU" sz="2200" b="1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4023" y="2926847"/>
                <a:ext cx="9075186" cy="667619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3318897" y="2391991"/>
                <a:ext cx="4445319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sz="2000" b="1" i="1" smtClean="0">
                              <a:solidFill>
                                <a:srgbClr val="0070C0"/>
                              </a:solidFill>
                              <a:latin typeface="Cambria Math" panose="02040503050406030204" pitchFamily="18" charset="0"/>
                              <a:ea typeface="Cambria Math"/>
                            </a:rPr>
                          </m:ctrlPr>
                        </m:funcPr>
                        <m:fName>
                          <m:r>
                            <a:rPr lang="en-US" sz="2000" b="1" i="1">
                              <a:solidFill>
                                <a:srgbClr val="0070C0"/>
                              </a:solidFill>
                              <a:latin typeface="Cambria Math"/>
                              <a:ea typeface="Cambria Math"/>
                            </a:rPr>
                            <m:t>𝒄𝒐𝒔</m:t>
                          </m:r>
                        </m:fName>
                        <m:e>
                          <m:d>
                            <m:dPr>
                              <m:ctrlP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 panose="02040503050406030204" pitchFamily="18" charset="0"/>
                                  <a:ea typeface="Cambria Math"/>
                                </a:rPr>
                              </m:ctrlPr>
                            </m:dPr>
                            <m:e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𝜶</m:t>
                              </m:r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+</m:t>
                              </m:r>
                              <m:r>
                                <a:rPr lang="en-US" sz="2000" b="1" i="1">
                                  <a:solidFill>
                                    <a:srgbClr val="0070C0"/>
                                  </a:solidFill>
                                  <a:latin typeface="Cambria Math"/>
                                  <a:ea typeface="Cambria Math"/>
                                </a:rPr>
                                <m:t>𝜷</m:t>
                              </m:r>
                            </m:e>
                          </m:d>
                        </m:e>
                      </m:func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𝒄𝒐𝒔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𝜷</m:t>
                      </m:r>
                      <m:r>
                        <a:rPr lang="en-US" sz="2000" b="1" i="1" smtClean="0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−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𝜶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𝒔𝒊𝒏</m:t>
                      </m:r>
                      <m:r>
                        <a:rPr lang="en-US" sz="2000" b="1" i="1">
                          <a:solidFill>
                            <a:srgbClr val="0070C0"/>
                          </a:solidFill>
                          <a:latin typeface="Cambria Math"/>
                          <a:ea typeface="Cambria Math"/>
                        </a:rPr>
                        <m:t>𝜷</m:t>
                      </m:r>
                    </m:oMath>
                  </m:oMathPara>
                </a14:m>
                <a:endParaRPr lang="ru-RU" sz="2000" b="1" dirty="0">
                  <a:solidFill>
                    <a:srgbClr val="0070C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18897" y="2391991"/>
                <a:ext cx="4445319" cy="400110"/>
              </a:xfrm>
              <a:prstGeom prst="rect">
                <a:avLst/>
              </a:prstGeom>
              <a:blipFill>
                <a:blip r:embed="rId5"/>
                <a:stretch>
                  <a:fillRect b="-1666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" name="Прямоугольник 3"/>
              <p:cNvSpPr/>
              <p:nvPr/>
            </p:nvSpPr>
            <p:spPr>
              <a:xfrm>
                <a:off x="1699960" y="2252919"/>
                <a:ext cx="1087477" cy="6676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220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𝛼</m:t>
                      </m:r>
                      <m:r>
                        <a:rPr lang="en-US" sz="2200" b="0" i="1" smtClean="0">
                          <a:solidFill>
                            <a:srgbClr val="FF0000"/>
                          </a:solidFill>
                          <a:latin typeface="Cambria Math"/>
                          <a:ea typeface="Cambria Math"/>
                        </a:rPr>
                        <m:t>=</m:t>
                      </m:r>
                      <m:f>
                        <m:fPr>
                          <m:ctrlPr>
                            <a:rPr lang="ru-RU" sz="22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sz="2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𝜋</m:t>
                          </m:r>
                        </m:num>
                        <m:den>
                          <m:r>
                            <a:rPr lang="en-US" sz="2200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2</m:t>
                          </m:r>
                        </m:den>
                      </m:f>
                      <m:r>
                        <a:rPr lang="en-US" sz="2200" b="0" i="1" smtClean="0">
                          <a:latin typeface="Cambria Math"/>
                        </a:rPr>
                        <m:t>;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4" name="Прямоугольник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9960" y="2252919"/>
                <a:ext cx="1087477" cy="66761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/>
              <p:cNvSpPr/>
              <p:nvPr/>
            </p:nvSpPr>
            <p:spPr>
              <a:xfrm>
                <a:off x="67341" y="3607085"/>
                <a:ext cx="2576153" cy="6676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𝑐𝑜𝑠</m:t>
                      </m:r>
                      <m:d>
                        <m:d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2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2200" i="1">
                              <a:latin typeface="Cambria Math"/>
                            </a:rPr>
                            <m:t>−</m:t>
                          </m:r>
                          <m:r>
                            <a:rPr lang="en-US" sz="22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𝛽</m:t>
                          </m:r>
                        </m:e>
                      </m:d>
                      <m:r>
                        <a:rPr lang="en-US" sz="2200" i="1">
                          <a:latin typeface="Cambria Math"/>
                        </a:rPr>
                        <m:t>=</m:t>
                      </m:r>
                      <m:r>
                        <a:rPr lang="en-US" sz="2200" i="1">
                          <a:latin typeface="Cambria Math"/>
                        </a:rPr>
                        <m:t>𝑠𝑖𝑛</m:t>
                      </m:r>
                      <m:r>
                        <a:rPr lang="en-US" sz="2200" i="1">
                          <a:latin typeface="Cambria Math"/>
                        </a:rPr>
                        <m:t>𝛽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5" name="Прямоугольник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41" y="3607085"/>
                <a:ext cx="2576153" cy="66761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/>
              <p:cNvSpPr/>
              <p:nvPr/>
            </p:nvSpPr>
            <p:spPr>
              <a:xfrm>
                <a:off x="2747557" y="3740308"/>
                <a:ext cx="3275833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200" i="1" smtClean="0">
                        <a:solidFill>
                          <a:srgbClr val="7030A0"/>
                        </a:solidFill>
                        <a:latin typeface="Cambria Math"/>
                      </a:rPr>
                      <m:t>𝛽</m:t>
                    </m:r>
                    <m:r>
                      <a:rPr lang="en-US" sz="2200" b="0" i="1" smtClean="0">
                        <a:solidFill>
                          <a:srgbClr val="7030A0"/>
                        </a:solidFill>
                        <a:latin typeface="Cambria Math"/>
                      </a:rPr>
                      <m:t> </m:t>
                    </m:r>
                    <m:r>
                      <a:rPr lang="en-US" sz="2200" b="0" i="1" smtClean="0">
                        <a:solidFill>
                          <a:srgbClr val="7030A0"/>
                        </a:solidFill>
                        <a:latin typeface="Cambria Math"/>
                      </a:rPr>
                      <m:t>𝑛𝑖</m:t>
                    </m:r>
                    <m:r>
                      <a:rPr lang="en-US" sz="2200" b="0" i="1" smtClean="0">
                        <a:solidFill>
                          <a:srgbClr val="7030A0"/>
                        </a:solidFill>
                        <a:latin typeface="Cambria Math"/>
                      </a:rPr>
                      <m:t> </m:t>
                    </m:r>
                    <m:r>
                      <a:rPr lang="en-US" sz="2200" i="1">
                        <a:solidFill>
                          <a:srgbClr val="7030A0"/>
                        </a:solidFill>
                        <a:latin typeface="Cambria Math"/>
                      </a:rPr>
                      <m:t>𝛼</m:t>
                    </m:r>
                  </m:oMath>
                </a14:m>
                <a:r>
                  <a:rPr lang="en-US" sz="2200" dirty="0" smtClean="0">
                    <a:solidFill>
                      <a:srgbClr val="7030A0"/>
                    </a:solidFill>
                  </a:rPr>
                  <a:t> </a:t>
                </a:r>
                <a:r>
                  <a:rPr lang="en-US" sz="2200" dirty="0" err="1" smtClean="0">
                    <a:solidFill>
                      <a:srgbClr val="7030A0"/>
                    </a:solidFill>
                  </a:rPr>
                  <a:t>bilan</a:t>
                </a:r>
                <a:r>
                  <a:rPr lang="en-US" sz="2200" dirty="0" smtClean="0">
                    <a:solidFill>
                      <a:srgbClr val="7030A0"/>
                    </a:solidFill>
                  </a:rPr>
                  <a:t> </a:t>
                </a:r>
                <a:r>
                  <a:rPr lang="en-US" sz="2200" dirty="0" err="1" smtClean="0">
                    <a:solidFill>
                      <a:srgbClr val="7030A0"/>
                    </a:solidFill>
                  </a:rPr>
                  <a:t>almashtiramiz</a:t>
                </a:r>
                <a:r>
                  <a:rPr lang="en-US" sz="2200" dirty="0" smtClean="0">
                    <a:solidFill>
                      <a:srgbClr val="7030A0"/>
                    </a:solidFill>
                  </a:rPr>
                  <a:t>:</a:t>
                </a:r>
                <a:endParaRPr lang="ru-RU" sz="2200" dirty="0">
                  <a:solidFill>
                    <a:srgbClr val="7030A0"/>
                  </a:solidFill>
                </a:endParaRPr>
              </a:p>
            </p:txBody>
          </p:sp>
        </mc:Choice>
        <mc:Fallback xmlns="">
          <p:sp>
            <p:nvSpPr>
              <p:cNvPr id="6" name="Прямоугольник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7557" y="3740308"/>
                <a:ext cx="3275833" cy="430887"/>
              </a:xfrm>
              <a:prstGeom prst="rect">
                <a:avLst/>
              </a:prstGeom>
              <a:blipFill>
                <a:blip r:embed="rId8"/>
                <a:stretch>
                  <a:fillRect l="-1304" t="-10000" r="-2421" b="-285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Прямоугольник 6"/>
              <p:cNvSpPr/>
              <p:nvPr/>
            </p:nvSpPr>
            <p:spPr>
              <a:xfrm>
                <a:off x="6046183" y="3554624"/>
                <a:ext cx="2572948" cy="6676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𝑐𝑜𝑠</m:t>
                      </m:r>
                      <m:d>
                        <m:d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2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2200" i="1">
                              <a:latin typeface="Cambria Math"/>
                            </a:rPr>
                            <m:t>−</m:t>
                          </m:r>
                          <m:r>
                            <a:rPr lang="en-US" sz="2200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𝛼</m:t>
                          </m:r>
                        </m:e>
                      </m:d>
                      <m:r>
                        <a:rPr lang="en-US" sz="2200" i="1">
                          <a:latin typeface="Cambria Math"/>
                        </a:rPr>
                        <m:t>=</m:t>
                      </m:r>
                      <m:r>
                        <a:rPr lang="en-US" sz="2200" i="1">
                          <a:latin typeface="Cambria Math"/>
                        </a:rPr>
                        <m:t>𝑠𝑖𝑛</m:t>
                      </m:r>
                      <m:r>
                        <a:rPr lang="en-US" sz="2200" i="1">
                          <a:latin typeface="Cambria Math"/>
                        </a:rPr>
                        <m:t>𝛼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7" name="Прямоугольник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46183" y="3554624"/>
                <a:ext cx="2572948" cy="667619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/>
              <p:cNvSpPr/>
              <p:nvPr/>
            </p:nvSpPr>
            <p:spPr>
              <a:xfrm>
                <a:off x="67341" y="4295134"/>
                <a:ext cx="3592587" cy="5370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/>
                      </a:rPr>
                      <m:t>2) </m:t>
                    </m:r>
                    <m:r>
                      <a:rPr lang="en-US" sz="2200" i="1">
                        <a:latin typeface="Cambria Math"/>
                      </a:rPr>
                      <m:t>𝛽</m:t>
                    </m:r>
                    <m:r>
                      <a:rPr lang="en-US" sz="2200" i="1">
                        <a:latin typeface="Cambria Math"/>
                      </a:rPr>
                      <m:t>=</m:t>
                    </m:r>
                    <m:f>
                      <m:fPr>
                        <m:ctrlPr>
                          <a:rPr lang="ru-RU" sz="22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i="1">
                            <a:latin typeface="Cambria Math"/>
                          </a:rPr>
                          <m:t>𝜋</m:t>
                        </m:r>
                      </m:num>
                      <m:den>
                        <m:r>
                          <a:rPr lang="en-US" sz="2200" i="1">
                            <a:latin typeface="Cambria Math"/>
                          </a:rPr>
                          <m:t>2</m:t>
                        </m:r>
                      </m:den>
                    </m:f>
                    <m:r>
                      <a:rPr lang="en-US" sz="2200" i="1">
                        <a:latin typeface="Cambria Math"/>
                      </a:rPr>
                      <m:t>−</m:t>
                    </m:r>
                    <m:r>
                      <a:rPr lang="en-US" sz="2200" i="1">
                        <a:latin typeface="Cambria Math"/>
                      </a:rPr>
                      <m:t>𝛼</m:t>
                    </m:r>
                  </m:oMath>
                </a14:m>
                <a:r>
                  <a:rPr lang="en-US" sz="2200" dirty="0"/>
                  <a:t> deb </a:t>
                </a:r>
                <a:r>
                  <a:rPr lang="en-US" sz="2200" dirty="0" err="1"/>
                  <a:t>faraz</a:t>
                </a:r>
                <a:r>
                  <a:rPr lang="en-US" sz="2200" dirty="0"/>
                  <a:t> </a:t>
                </a:r>
                <a:r>
                  <a:rPr lang="en-US" sz="2200" dirty="0" err="1"/>
                  <a:t>qilsak</a:t>
                </a:r>
                <a:r>
                  <a:rPr lang="en-US" sz="2200" dirty="0"/>
                  <a:t>:</a:t>
                </a:r>
                <a:endParaRPr lang="ru-RU" sz="2200" dirty="0"/>
              </a:p>
            </p:txBody>
          </p:sp>
        </mc:Choice>
        <mc:Fallback xmlns="">
          <p:sp>
            <p:nvSpPr>
              <p:cNvPr id="8" name="Прямоугольник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341" y="4295134"/>
                <a:ext cx="3592587" cy="537006"/>
              </a:xfrm>
              <a:prstGeom prst="rect">
                <a:avLst/>
              </a:prstGeom>
              <a:blipFill>
                <a:blip r:embed="rId10"/>
                <a:stretch>
                  <a:fillRect l="-170" r="-2547" b="-10227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3727244" y="4182401"/>
                <a:ext cx="2572948" cy="66761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>
                          <a:latin typeface="Cambria Math"/>
                        </a:rPr>
                        <m:t>𝑠𝑖𝑛</m:t>
                      </m:r>
                      <m:d>
                        <m:d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2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2200" i="1">
                              <a:latin typeface="Cambria Math"/>
                            </a:rPr>
                            <m:t>−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</m:e>
                      </m:d>
                      <m:r>
                        <a:rPr lang="en-US" sz="2200" i="1">
                          <a:latin typeface="Cambria Math"/>
                        </a:rPr>
                        <m:t>=</m:t>
                      </m:r>
                      <m:r>
                        <a:rPr lang="en-US" sz="2200" i="1">
                          <a:latin typeface="Cambria Math"/>
                        </a:rPr>
                        <m:t>𝑐𝑜𝑠</m:t>
                      </m:r>
                      <m:r>
                        <a:rPr lang="en-US" sz="2200" i="1">
                          <a:latin typeface="Cambria Math"/>
                        </a:rPr>
                        <m:t>𝛼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727244" y="4182401"/>
                <a:ext cx="2572948" cy="667619"/>
              </a:xfrm>
              <a:prstGeom prst="rect">
                <a:avLst/>
              </a:prstGeom>
              <a:blipFill>
                <a:blip r:embed="rId11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Прямоугольник 13"/>
          <p:cNvSpPr/>
          <p:nvPr/>
        </p:nvSpPr>
        <p:spPr>
          <a:xfrm>
            <a:off x="179512" y="2037069"/>
            <a:ext cx="1257845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200" b="1" i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Yechish</a:t>
            </a:r>
            <a:endParaRPr lang="ru-RU" sz="2200" b="1" i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942206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  <p:bldP spid="4" grpId="0"/>
      <p:bldP spid="5" grpId="0"/>
      <p:bldP spid="6" grpId="0"/>
      <p:bldP spid="7" grpId="0"/>
      <p:bldP spid="8" grpId="0"/>
      <p:bldP spid="9" grpId="0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2"/>
          <p:cNvSpPr/>
          <p:nvPr/>
        </p:nvSpPr>
        <p:spPr>
          <a:xfrm>
            <a:off x="3" y="-19050"/>
            <a:ext cx="9143998" cy="76794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/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object 4"/>
          <p:cNvSpPr txBox="1">
            <a:spLocks/>
          </p:cNvSpPr>
          <p:nvPr/>
        </p:nvSpPr>
        <p:spPr>
          <a:xfrm>
            <a:off x="0" y="99234"/>
            <a:ext cx="9144000" cy="531373"/>
          </a:xfrm>
          <a:prstGeom prst="rect">
            <a:avLst/>
          </a:prstGeom>
        </p:spPr>
        <p:txBody>
          <a:bodyPr vert="horz" wrap="square" lIns="0" tIns="26171" rIns="0" bIns="0" rtlCol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ea typeface="+mj-ea"/>
                <a:cs typeface="Arial"/>
              </a:defRPr>
            </a:lvl1pPr>
          </a:lstStyle>
          <a:p>
            <a:pPr marL="20131" algn="ctr">
              <a:lnSpc>
                <a:spcPts val="4431"/>
              </a:lnSpc>
            </a:pPr>
            <a:r>
              <a:rPr lang="en-US" sz="28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Qo‘shish</a:t>
            </a:r>
            <a:r>
              <a:rPr lang="en-US" sz="2800" i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800" i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formulalari</a:t>
            </a:r>
            <a:endParaRPr lang="en-US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Прямоугольник 8"/>
              <p:cNvSpPr/>
              <p:nvPr/>
            </p:nvSpPr>
            <p:spPr>
              <a:xfrm>
                <a:off x="1" y="748892"/>
                <a:ext cx="9036496" cy="142834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i="1" smtClean="0">
                          <a:latin typeface="Cambria Math"/>
                        </a:rPr>
                        <m:t>𝑠𝑖𝑛</m:t>
                      </m:r>
                      <m:d>
                        <m:d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  <m:r>
                            <a:rPr lang="en-US" sz="2200" i="1">
                              <a:latin typeface="Cambria Math"/>
                            </a:rPr>
                            <m:t>+</m:t>
                          </m:r>
                          <m:r>
                            <a:rPr lang="en-US" sz="2200" i="1">
                              <a:latin typeface="Cambria Math"/>
                            </a:rPr>
                            <m:t>𝛽</m:t>
                          </m:r>
                        </m:e>
                      </m:d>
                      <m:r>
                        <a:rPr lang="en-US" sz="2200" i="1">
                          <a:latin typeface="Cambria Math"/>
                        </a:rPr>
                        <m:t>=</m:t>
                      </m:r>
                      <m:r>
                        <a:rPr lang="en-US" sz="2200" i="1">
                          <a:latin typeface="Cambria Math"/>
                        </a:rPr>
                        <m:t>𝑐𝑜𝑠</m:t>
                      </m:r>
                      <m:d>
                        <m:d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2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2200" i="1">
                              <a:latin typeface="Cambria Math"/>
                            </a:rPr>
                            <m:t>−(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  <m:r>
                            <a:rPr lang="en-US" sz="2200" i="1">
                              <a:latin typeface="Cambria Math"/>
                            </a:rPr>
                            <m:t>+</m:t>
                          </m:r>
                          <m:r>
                            <a:rPr lang="en-US" sz="2200" i="1">
                              <a:latin typeface="Cambria Math"/>
                            </a:rPr>
                            <m:t>𝛽</m:t>
                          </m:r>
                          <m:r>
                            <a:rPr lang="en-US" sz="2200" i="1">
                              <a:latin typeface="Cambria Math"/>
                            </a:rPr>
                            <m:t>)</m:t>
                          </m:r>
                        </m:e>
                      </m:d>
                      <m:r>
                        <a:rPr lang="en-US" sz="2200" i="1">
                          <a:latin typeface="Cambria Math"/>
                        </a:rPr>
                        <m:t>=</m:t>
                      </m:r>
                      <m:r>
                        <a:rPr lang="en-US" sz="2200" i="1">
                          <a:latin typeface="Cambria Math"/>
                        </a:rPr>
                        <m:t>𝑐𝑜𝑠</m:t>
                      </m:r>
                      <m:d>
                        <m:d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d>
                            <m:d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f>
                                <m:fPr>
                                  <m:ctrlPr>
                                    <a:rPr lang="ru-RU" sz="2200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200" i="1">
                                      <a:latin typeface="Cambria Math"/>
                                    </a:rPr>
                                    <m:t>𝜋</m:t>
                                  </m:r>
                                </m:num>
                                <m:den>
                                  <m:r>
                                    <a:rPr lang="en-US" sz="2200" i="1">
                                      <a:latin typeface="Cambria Math"/>
                                    </a:rPr>
                                    <m:t>2</m:t>
                                  </m:r>
                                </m:den>
                              </m:f>
                              <m:r>
                                <a:rPr lang="en-US" sz="2200" i="1">
                                  <a:latin typeface="Cambria Math"/>
                                </a:rPr>
                                <m:t>−</m:t>
                              </m:r>
                              <m:r>
                                <a:rPr lang="en-US" sz="2200" i="1">
                                  <a:latin typeface="Cambria Math"/>
                                </a:rPr>
                                <m:t>𝛼</m:t>
                              </m:r>
                            </m:e>
                          </m:d>
                          <m:r>
                            <a:rPr lang="en-US" sz="2200" i="1">
                              <a:latin typeface="Cambria Math"/>
                            </a:rPr>
                            <m:t>−</m:t>
                          </m:r>
                          <m:r>
                            <a:rPr lang="en-US" sz="2200" i="1">
                              <a:latin typeface="Cambria Math"/>
                            </a:rPr>
                            <m:t>𝛽</m:t>
                          </m:r>
                        </m:e>
                      </m:d>
                      <m:r>
                        <a:rPr lang="en-US" sz="2200" b="0" i="1" smtClean="0">
                          <a:latin typeface="Cambria Math"/>
                        </a:rPr>
                        <m:t>=</m:t>
                      </m:r>
                      <m:r>
                        <a:rPr lang="en-US" sz="2200" i="1">
                          <a:latin typeface="Cambria Math"/>
                        </a:rPr>
                        <m:t>=</m:t>
                      </m:r>
                      <m:r>
                        <a:rPr lang="en-US" sz="2200" i="1">
                          <a:latin typeface="Cambria Math"/>
                        </a:rPr>
                        <m:t>𝑐𝑜𝑠</m:t>
                      </m:r>
                      <m:d>
                        <m:d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2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2200" i="1">
                              <a:latin typeface="Cambria Math"/>
                            </a:rPr>
                            <m:t>−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</m:e>
                      </m:d>
                      <m:r>
                        <m:rPr>
                          <m:sty m:val="p"/>
                        </m:rPr>
                        <a:rPr lang="en-US" sz="2200">
                          <a:latin typeface="Cambria Math"/>
                        </a:rPr>
                        <m:t>cos</m:t>
                      </m:r>
                      <m:r>
                        <a:rPr lang="en-US" sz="2200" i="1">
                          <a:latin typeface="Cambria Math"/>
                        </a:rPr>
                        <m:t>𝛽</m:t>
                      </m:r>
                      <m:r>
                        <a:rPr lang="en-US" sz="2200" i="1">
                          <a:latin typeface="Cambria Math"/>
                        </a:rPr>
                        <m:t>+</m:t>
                      </m:r>
                      <m:r>
                        <a:rPr lang="en-US" sz="2200" i="1">
                          <a:latin typeface="Cambria Math"/>
                        </a:rPr>
                        <m:t>𝑠𝑖𝑛</m:t>
                      </m:r>
                      <m:d>
                        <m:dPr>
                          <m:ctrlPr>
                            <a:rPr lang="ru-RU" sz="22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ru-RU" sz="22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2200" i="1">
                                  <a:latin typeface="Cambria Math"/>
                                </a:rPr>
                                <m:t>𝜋</m:t>
                              </m:r>
                            </m:num>
                            <m:den>
                              <m:r>
                                <a:rPr lang="en-US" sz="2200" i="1">
                                  <a:latin typeface="Cambria Math"/>
                                </a:rPr>
                                <m:t>2</m:t>
                              </m:r>
                            </m:den>
                          </m:f>
                          <m:r>
                            <a:rPr lang="en-US" sz="2200" i="1">
                              <a:latin typeface="Cambria Math"/>
                            </a:rPr>
                            <m:t>−</m:t>
                          </m:r>
                          <m:r>
                            <a:rPr lang="en-US" sz="2200" i="1">
                              <a:latin typeface="Cambria Math"/>
                            </a:rPr>
                            <m:t>𝛼</m:t>
                          </m:r>
                        </m:e>
                      </m:d>
                      <m:r>
                        <a:rPr lang="en-US" sz="2200" i="1">
                          <a:latin typeface="Cambria Math"/>
                        </a:rPr>
                        <m:t>𝑠𝑖𝑛</m:t>
                      </m:r>
                      <m:r>
                        <a:rPr lang="en-US" sz="2200" i="1">
                          <a:latin typeface="Cambria Math"/>
                        </a:rPr>
                        <m:t>𝛽</m:t>
                      </m:r>
                      <m:r>
                        <a:rPr lang="en-US" sz="2200" i="1">
                          <a:latin typeface="Cambria Math"/>
                        </a:rPr>
                        <m:t>=</m:t>
                      </m:r>
                      <m:r>
                        <a:rPr lang="en-US" sz="2200" i="1">
                          <a:latin typeface="Cambria Math"/>
                        </a:rPr>
                        <m:t>𝑠𝑖𝑛</m:t>
                      </m:r>
                      <m:r>
                        <a:rPr lang="en-US" sz="2200" i="1">
                          <a:latin typeface="Cambria Math"/>
                        </a:rPr>
                        <m:t>𝛼</m:t>
                      </m:r>
                      <m:r>
                        <a:rPr lang="en-US" sz="2200" i="1">
                          <a:latin typeface="Cambria Math"/>
                        </a:rPr>
                        <m:t>𝑐𝑜𝑠</m:t>
                      </m:r>
                      <m:r>
                        <a:rPr lang="en-US" sz="2200" i="1">
                          <a:latin typeface="Cambria Math"/>
                        </a:rPr>
                        <m:t>𝛽</m:t>
                      </m:r>
                      <m:r>
                        <a:rPr lang="en-US" sz="2200" i="1">
                          <a:latin typeface="Cambria Math"/>
                        </a:rPr>
                        <m:t>+</m:t>
                      </m:r>
                      <m:r>
                        <a:rPr lang="en-US" sz="2200" i="1">
                          <a:latin typeface="Cambria Math"/>
                        </a:rPr>
                        <m:t>𝑠𝑖𝑛</m:t>
                      </m:r>
                      <m:r>
                        <a:rPr lang="en-US" sz="2200" i="1">
                          <a:latin typeface="Cambria Math"/>
                        </a:rPr>
                        <m:t>𝛽</m:t>
                      </m:r>
                      <m:r>
                        <a:rPr lang="en-US" sz="2200" i="1">
                          <a:latin typeface="Cambria Math"/>
                        </a:rPr>
                        <m:t>𝑐𝑜𝑠</m:t>
                      </m:r>
                      <m:r>
                        <a:rPr lang="en-US" sz="2200" i="1">
                          <a:latin typeface="Cambria Math"/>
                        </a:rPr>
                        <m:t>𝛼</m:t>
                      </m:r>
                    </m:oMath>
                  </m:oMathPara>
                </a14:m>
                <a:endParaRPr lang="ru-RU" sz="2200" dirty="0"/>
              </a:p>
            </p:txBody>
          </p:sp>
        </mc:Choice>
        <mc:Fallback xmlns="">
          <p:sp>
            <p:nvSpPr>
              <p:cNvPr id="9" name="Прямоугольник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" y="748892"/>
                <a:ext cx="9036496" cy="1428340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" name="Прямоугольник 1"/>
              <p:cNvSpPr/>
              <p:nvPr/>
            </p:nvSpPr>
            <p:spPr>
              <a:xfrm>
                <a:off x="1619672" y="2282833"/>
                <a:ext cx="5544616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𝒔𝒊𝒏</m:t>
                      </m:r>
                      <m:d>
                        <m:dPr>
                          <m:ctrlPr>
                            <a:rPr lang="ru-RU" sz="2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𝜶</m:t>
                          </m:r>
                          <m:r>
                            <a:rPr lang="en-US" sz="2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+</m:t>
                          </m:r>
                          <m:r>
                            <a:rPr lang="en-US" sz="2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𝜷</m:t>
                          </m:r>
                        </m:e>
                      </m:d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𝒔𝒊𝒏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𝜶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𝜷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+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𝒔𝒊𝒏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𝜷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𝜶</m:t>
                      </m:r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 </m:t>
                      </m:r>
                      <m:r>
                        <a:rPr lang="en-US" sz="22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2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𝟑</m:t>
                      </m:r>
                      <m:r>
                        <a:rPr lang="en-US" sz="22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2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2" name="Прямоугольник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19672" y="2282833"/>
                <a:ext cx="5544616" cy="430887"/>
              </a:xfrm>
              <a:prstGeom prst="rect">
                <a:avLst/>
              </a:prstGeom>
              <a:blipFill rotWithShape="1">
                <a:blip r:embed="rId3"/>
                <a:stretch>
                  <a:fillRect b="-154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Прямоугольник 10"/>
              <p:cNvSpPr/>
              <p:nvPr/>
            </p:nvSpPr>
            <p:spPr>
              <a:xfrm>
                <a:off x="2696098" y="2787774"/>
                <a:ext cx="3567387" cy="43088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200" i="1" smtClean="0">
                        <a:solidFill>
                          <a:srgbClr val="0070C0"/>
                        </a:solidFill>
                        <a:latin typeface="Cambria Math"/>
                      </a:rPr>
                      <m:t>𝛽</m:t>
                    </m:r>
                    <m:r>
                      <a:rPr lang="en-US" sz="2200" b="0" i="1" smtClean="0">
                        <a:solidFill>
                          <a:srgbClr val="0070C0"/>
                        </a:solidFill>
                        <a:latin typeface="Cambria Math"/>
                      </a:rPr>
                      <m:t> </m:t>
                    </m:r>
                    <m:r>
                      <a:rPr lang="en-US" sz="2200" b="0" i="1" smtClean="0">
                        <a:solidFill>
                          <a:srgbClr val="0070C0"/>
                        </a:solidFill>
                        <a:latin typeface="Cambria Math"/>
                      </a:rPr>
                      <m:t>𝑛𝑖</m:t>
                    </m:r>
                    <m:r>
                      <a:rPr lang="en-US" sz="2200" b="0" i="1" smtClean="0">
                        <a:solidFill>
                          <a:srgbClr val="0070C0"/>
                        </a:solidFill>
                        <a:latin typeface="Cambria Math"/>
                      </a:rPr>
                      <m:t>−</m:t>
                    </m:r>
                    <m:r>
                      <a:rPr lang="en-US" sz="2200" b="0" i="1" smtClean="0">
                        <a:solidFill>
                          <a:srgbClr val="0070C0"/>
                        </a:solidFill>
                        <a:latin typeface="Cambria Math"/>
                        <a:ea typeface="Cambria Math"/>
                      </a:rPr>
                      <m:t>𝛽</m:t>
                    </m:r>
                  </m:oMath>
                </a14:m>
                <a:r>
                  <a:rPr lang="en-US" sz="2200" dirty="0" smtClean="0">
                    <a:solidFill>
                      <a:srgbClr val="0070C0"/>
                    </a:solidFill>
                  </a:rPr>
                  <a:t> </a:t>
                </a:r>
                <a:r>
                  <a:rPr lang="en-US" sz="2200" dirty="0" err="1" smtClean="0"/>
                  <a:t>bilan</a:t>
                </a:r>
                <a:r>
                  <a:rPr lang="en-US" sz="2200" dirty="0" smtClean="0"/>
                  <a:t> </a:t>
                </a:r>
                <a:r>
                  <a:rPr lang="en-US" sz="2200" dirty="0" err="1" smtClean="0"/>
                  <a:t>almashtiramiz</a:t>
                </a:r>
                <a:r>
                  <a:rPr lang="en-US" sz="2200" dirty="0" smtClean="0"/>
                  <a:t>:</a:t>
                </a:r>
                <a:endParaRPr lang="ru-RU" sz="2200" dirty="0"/>
              </a:p>
            </p:txBody>
          </p:sp>
        </mc:Choice>
        <mc:Fallback xmlns="">
          <p:sp>
            <p:nvSpPr>
              <p:cNvPr id="11" name="Прямоугольник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96098" y="2787774"/>
                <a:ext cx="3567387" cy="430887"/>
              </a:xfrm>
              <a:prstGeom prst="rect">
                <a:avLst/>
              </a:prstGeom>
              <a:blipFill>
                <a:blip r:embed="rId4"/>
                <a:stretch>
                  <a:fillRect l="-1026" t="-8451" r="-1538" b="-281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611560" y="3218661"/>
                <a:ext cx="7344816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𝑠𝑖𝑛</m:t>
                      </m:r>
                      <m:d>
                        <m:dPr>
                          <m:ctrlPr>
                            <a:rPr lang="ru-RU" sz="2200" i="1">
                              <a:solidFill>
                                <a:schemeClr val="tx1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𝛼</m:t>
                          </m:r>
                          <m:r>
                            <a:rPr lang="en-US" sz="2200" b="0" i="1" smtClean="0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200" b="0" i="1">
                              <a:solidFill>
                                <a:schemeClr val="tx1"/>
                              </a:solidFill>
                              <a:latin typeface="Cambria Math"/>
                            </a:rPr>
                            <m:t>𝛽</m:t>
                          </m:r>
                        </m:e>
                      </m:d>
                      <m:r>
                        <a:rPr lang="en-US" sz="2200" b="0" i="1">
                          <a:solidFill>
                            <a:schemeClr val="tx1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0" i="1">
                          <a:solidFill>
                            <a:schemeClr val="tx1"/>
                          </a:solidFill>
                          <a:latin typeface="Cambria Math"/>
                        </a:rPr>
                        <m:t>𝑠𝑖𝑛</m:t>
                      </m:r>
                      <m:r>
                        <a:rPr lang="en-US" sz="2200" b="0" i="1">
                          <a:solidFill>
                            <a:schemeClr val="tx1"/>
                          </a:solidFill>
                          <a:latin typeface="Cambria Math"/>
                        </a:rPr>
                        <m:t>𝛼</m:t>
                      </m:r>
                      <m:r>
                        <m:rPr>
                          <m:sty m:val="p"/>
                        </m:rPr>
                        <a:rPr lang="en-US" sz="2200" b="0" i="0">
                          <a:solidFill>
                            <a:schemeClr val="tx1"/>
                          </a:solidFill>
                          <a:latin typeface="Cambria Math"/>
                        </a:rPr>
                        <m:t>cos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⁡(−</m:t>
                      </m:r>
                      <m:r>
                        <a:rPr lang="en-US" sz="2200" b="0" i="1">
                          <a:solidFill>
                            <a:schemeClr val="tx1"/>
                          </a:solidFill>
                          <a:latin typeface="Cambria Math"/>
                        </a:rPr>
                        <m:t>𝛽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)</m:t>
                      </m:r>
                      <m:r>
                        <a:rPr lang="en-US" sz="2200" b="0" i="1">
                          <a:solidFill>
                            <a:schemeClr val="tx1"/>
                          </a:solidFill>
                          <a:latin typeface="Cambria Math"/>
                        </a:rPr>
                        <m:t>+</m:t>
                      </m:r>
                      <m:r>
                        <m:rPr>
                          <m:sty m:val="p"/>
                        </m:rPr>
                        <a:rPr lang="en-US" sz="2200" b="0" i="0">
                          <a:solidFill>
                            <a:schemeClr val="tx1"/>
                          </a:solidFill>
                          <a:latin typeface="Cambria Math"/>
                        </a:rPr>
                        <m:t>sin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⁡(−</m:t>
                      </m:r>
                      <m:r>
                        <a:rPr lang="en-US" sz="2200" b="0" i="1">
                          <a:solidFill>
                            <a:schemeClr val="tx1"/>
                          </a:solidFill>
                          <a:latin typeface="Cambria Math"/>
                        </a:rPr>
                        <m:t>𝛽</m:t>
                      </m:r>
                      <m:r>
                        <a:rPr lang="en-US" sz="2200" b="0" i="1" smtClean="0">
                          <a:solidFill>
                            <a:schemeClr val="tx1"/>
                          </a:solidFill>
                          <a:latin typeface="Cambria Math"/>
                        </a:rPr>
                        <m:t>)</m:t>
                      </m:r>
                      <m:r>
                        <a:rPr lang="en-US" sz="2200" b="0" i="1">
                          <a:solidFill>
                            <a:schemeClr val="tx1"/>
                          </a:solidFill>
                          <a:latin typeface="Cambria Math"/>
                        </a:rPr>
                        <m:t>𝑐𝑜𝑠</m:t>
                      </m:r>
                      <m:r>
                        <a:rPr lang="en-US" sz="2200" b="0" i="1">
                          <a:solidFill>
                            <a:schemeClr val="tx1"/>
                          </a:solidFill>
                          <a:latin typeface="Cambria Math"/>
                        </a:rPr>
                        <m:t>𝛼</m:t>
                      </m:r>
                    </m:oMath>
                  </m:oMathPara>
                </a14:m>
                <a:endParaRPr lang="ru-RU" sz="22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1560" y="3218661"/>
                <a:ext cx="7344816" cy="430887"/>
              </a:xfrm>
              <a:prstGeom prst="rect">
                <a:avLst/>
              </a:prstGeom>
              <a:blipFill rotWithShape="1">
                <a:blip r:embed="rId5"/>
                <a:stretch>
                  <a:fillRect b="-154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Прямоугольник 12"/>
              <p:cNvSpPr/>
              <p:nvPr/>
            </p:nvSpPr>
            <p:spPr>
              <a:xfrm>
                <a:off x="1606417" y="3723878"/>
                <a:ext cx="5544616" cy="43088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𝒔𝒊𝒏</m:t>
                      </m:r>
                      <m:d>
                        <m:dPr>
                          <m:ctrlPr>
                            <a:rPr lang="ru-RU" sz="2200" b="1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en-US" sz="2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𝜶</m:t>
                          </m:r>
                          <m:r>
                            <a:rPr lang="en-US" sz="2200" b="1" i="1" smtClean="0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−</m:t>
                          </m:r>
                          <m:r>
                            <a:rPr lang="en-US" sz="2200" b="1" i="1">
                              <a:solidFill>
                                <a:srgbClr val="FF0000"/>
                              </a:solidFill>
                              <a:latin typeface="Cambria Math"/>
                            </a:rPr>
                            <m:t>𝜷</m:t>
                          </m:r>
                        </m:e>
                      </m:d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=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𝒔𝒊𝒏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𝜶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𝜷</m:t>
                      </m:r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−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𝒔𝒊𝒏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𝜷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𝒄𝒐𝒔</m:t>
                      </m:r>
                      <m:r>
                        <a:rPr lang="en-US" sz="2200" b="1" i="1">
                          <a:solidFill>
                            <a:srgbClr val="FF0000"/>
                          </a:solidFill>
                          <a:latin typeface="Cambria Math"/>
                        </a:rPr>
                        <m:t>𝜶</m:t>
                      </m:r>
                      <m:r>
                        <a:rPr lang="en-US" sz="2200" b="1" i="1" smtClean="0">
                          <a:solidFill>
                            <a:srgbClr val="FF0000"/>
                          </a:solidFill>
                          <a:latin typeface="Cambria Math"/>
                        </a:rPr>
                        <m:t>  </m:t>
                      </m:r>
                      <m:r>
                        <a:rPr lang="en-US" sz="22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(</m:t>
                      </m:r>
                      <m:r>
                        <a:rPr lang="en-US" sz="22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𝟒</m:t>
                      </m:r>
                      <m:r>
                        <a:rPr lang="en-US" sz="2200" b="1" i="1" smtClean="0">
                          <a:solidFill>
                            <a:srgbClr val="00B050"/>
                          </a:solidFill>
                          <a:latin typeface="Cambria Math"/>
                        </a:rPr>
                        <m:t>)</m:t>
                      </m:r>
                    </m:oMath>
                  </m:oMathPara>
                </a14:m>
                <a:endParaRPr lang="ru-RU" sz="2200" b="1" dirty="0">
                  <a:solidFill>
                    <a:srgbClr val="00B050"/>
                  </a:solidFill>
                </a:endParaRPr>
              </a:p>
            </p:txBody>
          </p:sp>
        </mc:Choice>
        <mc:Fallback xmlns="">
          <p:sp>
            <p:nvSpPr>
              <p:cNvPr id="13" name="Прямоугольник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06417" y="3723878"/>
                <a:ext cx="5544616" cy="430887"/>
              </a:xfrm>
              <a:prstGeom prst="rect">
                <a:avLst/>
              </a:prstGeom>
              <a:blipFill rotWithShape="1">
                <a:blip r:embed="rId6"/>
                <a:stretch>
                  <a:fillRect b="-15493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81317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2" grpId="0"/>
      <p:bldP spid="11" grpId="0"/>
      <p:bldP spid="3" grpId="0"/>
      <p:bldP spid="13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fa6bbbb55cb81a38516099dac32f985d2592ace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16518</TotalTime>
  <Words>259</Words>
  <Application>Microsoft Office PowerPoint</Application>
  <PresentationFormat>Экран (16:9)</PresentationFormat>
  <Paragraphs>117</Paragraphs>
  <Slides>13</Slides>
  <Notes>2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Cambria Math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Komlov Mirodil</dc:creator>
  <cp:lastModifiedBy>Teacher</cp:lastModifiedBy>
  <cp:revision>1457</cp:revision>
  <dcterms:created xsi:type="dcterms:W3CDTF">2020-04-09T07:32:19Z</dcterms:created>
  <dcterms:modified xsi:type="dcterms:W3CDTF">2021-01-20T12:49:45Z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