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1381" r:id="rId2"/>
    <p:sldId id="1663" r:id="rId3"/>
    <p:sldId id="1664" r:id="rId4"/>
    <p:sldId id="1650" r:id="rId5"/>
    <p:sldId id="1670" r:id="rId6"/>
    <p:sldId id="1672" r:id="rId7"/>
    <p:sldId id="1659" r:id="rId8"/>
    <p:sldId id="1649" r:id="rId9"/>
    <p:sldId id="1647" r:id="rId10"/>
    <p:sldId id="1669" r:id="rId11"/>
    <p:sldId id="1673" r:id="rId12"/>
    <p:sldId id="1674" r:id="rId13"/>
    <p:sldId id="1639" r:id="rId14"/>
  </p:sldIdLst>
  <p:sldSz cx="9144000" cy="5143500" type="screen16x9"/>
  <p:notesSz cx="5765800" cy="3244850"/>
  <p:custDataLst>
    <p:tags r:id="rId16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022">
          <p15:clr>
            <a:srgbClr val="A4A3A4"/>
          </p15:clr>
        </p15:guide>
        <p15:guide id="2" pos="18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92895" autoAdjust="0"/>
  </p:normalViewPr>
  <p:slideViewPr>
    <p:cSldViewPr>
      <p:cViewPr varScale="1">
        <p:scale>
          <a:sx n="98" d="100"/>
          <a:sy n="98" d="100"/>
        </p:scale>
        <p:origin x="654" y="84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8" d="100"/>
          <a:sy n="158" d="100"/>
        </p:scale>
        <p:origin x="-1176" y="-90"/>
      </p:cViewPr>
      <p:guideLst>
        <p:guide orient="horz" pos="1022"/>
        <p:guide pos="18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87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2.png"/><Relationship Id="rId5" Type="http://schemas.openxmlformats.org/officeDocument/2006/relationships/image" Target="../media/image68.png"/><Relationship Id="rId10" Type="http://schemas.openxmlformats.org/officeDocument/2006/relationships/image" Target="../media/image71.png"/><Relationship Id="rId4" Type="http://schemas.openxmlformats.org/officeDocument/2006/relationships/image" Target="../media/image67.png"/><Relationship Id="rId9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59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6.png"/><Relationship Id="rId7" Type="http://schemas.openxmlformats.org/officeDocument/2006/relationships/image" Target="../media/image81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1.png"/><Relationship Id="rId18" Type="http://schemas.openxmlformats.org/officeDocument/2006/relationships/image" Target="../media/image3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18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8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57.png"/><Relationship Id="rId5" Type="http://schemas.openxmlformats.org/officeDocument/2006/relationships/image" Target="../media/image25.png"/><Relationship Id="rId10" Type="http://schemas.openxmlformats.org/officeDocument/2006/relationships/image" Target="../media/image56.png"/><Relationship Id="rId4" Type="http://schemas.openxmlformats.org/officeDocument/2006/relationships/image" Target="../media/image130.pn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3108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88722" y="2283718"/>
            <a:ext cx="5123437" cy="984161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en-US" sz="4000" b="1" dirty="0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>
              <a:lnSpc>
                <a:spcPts val="4431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Qo‘shish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formulalari</a:t>
            </a:r>
            <a:endParaRPr lang="en-US" sz="4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95307" y="2206888"/>
            <a:ext cx="388262" cy="9361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53647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53647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989514" y="485239"/>
            <a:ext cx="136815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481" y="2206887"/>
            <a:ext cx="2976211" cy="244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93105" y="3507854"/>
            <a:ext cx="388262" cy="9361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398356" y="843558"/>
                <a:ext cx="396121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4-misol.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Arial" pitchFamily="34" charset="0"/>
                      </a:rPr>
                      <m:t>𝑠</m:t>
                    </m:r>
                    <m:r>
                      <a:rPr lang="en-US" sz="2200" b="0" i="1" dirty="0" smtClean="0">
                        <a:latin typeface="Cambria Math"/>
                        <a:cs typeface="Arial" pitchFamily="34" charset="0"/>
                      </a:rPr>
                      <m:t>𝑖𝑛</m:t>
                    </m:r>
                    <m:sSup>
                      <m:sSup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latin typeface="Cambria Math"/>
                            <a:cs typeface="Arial" pitchFamily="34" charset="0"/>
                          </a:rPr>
                          <m:t>210</m:t>
                        </m:r>
                      </m:e>
                      <m:sup>
                        <m:r>
                          <a:rPr lang="en-US" sz="2200" b="0" i="1" dirty="0" smtClean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p>
                    </m:sSup>
                    <m:r>
                      <a:rPr lang="en-US" sz="2200" b="0" i="1" dirty="0" smtClean="0">
                        <a:latin typeface="Cambria Math"/>
                        <a:cs typeface="Arial" pitchFamily="34" charset="0"/>
                      </a:rPr>
                      <m:t>𝑛𝑖</m:t>
                    </m:r>
                    <m:r>
                      <a:rPr lang="en-US" sz="2200" b="0" i="1" dirty="0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200" b="0" i="1" dirty="0" smtClean="0">
                        <a:latin typeface="Cambria Math"/>
                        <a:cs typeface="Arial" pitchFamily="34" charset="0"/>
                      </a:rPr>
                      <m:t>h𝑖𝑠𝑜𝑏𝑙𝑎𝑛𝑔</m:t>
                    </m:r>
                    <m:r>
                      <a:rPr lang="en-US" sz="2200" b="0" i="1" dirty="0" smtClean="0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ru-RU" sz="22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56" y="843558"/>
                <a:ext cx="3961213" cy="430887"/>
              </a:xfrm>
              <a:prstGeom prst="rect">
                <a:avLst/>
              </a:prstGeom>
              <a:blipFill rotWithShape="1">
                <a:blip r:embed="rId2"/>
                <a:stretch>
                  <a:fillRect l="-1846" t="-7042" b="-28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84226" y="1409927"/>
                <a:ext cx="35782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𝑠</m:t>
                      </m:r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𝑖𝑛</m:t>
                      </m:r>
                      <m:sSup>
                        <m:sSupPr>
                          <m:ctrlPr>
                            <a:rPr lang="en-US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210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  <m:r>
                                    <a:rPr lang="en-US" sz="2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8</m:t>
                                  </m:r>
                                  <m:r>
                                    <a:rPr lang="en-US" sz="2200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200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200" b="0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3</m:t>
                                  </m:r>
                                  <m:r>
                                    <a:rPr lang="en-US" sz="2200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200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ru-RU" sz="2200" b="1" i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26" y="1409927"/>
                <a:ext cx="3578287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762513" y="1404940"/>
                <a:ext cx="514907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𝒔𝒊𝒏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𝜷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𝜷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513" y="1404940"/>
                <a:ext cx="5149079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23291" y="1993214"/>
                <a:ext cx="825001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/>
                          <a:cs typeface="Arial" pitchFamily="34" charset="0"/>
                        </a:rPr>
                        <m:t>𝑠</m:t>
                      </m:r>
                      <m:r>
                        <a:rPr lang="en-US" sz="2200" b="0" i="1" dirty="0" smtClean="0">
                          <a:latin typeface="Cambria Math"/>
                          <a:cs typeface="Arial" pitchFamily="34" charset="0"/>
                        </a:rPr>
                        <m:t>𝑖𝑛</m:t>
                      </m:r>
                      <m:sSup>
                        <m:sSup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latin typeface="Cambria Math"/>
                              <a:cs typeface="Arial" pitchFamily="34" charset="0"/>
                            </a:rPr>
                            <m:t>210</m:t>
                          </m:r>
                        </m:e>
                        <m:sup>
                          <m:r>
                            <a:rPr lang="en-US" sz="2200" b="0" i="1" dirty="0" smtClean="0"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dirty="0" smtClean="0">
                              <a:latin typeface="Cambria Math"/>
                              <a:cs typeface="Arial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dirty="0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 dirty="0"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  <m:r>
                                    <a:rPr lang="en-US" sz="2200" b="0" i="1" dirty="0" smtClean="0">
                                      <a:latin typeface="Cambria Math"/>
                                      <a:cs typeface="Arial" pitchFamily="34" charset="0"/>
                                    </a:rPr>
                                    <m:t>8</m:t>
                                  </m:r>
                                  <m:r>
                                    <a:rPr lang="en-US" sz="2200" i="1" dirty="0">
                                      <a:latin typeface="Cambria Math"/>
                                      <a:cs typeface="Arial" pitchFamily="34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200" i="1" dirty="0">
                                      <a:latin typeface="Cambria Math"/>
                                      <a:cs typeface="Arial" pitchFamily="34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200" b="0" i="1" dirty="0" smtClean="0">
                                  <a:latin typeface="Cambria Math"/>
                                  <a:cs typeface="Arial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dirty="0" smtClean="0">
                                      <a:latin typeface="Cambria Math"/>
                                      <a:cs typeface="Arial" pitchFamily="34" charset="0"/>
                                    </a:rPr>
                                    <m:t>3</m:t>
                                  </m:r>
                                  <m:r>
                                    <a:rPr lang="en-US" sz="2200" i="1" dirty="0">
                                      <a:latin typeface="Cambria Math"/>
                                      <a:cs typeface="Arial" pitchFamily="34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200" i="1" dirty="0">
                                      <a:latin typeface="Cambria Math"/>
                                      <a:cs typeface="Arial" pitchFamily="34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200" b="0" i="1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0" i="1" dirty="0" smtClean="0">
                          <a:latin typeface="Cambria Math"/>
                          <a:cs typeface="Arial" pitchFamily="34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2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i="1" dirty="0">
                              <a:latin typeface="Cambria Math"/>
                              <a:cs typeface="Arial" pitchFamily="34" charset="0"/>
                            </a:rPr>
                            <m:t>180</m:t>
                          </m:r>
                        </m:e>
                        <m:sup>
                          <m:r>
                            <a:rPr lang="en-US" sz="2200" i="1" dirty="0"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dirty="0" smtClean="0">
                          <a:latin typeface="Cambria Math"/>
                          <a:cs typeface="Arial" pitchFamily="34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2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  <m:r>
                            <a:rPr lang="en-US" sz="2200" i="1" dirty="0"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2200" i="1" dirty="0"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dirty="0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200" b="0" i="1" dirty="0" smtClean="0">
                          <a:latin typeface="Cambria Math"/>
                          <a:cs typeface="Arial" pitchFamily="34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2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  <m:r>
                            <a:rPr lang="en-US" sz="2200" i="1" dirty="0"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2200" i="1" dirty="0"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dirty="0" smtClean="0">
                          <a:latin typeface="Cambria Math"/>
                          <a:cs typeface="Arial" pitchFamily="34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2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i="1" dirty="0">
                              <a:latin typeface="Cambria Math"/>
                              <a:cs typeface="Arial" pitchFamily="34" charset="0"/>
                            </a:rPr>
                            <m:t>180</m:t>
                          </m:r>
                        </m:e>
                        <m:sup>
                          <m:r>
                            <a:rPr lang="en-US" sz="2200" i="1" dirty="0"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ru-RU" sz="22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91" y="1993214"/>
                <a:ext cx="8250015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43819" y="2424100"/>
                <a:ext cx="3410485" cy="802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i="1" dirty="0" smtClean="0">
                          <a:latin typeface="Cambria Math"/>
                          <a:cs typeface="Arial" pitchFamily="34" charset="0"/>
                        </a:rPr>
                        <m:t>0</m:t>
                      </m:r>
                      <m:r>
                        <a:rPr lang="en-US" sz="2200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i="1" dirty="0" smtClean="0"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dirty="0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200" b="0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2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19" y="2424100"/>
                <a:ext cx="3410485" cy="8023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904323" y="2462218"/>
                <a:ext cx="2123338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𝒔𝒊𝒏</m:t>
                      </m:r>
                      <m:sSup>
                        <m:sSupPr>
                          <m:ctrlPr>
                            <a:rPr lang="en-US" sz="2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b="1" i="1" dirty="0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𝟐𝟏𝟎</m:t>
                          </m:r>
                        </m:e>
                        <m:sup>
                          <m:r>
                            <a:rPr lang="en-US" sz="2200" b="1" i="1" dirty="0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p>
                      </m:sSup>
                      <m:r>
                        <a:rPr lang="en-US" sz="2200" b="1" i="1" dirty="0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dirty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2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1" i="1" dirty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200" b="1" i="1" dirty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200" b="1" i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323" y="2462218"/>
                <a:ext cx="2123338" cy="72616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2632733" y="3238160"/>
                <a:ext cx="272061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5-misol.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  <a:cs typeface="Arial" pitchFamily="34" charset="0"/>
                      </a:rPr>
                      <m:t>𝐻𝑖𝑠𝑜𝑏𝑙𝑎𝑛𝑔</m:t>
                    </m:r>
                    <m:r>
                      <a:rPr lang="en-US" sz="2200" b="0" i="1" dirty="0" smtClean="0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ru-RU" sz="22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733" y="3238160"/>
                <a:ext cx="2720617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2915" t="-7042" b="-28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84226" y="3615884"/>
                <a:ext cx="3427798" cy="727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8</m:t>
                          </m:r>
                          <m:r>
                            <a:rPr lang="en-US" sz="22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−</m:t>
                      </m:r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8</m:t>
                          </m:r>
                          <m:r>
                            <a:rPr lang="en-US" sz="22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26" y="3615884"/>
                <a:ext cx="3427798" cy="72712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3491880" y="3792161"/>
                <a:ext cx="554461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𝒔𝒊𝒏</m:t>
                      </m:r>
                      <m:d>
                        <m:dPr>
                          <m:ctrlPr>
                            <a:rPr lang="ru-RU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𝜶</m:t>
                          </m:r>
                          <m: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𝜷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𝜷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792161"/>
                <a:ext cx="5544616" cy="430887"/>
              </a:xfrm>
              <a:prstGeom prst="rect">
                <a:avLst/>
              </a:prstGeom>
              <a:blipFill rotWithShape="1">
                <a:blip r:embed="rId10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0429" y="4290446"/>
                <a:ext cx="8928992" cy="783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b="1" i="1" smtClean="0">
                                  <a:solidFill>
                                    <a:srgbClr val="00A85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00A859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2000" b="1" i="1">
                                  <a:solidFill>
                                    <a:srgbClr val="00A859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00A859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den>
                          </m:f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9" y="4290446"/>
                <a:ext cx="8928992" cy="78386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09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9" grpId="0"/>
      <p:bldP spid="20" grpId="0"/>
      <p:bldP spid="3" grpId="0"/>
      <p:bldP spid="21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4226" y="936533"/>
            <a:ext cx="65229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280-mashq.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Qo‘shish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formulalari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yordamida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hisoblang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84226" y="1409927"/>
                <a:ext cx="4009303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) 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𝒄𝒐𝒔</m:t>
                    </m:r>
                    <m:sSup>
                      <m:sSupPr>
                        <m:ctrlP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𝟏𝟑𝟓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;       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) </m:t>
                    </m:r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𝒄𝒐𝒔</m:t>
                    </m:r>
                    <m:sSup>
                      <m:sSupPr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𝟓𝟎</m:t>
                        </m:r>
                      </m:e>
                      <m:sup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26" y="1409927"/>
                <a:ext cx="4009303" cy="470000"/>
              </a:xfrm>
              <a:prstGeom prst="rect">
                <a:avLst/>
              </a:prstGeom>
              <a:blipFill rotWithShape="1">
                <a:blip r:embed="rId2"/>
                <a:stretch>
                  <a:fillRect l="-304" t="-7792" r="-1520" b="-29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334394" y="2873367"/>
                <a:ext cx="2326278" cy="803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𝒄𝒐𝒔</m:t>
                      </m:r>
                      <m:sSup>
                        <m:sSupPr>
                          <m:ctrlPr>
                            <a:rPr lang="en-US" sz="2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b="1" i="1" dirty="0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𝟏𝟑𝟓</m:t>
                          </m:r>
                        </m:e>
                        <m:sup>
                          <m:r>
                            <a:rPr lang="en-US" sz="2200" b="1" i="1" dirty="0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p>
                      </m:sSup>
                      <m:r>
                        <a:rPr lang="en-US" sz="2200" b="1" i="1" dirty="0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dirty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2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2200" b="1" i="1" dirty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200" b="1" i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394" y="2873367"/>
                <a:ext cx="2326278" cy="8034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907395" y="1664483"/>
                <a:ext cx="132921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Y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  <a:cs typeface="Arial" pitchFamily="34" charset="0"/>
                      </a:rPr>
                      <m:t>𝒆𝒄𝒉𝒊𝒔𝒉</m:t>
                    </m:r>
                    <m:r>
                      <a:rPr lang="en-US" sz="2200" b="0" i="1" dirty="0" smtClean="0">
                        <a:solidFill>
                          <a:srgbClr val="00B050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ru-RU" sz="2200" b="1" i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395" y="1664483"/>
                <a:ext cx="1329210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5963" t="-7042" b="-28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33088" y="2534813"/>
                <a:ext cx="8170827" cy="1142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1) </m:t>
                      </m:r>
                      <m:r>
                        <a:rPr lang="en-US" sz="2200" i="1" dirty="0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𝑐</m:t>
                      </m:r>
                      <m:r>
                        <a:rPr lang="en-US" sz="2200" b="0" i="1" dirty="0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𝑜𝑠</m:t>
                      </m:r>
                      <m:sSup>
                        <m:sSupPr>
                          <m:ctrlPr>
                            <a:rPr lang="en-US" sz="22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135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lang="en-US" sz="2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200" b="0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US" sz="2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2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i="1" dirty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90</m:t>
                          </m:r>
                        </m:e>
                        <m:sup>
                          <m:r>
                            <a:rPr lang="en-US" sz="2200" i="1" dirty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2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45</m:t>
                          </m:r>
                        </m:e>
                        <m:sup>
                          <m:r>
                            <a:rPr lang="en-US" sz="2200" i="1" dirty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2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i="1" dirty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90</m:t>
                          </m:r>
                        </m:e>
                        <m:sup>
                          <m:r>
                            <a:rPr lang="en-US" sz="2200" i="1" dirty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2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i="1" dirty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45</m:t>
                          </m:r>
                        </m:e>
                        <m:sup>
                          <m:r>
                            <a:rPr lang="en-US" sz="2200" i="1" dirty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= </m:t>
                      </m:r>
                    </m:oMath>
                  </m:oMathPara>
                </a14:m>
                <a:endParaRPr lang="en-US" sz="2200" b="0" i="1" dirty="0" smtClean="0">
                  <a:solidFill>
                    <a:srgbClr val="0070C0"/>
                  </a:solidFill>
                  <a:latin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22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1" dirty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2200" b="1" i="1" dirty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dirty="0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2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2200" b="1" i="1" dirty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200" b="0" i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88" y="2534813"/>
                <a:ext cx="8170827" cy="11420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918125" y="2071646"/>
                <a:ext cx="44453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125" y="2071646"/>
                <a:ext cx="4445319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134936" y="3832798"/>
                <a:ext cx="8233344" cy="1142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3) </m:t>
                      </m:r>
                      <m:r>
                        <a:rPr lang="en-US" sz="2200" i="1" dirty="0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𝑐</m:t>
                      </m:r>
                      <m:r>
                        <a:rPr lang="en-US" sz="2200" b="0" i="1" dirty="0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𝑜𝑠</m:t>
                      </m:r>
                      <m:sSup>
                        <m:sSupPr>
                          <m:ctrlPr>
                            <a:rPr lang="en-US" sz="22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150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lang="en-US" sz="2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200" b="0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60</m:t>
                                  </m:r>
                                </m:e>
                                <m:sup>
                                  <m:r>
                                    <a:rPr lang="en-US" sz="2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2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i="1" dirty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90</m:t>
                          </m:r>
                        </m:e>
                        <m:sup>
                          <m:r>
                            <a:rPr lang="en-US" sz="2200" i="1" dirty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2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60</m:t>
                          </m:r>
                        </m:e>
                        <m:sup>
                          <m:r>
                            <a:rPr lang="en-US" sz="2200" i="1" dirty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2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i="1" dirty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90</m:t>
                          </m:r>
                        </m:e>
                        <m:sup>
                          <m:r>
                            <a:rPr lang="en-US" sz="2200" i="1" dirty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2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60</m:t>
                          </m:r>
                        </m:e>
                        <m:sup>
                          <m:r>
                            <a:rPr lang="en-US" sz="2200" i="1" dirty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= </m:t>
                      </m:r>
                    </m:oMath>
                  </m:oMathPara>
                </a14:m>
                <a:endParaRPr lang="en-US" sz="2200" b="0" i="1" dirty="0" smtClean="0">
                  <a:solidFill>
                    <a:srgbClr val="0070C0"/>
                  </a:solidFill>
                  <a:latin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22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200" b="1" i="1" dirty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dirty="0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2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200" b="1" i="1" dirty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200" b="0" i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36" y="3832798"/>
                <a:ext cx="8233344" cy="114204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6442594" y="4189005"/>
                <a:ext cx="2326278" cy="803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𝒄𝒐𝒔</m:t>
                      </m:r>
                      <m:sSup>
                        <m:sSupPr>
                          <m:ctrlPr>
                            <a:rPr lang="en-US" sz="2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b="1" i="1" dirty="0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𝟏𝟓𝟎</m:t>
                          </m:r>
                        </m:e>
                        <m:sup>
                          <m:r>
                            <a:rPr lang="en-US" sz="2200" b="1" i="1" dirty="0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p>
                      </m:sSup>
                      <m:r>
                        <a:rPr lang="en-US" sz="2200" b="1" i="1" dirty="0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dirty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2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200" b="1" i="1" dirty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200" b="1" i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594" y="4189005"/>
                <a:ext cx="2326278" cy="80349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31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5" grpId="0"/>
      <p:bldP spid="18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656" y="843558"/>
            <a:ext cx="65934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281-mashq.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Qo‘shish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formulalari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yordamida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hisoblang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3" y="1347614"/>
                <a:ext cx="5775877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) 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𝒄𝒐𝒔</m:t>
                      </m:r>
                      <m:sSup>
                        <m:sSupPr>
                          <m:ctrlPr>
                            <a:rPr lang="en-US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𝟓𝟕</m:t>
                          </m:r>
                        </m:e>
                        <m:sup>
                          <m:r>
                            <a:rPr lang="en-US" sz="20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20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2000" b="1" i="1" dirty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𝒄𝒐𝒔</m:t>
                      </m:r>
                      <m:sSup>
                        <m:sSupPr>
                          <m:ctrlPr>
                            <a:rPr lang="en-US" sz="2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  <m:r>
                            <a:rPr lang="en-US" sz="2000" b="1" i="1" dirty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𝟕</m:t>
                          </m:r>
                        </m:e>
                        <m:sup>
                          <m:r>
                            <a:rPr lang="en-US" sz="2000" b="1" i="1" dirty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sz="2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000" b="1" i="1" dirty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2000" b="1" i="1" dirty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000" b="1" i="1" dirty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𝒔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𝒊𝒏</m:t>
                      </m:r>
                      <m:sSup>
                        <m:sSupPr>
                          <m:ctrlPr>
                            <a:rPr lang="en-US" sz="2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000" b="1" i="1" dirty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𝟓𝟕</m:t>
                          </m:r>
                        </m:e>
                        <m:sup>
                          <m:r>
                            <a:rPr lang="en-US" sz="2000" b="1" i="1" dirty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p>
                      </m:sSup>
                      <m:r>
                        <a:rPr lang="en-US" sz="2000" b="1" i="1" dirty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𝟑𝟎</m:t>
                      </m:r>
                      <m:r>
                        <a:rPr lang="en-US" sz="2000" b="1" i="1" dirty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′</m:t>
                      </m:r>
                      <m:r>
                        <a:rPr lang="en-US" sz="2000" b="1" i="1" dirty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𝒔𝒊𝒏</m:t>
                      </m:r>
                      <m:sSup>
                        <m:sSupPr>
                          <m:ctrlPr>
                            <a:rPr lang="en-US" sz="2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𝟐</m:t>
                          </m:r>
                          <m:r>
                            <a:rPr lang="en-US" sz="2000" b="1" i="1" dirty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𝟕</m:t>
                          </m:r>
                        </m:e>
                        <m:sup>
                          <m:r>
                            <a:rPr lang="en-US" sz="2000" b="1" i="1" dirty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p>
                      </m:sSup>
                      <m:r>
                        <a:rPr lang="en-US" sz="2000" b="1" i="1" dirty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𝟑𝟎</m:t>
                      </m:r>
                      <m:r>
                        <a:rPr lang="en-US" sz="2000" b="1" i="1" dirty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′;</m:t>
                      </m:r>
                    </m:oMath>
                  </m:oMathPara>
                </a14:m>
                <a:endParaRPr lang="ru-RU" sz="2000" b="1" i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" y="1347614"/>
                <a:ext cx="5775877" cy="407099"/>
              </a:xfrm>
              <a:prstGeom prst="rect">
                <a:avLst/>
              </a:prstGeom>
              <a:blipFill rotWithShape="0">
                <a:blip r:embed="rId2"/>
                <a:stretch>
                  <a:fillRect b="-179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907397" y="2322288"/>
                <a:ext cx="132921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Y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  <a:cs typeface="Arial" pitchFamily="34" charset="0"/>
                      </a:rPr>
                      <m:t>𝒆𝒄𝒉𝒊𝒔𝒉</m:t>
                    </m:r>
                    <m:r>
                      <a:rPr lang="en-US" sz="2200" b="0" i="1" dirty="0" smtClean="0">
                        <a:solidFill>
                          <a:srgbClr val="00B050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ru-RU" sz="2200" b="1" i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397" y="2322288"/>
                <a:ext cx="1329210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5963" t="-7042" b="-28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1981" y="2753175"/>
                <a:ext cx="44453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</m:oMath>
                  </m:oMathPara>
                </a14:m>
                <a:endParaRPr lang="ru-RU" sz="2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1" y="2753175"/>
                <a:ext cx="4445319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84656" y="1762306"/>
                <a:ext cx="4339971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 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𝒄𝒐𝒔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𝟕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</a:rPr>
                        <m:t>𝒄𝒐𝒔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𝟏𝟏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</a:rPr>
                        <m:t>𝒔𝒊𝒏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𝟕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𝒔𝒊𝒏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𝟏𝟏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6" y="1762306"/>
                <a:ext cx="4339971" cy="6705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673348" y="2768624"/>
                <a:ext cx="44453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348" y="2768624"/>
                <a:ext cx="4445319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-17159" y="3226261"/>
                <a:ext cx="9031986" cy="1085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) 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𝒄𝒐𝒔</m:t>
                      </m:r>
                      <m:sSup>
                        <m:sSupPr>
                          <m:ctrlPr>
                            <a:rPr lang="en-US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𝟓𝟕</m:t>
                          </m:r>
                        </m:e>
                        <m:sup>
                          <m:r>
                            <a:rPr lang="en-US" sz="20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20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𝒄𝒐𝒔</m:t>
                      </m:r>
                      <m:sSup>
                        <m:sSupPr>
                          <m:ctrlPr>
                            <a:rPr lang="en-US" sz="20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  <m:r>
                            <a:rPr lang="en-US" sz="2000" b="1" i="1" dirty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𝟕</m:t>
                          </m:r>
                        </m:e>
                        <m:sup>
                          <m:r>
                            <a:rPr lang="en-US" sz="2000" b="1" i="1" dirty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sz="20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000" b="1" i="1" dirty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2000" b="1" i="1" dirty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000" b="1" i="1" dirty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𝒔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𝒊𝒏</m:t>
                      </m:r>
                      <m:sSup>
                        <m:sSupPr>
                          <m:ctrlPr>
                            <a:rPr lang="en-US" sz="2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000" b="1" i="1" dirty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𝟓𝟕</m:t>
                          </m:r>
                        </m:e>
                        <m:sup>
                          <m:r>
                            <a:rPr lang="en-US" sz="2000" b="1" i="1" dirty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sz="2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000" b="1" i="1" dirty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2000" b="1" i="1" dirty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𝒔𝒊𝒏</m:t>
                      </m:r>
                      <m:sSup>
                        <m:sSupPr>
                          <m:ctrlPr>
                            <a:rPr lang="en-US" sz="20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𝟐</m:t>
                          </m:r>
                          <m:r>
                            <a:rPr lang="en-US" sz="2000" b="1" i="1" dirty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𝟕</m:t>
                          </m:r>
                        </m:e>
                        <m:sup>
                          <m:r>
                            <a:rPr lang="en-US" sz="2000" b="1" i="1" dirty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sz="20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000" b="1" i="1" dirty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2000" b="1" i="1" dirty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uncPr>
                        <m:fName>
                          <m:r>
                            <a:rPr lang="en-US" sz="2000" b="1" i="0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20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1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𝟓𝟕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𝟎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b="1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𝟑𝟎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1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𝟐</m:t>
                                  </m:r>
                                  <m:r>
                                    <a:rPr lang="en-US" sz="2000" b="1" i="1" dirty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𝟕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𝟎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b="1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𝟑𝟎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==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𝒄𝒐𝒔</m:t>
                      </m:r>
                      <m:sSup>
                        <m:sSupPr>
                          <m:ctrlPr>
                            <a:rPr lang="en-US" sz="2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2000" b="1" i="1" dirty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p>
                      </m:sSup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0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000" b="1" i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159" y="3226261"/>
                <a:ext cx="9031986" cy="108516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-62837" y="4292543"/>
                <a:ext cx="9269678" cy="783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 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𝒄𝒐𝒔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𝟕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</a:rPr>
                        <m:t>𝒄𝒐𝒔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𝟏𝟏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</a:rPr>
                        <m:t>𝒔𝒊𝒏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𝟕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𝒔𝒊𝒏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𝟏𝟏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𝒄𝒐𝒔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𝟕</m:t>
                              </m:r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𝟗</m:t>
                              </m:r>
                            </m:den>
                          </m:f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𝟏𝟏</m:t>
                              </m:r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𝟗</m:t>
                              </m:r>
                            </m:den>
                          </m:f>
                        </m:e>
                      </m:d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𝒄𝒐𝒔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2837" y="4292543"/>
                <a:ext cx="9269678" cy="78386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78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13" grpId="0"/>
      <p:bldP spid="14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27" y="2427734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=""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topshiriqlar</a:t>
            </a:r>
            <a:endParaRPr lang="ru-RU" sz="3800" b="1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9108" y="987574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124-125-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sahifasidagi  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280-281-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mashqning 2,4-tartibdagi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misollarini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524" y="825555"/>
            <a:ext cx="8910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275-mashq</a:t>
            </a:r>
            <a:r>
              <a:rPr lang="en-US" sz="2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Hisoblang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131840" y="1990616"/>
                <a:ext cx="17748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𝐘𝐞𝐜𝐡𝐢𝐬𝐡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990616"/>
                <a:ext cx="177484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93839" y="1338622"/>
                <a:ext cx="8762956" cy="783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ru-RU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1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𝒕𝒈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(−</m:t>
                          </m:r>
                          <m:sSup>
                            <m:sSupPr>
                              <m:ctrlPr>
                                <a:rPr lang="ru-RU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𝟑𝟎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ru-RU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𝒄𝒕𝒈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(−</m:t>
                          </m:r>
                          <m:sSup>
                            <m:sSupPr>
                              <m:ctrlPr>
                                <a:rPr lang="ru-RU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𝟑𝟎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    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1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𝒄𝒕𝒈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𝒔𝒊𝒏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𝒄𝒕𝒈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9" y="1338622"/>
                <a:ext cx="8762956" cy="7838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5724" y="3579862"/>
                <a:ext cx="8910666" cy="1360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sz="2000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 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ru-RU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𝒄𝒕𝒈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𝒄𝒕𝒈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𝒄𝒕𝒈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𝒄𝒕𝒈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4" y="3579862"/>
                <a:ext cx="8910666" cy="13600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93839" y="2427734"/>
                <a:ext cx="6026652" cy="1011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ru-RU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𝒕𝒈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sSup>
                            <m:sSupPr>
                              <m:ctrlPr>
                                <a:rPr lang="ru-RU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ru-RU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𝒄𝒕𝒈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sSup>
                            <m:sSupPr>
                              <m:ctrlPr>
                                <a:rPr lang="ru-RU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8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18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ru-RU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ru-RU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1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ru-RU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ru-RU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num>
                        <m:den>
                          <m:r>
                            <a:rPr lang="ru-RU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ru-RU" sz="1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9" y="2427734"/>
                <a:ext cx="6026652" cy="10111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10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9652" y="717721"/>
            <a:ext cx="8970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276-mashq. </a:t>
            </a:r>
            <a:endParaRPr lang="en-US" sz="2600" i="1" dirty="0" smtClean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987824" y="2039715"/>
                <a:ext cx="17748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𝐘𝐞𝐜𝐡𝐢𝐬𝐡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039715"/>
                <a:ext cx="177484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66569" y="1131590"/>
            <a:ext cx="8903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Ifodani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soddalashtiring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98469" y="2558499"/>
                <a:ext cx="9092094" cy="1010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2) 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𝑐𝑡𝑔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9" y="2558499"/>
                <a:ext cx="9092094" cy="10107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99587" y="1574236"/>
                <a:ext cx="894460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2) </m:t>
                      </m:r>
                      <m:r>
                        <a:rPr lang="en-US" sz="22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2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𝑐𝑡𝑔</m:t>
                      </m:r>
                      <m:r>
                        <a:rPr lang="en-US" sz="22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;             4) </m:t>
                      </m:r>
                      <m:r>
                        <a:rPr lang="en-US" sz="22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𝑡𝑔</m:t>
                      </m:r>
                      <m:d>
                        <m:dPr>
                          <m:ctrlPr>
                            <a:rPr lang="ru-RU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2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𝑐𝑡𝑔</m:t>
                      </m:r>
                      <m:d>
                        <m:dPr>
                          <m:ctrlPr>
                            <a:rPr lang="ru-RU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2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ru-RU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2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2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sz="2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7" y="1574236"/>
                <a:ext cx="8944607" cy="430887"/>
              </a:xfrm>
              <a:prstGeom prst="rect">
                <a:avLst/>
              </a:prstGeom>
              <a:blipFill rotWithShape="1"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97134" y="3723878"/>
                <a:ext cx="8993116" cy="971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4) 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𝑡𝑔</m:t>
                      </m:r>
                      <m:d>
                        <m:dPr>
                          <m:ctrlPr>
                            <a:rPr lang="ru-RU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𝑐𝑡𝑔</m:t>
                      </m:r>
                      <m:d>
                        <m:dPr>
                          <m:ctrlPr>
                            <a:rPr lang="ru-RU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ru-RU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𝑐𝑡𝑔</m:t>
                          </m:r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𝑐𝑡𝑔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+1=1+1=2</m:t>
                      </m:r>
                    </m:oMath>
                  </m:oMathPara>
                </a14:m>
                <a:endParaRPr lang="ru-RU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4" y="3723878"/>
                <a:ext cx="8993116" cy="97135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65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69579"/>
            <a:ext cx="9144000" cy="54304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Qo‘shish</a:t>
            </a:r>
            <a:r>
              <a:rPr lang="en-US" sz="2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formulalari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3354" y="843558"/>
                <a:ext cx="878497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i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Qo‘shish</a:t>
                </a:r>
                <a:r>
                  <a:rPr lang="en-US" sz="2400" i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formulalari</a:t>
                </a:r>
                <a:r>
                  <a:rPr lang="en-US" sz="2400" i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deb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𝐜𝐨𝐬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±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𝜷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𝐬𝐢𝐧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±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𝜷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larni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𝒗𝒂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𝜷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burchaklarning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sinus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kosinuslar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orqali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ifodalovchi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formulasiga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aytiladi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54" y="843558"/>
                <a:ext cx="8784976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486" t="-3553" b="-1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94358" y="2043887"/>
                <a:ext cx="8755287" cy="984885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Teorema</a:t>
                </a:r>
                <a:r>
                  <a:rPr lang="en-US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Ixtiyoriy</a:t>
                </a:r>
                <a:r>
                  <a:rPr lang="en-US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𝑣𝑎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quyidagi</a:t>
                </a:r>
                <a:r>
                  <a:rPr lang="en-US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tenglik</a:t>
                </a:r>
                <a:r>
                  <a:rPr lang="en-US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o‘rinli</a:t>
                </a:r>
                <a:r>
                  <a:rPr lang="en-US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bo‘ladi</a:t>
                </a:r>
                <a:r>
                  <a:rPr lang="en-US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ru-RU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𝜶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𝜷</m:t>
                            </m:r>
                          </m:e>
                        </m:d>
                      </m:e>
                    </m:func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𝒄𝒐𝒔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𝜶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𝒄𝒐𝒔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𝜷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𝒔𝒊𝒏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𝜶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𝒔𝒊𝒏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𝜷</m:t>
                    </m:r>
                  </m:oMath>
                </a14:m>
                <a:endPara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58" y="2043887"/>
                <a:ext cx="8755287" cy="984885"/>
              </a:xfrm>
              <a:prstGeom prst="rect">
                <a:avLst/>
              </a:prstGeom>
              <a:blipFill rotWithShape="1">
                <a:blip r:embed="rId3"/>
                <a:stretch>
                  <a:fillRect l="-1532" t="-6173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94358" y="4155926"/>
                <a:ext cx="8753972" cy="735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𝟏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;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𝟎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nuqtani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koordinatalar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boshi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atrofida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, 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𝜷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𝒗𝒂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𝜷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urchaklarga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burish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natijasida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mos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ravishda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𝜶</m:t>
                        </m:r>
                      </m:sub>
                    </m:sSub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𝜷</m:t>
                        </m:r>
                      </m:sub>
                    </m:sSub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𝒗𝒂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𝜷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nuqtalarni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hosil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qilamiz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58" y="4155926"/>
                <a:ext cx="8753972" cy="735394"/>
              </a:xfrm>
              <a:prstGeom prst="rect">
                <a:avLst/>
              </a:prstGeom>
              <a:blipFill>
                <a:blip r:embed="rId4"/>
                <a:stretch>
                  <a:fillRect l="-766" t="-4167" r="-696" b="-10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2780199" y="3042108"/>
            <a:ext cx="3191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Keltirib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chiqarish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334304" y="3675770"/>
            <a:ext cx="328380" cy="39836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2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69579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Qo‘shish</a:t>
            </a:r>
            <a:r>
              <a:rPr lang="en-US" sz="2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formulalari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4"/>
              <p:cNvSpPr/>
              <p:nvPr/>
            </p:nvSpPr>
            <p:spPr>
              <a:xfrm>
                <a:off x="202844" y="885270"/>
                <a:ext cx="180787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800" b="1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5" name="Прямоугольник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44" y="885270"/>
                <a:ext cx="1807878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2020"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156776" y="1309157"/>
                <a:ext cx="2808312" cy="394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);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))</m:t>
                      </m:r>
                    </m:oMath>
                  </m:oMathPara>
                </a14:m>
                <a:endParaRPr lang="ru-RU" sz="1800" b="1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76" y="1309157"/>
                <a:ext cx="2808312" cy="394403"/>
              </a:xfrm>
              <a:prstGeom prst="rect">
                <a:avLst/>
              </a:prstGeom>
              <a:blipFill rotWithShape="1">
                <a:blip r:embed="rId4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82176" y="1804906"/>
                <a:ext cx="3600400" cy="394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);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))</m:t>
                      </m:r>
                    </m:oMath>
                  </m:oMathPara>
                </a14:m>
                <a:endParaRPr lang="ru-RU" sz="1800" b="1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6" y="1804906"/>
                <a:ext cx="3600400" cy="394403"/>
              </a:xfrm>
              <a:prstGeom prst="rect">
                <a:avLst/>
              </a:prstGeom>
              <a:blipFill rotWithShape="1"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6898643" y="2177834"/>
                <a:ext cx="6120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643" y="2177834"/>
                <a:ext cx="612091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Овал 82"/>
          <p:cNvSpPr/>
          <p:nvPr/>
        </p:nvSpPr>
        <p:spPr>
          <a:xfrm>
            <a:off x="6829444" y="2624425"/>
            <a:ext cx="138397" cy="112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Прямоугольник 83"/>
              <p:cNvSpPr/>
              <p:nvPr/>
            </p:nvSpPr>
            <p:spPr>
              <a:xfrm>
                <a:off x="3882040" y="1069936"/>
                <a:ext cx="792088" cy="39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sub>
                      </m:sSub>
                    </m:oMath>
                  </m:oMathPara>
                </a14:m>
                <a:endParaRPr lang="ru-RU" sz="18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4" name="Прямоугольник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040" y="1069936"/>
                <a:ext cx="792088" cy="394082"/>
              </a:xfrm>
              <a:prstGeom prst="rect">
                <a:avLst/>
              </a:prstGeom>
              <a:blipFill rotWithShape="1">
                <a:blip r:embed="rId7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Овал 84"/>
          <p:cNvSpPr/>
          <p:nvPr/>
        </p:nvSpPr>
        <p:spPr>
          <a:xfrm>
            <a:off x="4400140" y="1506359"/>
            <a:ext cx="138397" cy="112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4541603" y="1582234"/>
            <a:ext cx="2333690" cy="10756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H="1" flipV="1">
            <a:off x="4518270" y="1608766"/>
            <a:ext cx="858946" cy="107562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5377216" y="2676632"/>
            <a:ext cx="1494527" cy="776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Прямоугольник 113"/>
              <p:cNvSpPr/>
              <p:nvPr/>
            </p:nvSpPr>
            <p:spPr>
              <a:xfrm>
                <a:off x="7996414" y="963624"/>
                <a:ext cx="4828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sub>
                      </m:sSub>
                    </m:oMath>
                  </m:oMathPara>
                </a14:m>
                <a:endParaRPr lang="ru-RU" sz="18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4" name="Прямоугольник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414" y="963624"/>
                <a:ext cx="48282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Прямоугольник 114"/>
              <p:cNvSpPr/>
              <p:nvPr/>
            </p:nvSpPr>
            <p:spPr>
              <a:xfrm>
                <a:off x="8561368" y="3704647"/>
                <a:ext cx="513750" cy="39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sub>
                      </m:sSub>
                    </m:oMath>
                  </m:oMathPara>
                </a14:m>
                <a:endParaRPr lang="ru-RU" sz="18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5" name="Прямоугольник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368" y="3704647"/>
                <a:ext cx="513750" cy="394082"/>
              </a:xfrm>
              <a:prstGeom prst="rect">
                <a:avLst/>
              </a:prstGeom>
              <a:blipFill rotWithShape="1">
                <a:blip r:embed="rId9"/>
                <a:stretch>
                  <a:fillRect r="-20000" b="-10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Овал 122"/>
          <p:cNvSpPr/>
          <p:nvPr/>
        </p:nvSpPr>
        <p:spPr>
          <a:xfrm>
            <a:off x="7943035" y="1269413"/>
            <a:ext cx="138397" cy="112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Овал 123"/>
          <p:cNvSpPr/>
          <p:nvPr/>
        </p:nvSpPr>
        <p:spPr>
          <a:xfrm>
            <a:off x="8749044" y="3626098"/>
            <a:ext cx="138397" cy="112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5" name="Прямая соединительная линия 124"/>
          <p:cNvCxnSpPr/>
          <p:nvPr/>
        </p:nvCxnSpPr>
        <p:spPr>
          <a:xfrm flipV="1">
            <a:off x="7750233" y="1379601"/>
            <a:ext cx="240008" cy="133621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7734732" y="2715819"/>
            <a:ext cx="1047831" cy="919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>
            <a:stCxn id="123" idx="5"/>
            <a:endCxn id="124" idx="0"/>
          </p:cNvCxnSpPr>
          <p:nvPr/>
        </p:nvCxnSpPr>
        <p:spPr>
          <a:xfrm>
            <a:off x="8061164" y="1365161"/>
            <a:ext cx="757079" cy="2260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Прямоугольник 130"/>
              <p:cNvSpPr/>
              <p:nvPr/>
            </p:nvSpPr>
            <p:spPr>
              <a:xfrm>
                <a:off x="5007300" y="2651336"/>
                <a:ext cx="4171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𝑶</m:t>
                      </m:r>
                    </m:oMath>
                  </m:oMathPara>
                </a14:m>
                <a:endParaRPr lang="ru-RU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1" name="Прямоугольник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300" y="2651336"/>
                <a:ext cx="417101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Прямоугольник 131"/>
              <p:cNvSpPr/>
              <p:nvPr/>
            </p:nvSpPr>
            <p:spPr>
              <a:xfrm>
                <a:off x="7426784" y="2657835"/>
                <a:ext cx="4171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𝑶</m:t>
                      </m:r>
                    </m:oMath>
                  </m:oMathPara>
                </a14:m>
                <a:endParaRPr lang="ru-RU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2" name="Прямоугольник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784" y="2657835"/>
                <a:ext cx="417101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 стрелкой 43"/>
          <p:cNvCxnSpPr/>
          <p:nvPr/>
        </p:nvCxnSpPr>
        <p:spPr>
          <a:xfrm>
            <a:off x="80477" y="3791420"/>
            <a:ext cx="3096344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1561146" y="2342578"/>
            <a:ext cx="8610" cy="253088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Кольцо 47"/>
          <p:cNvSpPr/>
          <p:nvPr/>
        </p:nvSpPr>
        <p:spPr>
          <a:xfrm>
            <a:off x="296501" y="2903458"/>
            <a:ext cx="2448981" cy="1807362"/>
          </a:xfrm>
          <a:prstGeom prst="donut">
            <a:avLst>
              <a:gd name="adj" fmla="val 833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1106783" y="2351127"/>
                <a:ext cx="4464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783" y="2351127"/>
                <a:ext cx="446404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Овал 50"/>
          <p:cNvSpPr/>
          <p:nvPr/>
        </p:nvSpPr>
        <p:spPr>
          <a:xfrm>
            <a:off x="1715486" y="2854876"/>
            <a:ext cx="138397" cy="112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1190195" y="3754207"/>
                <a:ext cx="4171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𝑶</m:t>
                      </m:r>
                    </m:oMath>
                  </m:oMathPara>
                </a14:m>
                <a:endParaRPr lang="ru-RU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95" y="3754207"/>
                <a:ext cx="41710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Овал 53"/>
          <p:cNvSpPr/>
          <p:nvPr/>
        </p:nvSpPr>
        <p:spPr>
          <a:xfrm>
            <a:off x="2390416" y="4309961"/>
            <a:ext cx="138397" cy="112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1701026" y="2467369"/>
                <a:ext cx="4828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sub>
                      </m:sSub>
                    </m:oMath>
                  </m:oMathPara>
                </a14:m>
                <a:endParaRPr lang="ru-RU" sz="18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026" y="2467369"/>
                <a:ext cx="482828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2680802" y="3288000"/>
                <a:ext cx="12415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802" y="3288000"/>
                <a:ext cx="1241557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Овал 57"/>
          <p:cNvSpPr/>
          <p:nvPr/>
        </p:nvSpPr>
        <p:spPr>
          <a:xfrm>
            <a:off x="2652162" y="3740379"/>
            <a:ext cx="138397" cy="112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2415555" y="4385130"/>
                <a:ext cx="513750" cy="39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sub>
                      </m:sSub>
                    </m:oMath>
                  </m:oMathPara>
                </a14:m>
                <a:endParaRPr lang="ru-RU" sz="18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555" y="4385130"/>
                <a:ext cx="513750" cy="394082"/>
              </a:xfrm>
              <a:prstGeom prst="rect">
                <a:avLst/>
              </a:prstGeom>
              <a:blipFill rotWithShape="1">
                <a:blip r:embed="rId16"/>
                <a:stretch>
                  <a:fillRect r="-20000" b="-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153456" y="2657835"/>
                <a:ext cx="792088" cy="39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sub>
                      </m:sSub>
                    </m:oMath>
                  </m:oMathPara>
                </a14:m>
                <a:endParaRPr lang="ru-RU" sz="18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56" y="2657835"/>
                <a:ext cx="792088" cy="394082"/>
              </a:xfrm>
              <a:prstGeom prst="rect">
                <a:avLst/>
              </a:prstGeom>
              <a:blipFill rotWithShape="1">
                <a:blip r:embed="rId1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Овал 61"/>
          <p:cNvSpPr/>
          <p:nvPr/>
        </p:nvSpPr>
        <p:spPr>
          <a:xfrm>
            <a:off x="896171" y="2980469"/>
            <a:ext cx="138397" cy="112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1569756" y="2950624"/>
            <a:ext cx="191243" cy="83517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endCxn id="54" idx="2"/>
          </p:cNvCxnSpPr>
          <p:nvPr/>
        </p:nvCxnSpPr>
        <p:spPr>
          <a:xfrm>
            <a:off x="1553187" y="3802544"/>
            <a:ext cx="837229" cy="56350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2" idx="6"/>
            <a:endCxn id="58" idx="1"/>
          </p:cNvCxnSpPr>
          <p:nvPr/>
        </p:nvCxnSpPr>
        <p:spPr>
          <a:xfrm>
            <a:off x="1034568" y="3036557"/>
            <a:ext cx="1637862" cy="7202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endCxn id="62" idx="5"/>
          </p:cNvCxnSpPr>
          <p:nvPr/>
        </p:nvCxnSpPr>
        <p:spPr>
          <a:xfrm flipH="1" flipV="1">
            <a:off x="1014300" y="3076217"/>
            <a:ext cx="544530" cy="71306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endCxn id="58" idx="2"/>
          </p:cNvCxnSpPr>
          <p:nvPr/>
        </p:nvCxnSpPr>
        <p:spPr>
          <a:xfrm>
            <a:off x="1569756" y="3785795"/>
            <a:ext cx="1082406" cy="1067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stCxn id="51" idx="5"/>
          </p:cNvCxnSpPr>
          <p:nvPr/>
        </p:nvCxnSpPr>
        <p:spPr>
          <a:xfrm>
            <a:off x="1833615" y="2950624"/>
            <a:ext cx="623126" cy="13805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2855176" y="3767594"/>
                <a:ext cx="4464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176" y="3767594"/>
                <a:ext cx="446404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288725" y="3457813"/>
                <a:ext cx="3155736" cy="4278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smtClean="0">
                          <a:solidFill>
                            <a:srgbClr val="0070C0"/>
                          </a:solidFill>
                        </a:rPr>
                        <m:t>∠</m:t>
                      </m:r>
                      <m:sSub>
                        <m:sSub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𝑶</m:t>
                      </m:r>
                      <m:sSub>
                        <m:sSub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𝜷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b="1">
                          <a:solidFill>
                            <a:srgbClr val="0070C0"/>
                          </a:solidFill>
                        </a:rPr>
                        <m:t>∠</m:t>
                      </m:r>
                      <m:sSub>
                        <m:sSub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𝜷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𝑶</m:t>
                      </m:r>
                      <m:sSub>
                        <m:sSub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𝜶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725" y="3457813"/>
                <a:ext cx="3155736" cy="427809"/>
              </a:xfrm>
              <a:prstGeom prst="rect">
                <a:avLst/>
              </a:prstGeom>
              <a:blipFill rotWithShape="1">
                <a:blip r:embed="rId19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4362306" y="4164172"/>
                <a:ext cx="3112903" cy="441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𝜶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𝜷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𝜷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𝜶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306" y="4164172"/>
                <a:ext cx="3112903" cy="441916"/>
              </a:xfrm>
              <a:prstGeom prst="rect">
                <a:avLst/>
              </a:prstGeom>
              <a:blipFill rotWithShape="1">
                <a:blip r:embed="rId20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Прямая соединительная линия 78"/>
          <p:cNvCxnSpPr/>
          <p:nvPr/>
        </p:nvCxnSpPr>
        <p:spPr>
          <a:xfrm flipH="1">
            <a:off x="5508104" y="1982164"/>
            <a:ext cx="119286" cy="21714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5627390" y="2047710"/>
            <a:ext cx="96738" cy="17597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>
            <a:off x="8311795" y="2350789"/>
            <a:ext cx="192330" cy="11026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H="1">
            <a:off x="8369564" y="2434289"/>
            <a:ext cx="162826" cy="11655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Дуга 1"/>
          <p:cNvSpPr/>
          <p:nvPr/>
        </p:nvSpPr>
        <p:spPr>
          <a:xfrm rot="21076410">
            <a:off x="5049735" y="2513551"/>
            <a:ext cx="522334" cy="470214"/>
          </a:xfrm>
          <a:prstGeom prst="arc">
            <a:avLst>
              <a:gd name="adj1" fmla="val 16200000"/>
              <a:gd name="adj2" fmla="val 20757607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Дуга 55"/>
          <p:cNvSpPr/>
          <p:nvPr/>
        </p:nvSpPr>
        <p:spPr>
          <a:xfrm rot="1936890">
            <a:off x="7417952" y="2504071"/>
            <a:ext cx="522334" cy="470214"/>
          </a:xfrm>
          <a:prstGeom prst="arc">
            <a:avLst>
              <a:gd name="adj1" fmla="val 16200000"/>
              <a:gd name="adj2" fmla="val 20757607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90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81" grpId="0"/>
      <p:bldP spid="83" grpId="0" animBg="1"/>
      <p:bldP spid="84" grpId="0"/>
      <p:bldP spid="85" grpId="0" animBg="1"/>
      <p:bldP spid="114" grpId="0"/>
      <p:bldP spid="115" grpId="0"/>
      <p:bldP spid="123" grpId="0" animBg="1"/>
      <p:bldP spid="124" grpId="0" animBg="1"/>
      <p:bldP spid="131" grpId="0"/>
      <p:bldP spid="132" grpId="0"/>
      <p:bldP spid="48" grpId="0" animBg="1"/>
      <p:bldP spid="49" grpId="0"/>
      <p:bldP spid="51" grpId="0" animBg="1"/>
      <p:bldP spid="53" grpId="0"/>
      <p:bldP spid="54" grpId="0" animBg="1"/>
      <p:bldP spid="55" grpId="0"/>
      <p:bldP spid="57" grpId="0"/>
      <p:bldP spid="58" grpId="0" animBg="1"/>
      <p:bldP spid="60" grpId="0"/>
      <p:bldP spid="61" grpId="0"/>
      <p:bldP spid="62" grpId="0" animBg="1"/>
      <p:bldP spid="71" grpId="0"/>
      <p:bldP spid="9" grpId="0"/>
      <p:bldP spid="78" grpId="0"/>
      <p:bldP spid="2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69579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Qo‘shish</a:t>
            </a:r>
            <a:r>
              <a:rPr lang="en-US" sz="2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formulalari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4"/>
              <p:cNvSpPr/>
              <p:nvPr/>
            </p:nvSpPr>
            <p:spPr>
              <a:xfrm>
                <a:off x="1259632" y="889086"/>
                <a:ext cx="180787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800" b="1" i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5" name="Прямоугольник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889086"/>
                <a:ext cx="1807878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2027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3004383" y="890204"/>
                <a:ext cx="2808312" cy="394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);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))</m:t>
                      </m:r>
                    </m:oMath>
                  </m:oMathPara>
                </a14:m>
                <a:endParaRPr lang="ru-RU" sz="1800" b="1" i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383" y="890204"/>
                <a:ext cx="2808312" cy="394403"/>
              </a:xfrm>
              <a:prstGeom prst="rect">
                <a:avLst/>
              </a:prstGeom>
              <a:blipFill rotWithShape="1"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5757664" y="876551"/>
                <a:ext cx="3384376" cy="394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);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))</m:t>
                      </m:r>
                    </m:oMath>
                  </m:oMathPara>
                </a14:m>
                <a:endParaRPr lang="ru-RU" sz="1800" b="1" i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664" y="876551"/>
                <a:ext cx="3384376" cy="394403"/>
              </a:xfrm>
              <a:prstGeom prst="rect">
                <a:avLst/>
              </a:prstGeom>
              <a:blipFill rotWithShape="1">
                <a:blip r:embed="rId5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2699792" y="1329045"/>
                <a:ext cx="3112903" cy="441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𝜶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𝜷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𝜷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𝜶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329045"/>
                <a:ext cx="3112903" cy="441916"/>
              </a:xfrm>
              <a:prstGeom prst="rect">
                <a:avLst/>
              </a:prstGeom>
              <a:blipFill rotWithShape="1">
                <a:blip r:embed="rId6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112230" y="889086"/>
                <a:ext cx="1136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8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30" y="889086"/>
                <a:ext cx="113678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2230" y="1770961"/>
                <a:ext cx="86124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(1−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)−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/>
                            </a:rPr>
                            <m:t>(−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)−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30" y="1770961"/>
                <a:ext cx="8612422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2249202" y="2250515"/>
                <a:ext cx="235365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𝐜𝐨𝐬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⁡(−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)=</m:t>
                      </m:r>
                      <m:r>
                        <a:rPr lang="en-US" sz="22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𝐜𝐨𝐬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⁡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</m:oMath>
                  </m:oMathPara>
                </a14:m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02" y="2250515"/>
                <a:ext cx="2353657" cy="430887"/>
              </a:xfrm>
              <a:prstGeom prst="rect">
                <a:avLst/>
              </a:prstGeom>
              <a:blipFill rotWithShape="1">
                <a:blip r:embed="rId9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4625704" y="2241219"/>
                <a:ext cx="249645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200" b="1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sz="2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2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2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𝐬𝐢𝐧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⁡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</m:oMath>
                  </m:oMathPara>
                </a14:m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04" y="2241219"/>
                <a:ext cx="2496453" cy="430887"/>
              </a:xfrm>
              <a:prstGeom prst="rect">
                <a:avLst/>
              </a:prstGeom>
              <a:blipFill rotWithShape="1">
                <a:blip r:embed="rId10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" y="2699823"/>
                <a:ext cx="90364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1−2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000" b="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000" b="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−2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</m:oMath>
                  </m:oMathPara>
                </a14:m>
                <a:endParaRPr lang="en-US" sz="2000" b="0" i="1" dirty="0" smtClean="0"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699823"/>
                <a:ext cx="9036495" cy="707886"/>
              </a:xfrm>
              <a:prstGeom prst="rect">
                <a:avLst/>
              </a:prstGeom>
              <a:blipFill rotWithShape="1">
                <a:blip r:embed="rId11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915645" y="3415904"/>
                <a:ext cx="55342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−2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=2−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645" y="3415904"/>
                <a:ext cx="5534207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Прямоугольник 90"/>
              <p:cNvSpPr/>
              <p:nvPr/>
            </p:nvSpPr>
            <p:spPr>
              <a:xfrm>
                <a:off x="1915644" y="3825898"/>
                <a:ext cx="50208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2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1" name="Прямоугольник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644" y="3825898"/>
                <a:ext cx="5020862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Прямоугольник 91"/>
              <p:cNvSpPr/>
              <p:nvPr/>
            </p:nvSpPr>
            <p:spPr>
              <a:xfrm>
                <a:off x="2192291" y="4246708"/>
                <a:ext cx="48989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𝜷</m:t>
                            </m:r>
                          </m:e>
                        </m:d>
                      </m:e>
                    </m:func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𝒄𝒐𝒔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𝒄𝒐𝒔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𝜷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𝒔𝒊𝒏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𝒔𝒊𝒏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(1)</a:t>
                </a:r>
                <a:endParaRPr lang="ru-RU" sz="20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2" name="Прямоугольник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291" y="4246708"/>
                <a:ext cx="4898970" cy="400110"/>
              </a:xfrm>
              <a:prstGeom prst="rect">
                <a:avLst/>
              </a:prstGeom>
              <a:blipFill rotWithShape="1">
                <a:blip r:embed="rId14"/>
                <a:stretch>
                  <a:fillRect t="-6154" r="-374" b="-2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07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56" grpId="0"/>
      <p:bldP spid="2" grpId="0"/>
      <p:bldP spid="66" grpId="0"/>
      <p:bldP spid="69" grpId="0"/>
      <p:bldP spid="82" grpId="0"/>
      <p:bldP spid="6" grpId="0"/>
      <p:bldP spid="91" grpId="0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0" y="69579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Qo‘shish</a:t>
            </a:r>
            <a:r>
              <a:rPr lang="en-US" sz="2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formulalari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96390" y="915566"/>
                <a:ext cx="44453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0" y="915566"/>
                <a:ext cx="4445319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220921" y="1363721"/>
                <a:ext cx="35335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𝜷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𝑛𝑖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bilan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almashtiramiz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921" y="1363721"/>
                <a:ext cx="3533531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690" t="-6154" r="-690" b="-2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2094" y="1779662"/>
                <a:ext cx="855958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𝜷</m:t>
                            </m:r>
                          </m:e>
                        </m:d>
                      </m:e>
                    </m:func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𝒄𝒐𝒔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𝒄𝒐𝒔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𝒔𝒊𝒏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𝒔𝒊𝒏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𝒄𝒐𝒔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𝒄𝒐𝒔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𝜷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𝒔𝒊𝒏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𝒔𝒊𝒏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(2)</a:t>
                </a:r>
                <a:endParaRPr lang="ru-RU" sz="20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4" y="1779662"/>
                <a:ext cx="8559587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1829" y="2283718"/>
                <a:ext cx="383553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1-misol.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Arial" pitchFamily="34" charset="0"/>
                      </a:rPr>
                      <m:t>𝑐</m:t>
                    </m:r>
                    <m:r>
                      <a:rPr lang="en-US" sz="2200" b="0" i="1" dirty="0" smtClean="0">
                        <a:latin typeface="Cambria Math"/>
                        <a:cs typeface="Arial" pitchFamily="34" charset="0"/>
                      </a:rPr>
                      <m:t>𝑜𝑠</m:t>
                    </m:r>
                    <m:sSup>
                      <m:sSup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latin typeface="Cambria Math"/>
                            <a:cs typeface="Arial" pitchFamily="34" charset="0"/>
                          </a:rPr>
                          <m:t>75</m:t>
                        </m:r>
                      </m:e>
                      <m:sup>
                        <m:r>
                          <a:rPr lang="en-US" sz="2200" b="0" i="1" dirty="0" smtClean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p>
                    </m:sSup>
                    <m:r>
                      <a:rPr lang="en-US" sz="2200" b="0" i="1" dirty="0" smtClean="0">
                        <a:latin typeface="Cambria Math"/>
                        <a:cs typeface="Arial" pitchFamily="34" charset="0"/>
                      </a:rPr>
                      <m:t>𝑛𝑖</m:t>
                    </m:r>
                    <m:r>
                      <a:rPr lang="en-US" sz="2200" b="0" i="1" dirty="0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200" b="0" i="1" dirty="0" smtClean="0">
                        <a:latin typeface="Cambria Math"/>
                        <a:cs typeface="Arial" pitchFamily="34" charset="0"/>
                      </a:rPr>
                      <m:t>h𝑖𝑠𝑜𝑏𝑙𝑎𝑛𝑔</m:t>
                    </m:r>
                    <m:r>
                      <a:rPr lang="en-US" sz="2200" b="0" i="1" dirty="0" smtClean="0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ru-RU" sz="22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9" y="2283718"/>
                <a:ext cx="3835537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1908" t="-7143" b="-3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1829" y="2640352"/>
                <a:ext cx="9036496" cy="674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/>
                          <a:cs typeface="Arial" pitchFamily="34" charset="0"/>
                        </a:rPr>
                        <m:t>𝑐</m:t>
                      </m:r>
                      <m:r>
                        <a:rPr lang="en-US" sz="1800" b="0" i="1" dirty="0" smtClean="0">
                          <a:latin typeface="Cambria Math"/>
                          <a:cs typeface="Arial" pitchFamily="34" charset="0"/>
                        </a:rPr>
                        <m:t>𝑜𝑠</m:t>
                      </m:r>
                      <m:sSup>
                        <m:sSup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800" b="0" i="1" dirty="0" smtClean="0">
                              <a:latin typeface="Cambria Math"/>
                              <a:cs typeface="Arial" pitchFamily="34" charset="0"/>
                            </a:rPr>
                            <m:t>75</m:t>
                          </m:r>
                        </m:e>
                        <m:sup>
                          <m:r>
                            <a:rPr lang="en-US" sz="1800" b="0" i="1" dirty="0" smtClean="0"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1800" b="0" i="1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latin typeface="Cambria Math"/>
                              <a:cs typeface="Arial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180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cs typeface="Arial" pitchFamily="34" charset="0"/>
                                        </a:rPr>
                                        <m:t>45</m:t>
                                      </m:r>
                                    </m:e>
                                    <m:sup>
                                      <m:r>
                                        <a:rPr lang="en-US" sz="1800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cs typeface="Arial" pitchFamily="34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lang="en-US" sz="1800" b="0" i="1" dirty="0" smtClean="0">
                                      <a:latin typeface="Cambria Math"/>
                                      <a:cs typeface="Arial" pitchFamily="34" charset="0"/>
                                    </a:rPr>
                                    <m:t>+30</m:t>
                                  </m:r>
                                </m:e>
                                <m:sup>
                                  <m:r>
                                    <a:rPr lang="en-US" sz="1800" b="0" i="1" dirty="0" smtClean="0">
                                      <a:latin typeface="Cambria Math"/>
                                      <a:cs typeface="Arial" pitchFamily="34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1800" b="0" i="1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1800" b="0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45</m:t>
                          </m:r>
                        </m:e>
                        <m:sup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1800" b="0" i="1" dirty="0" smtClean="0">
                          <a:latin typeface="Cambria Math"/>
                          <a:cs typeface="Arial" pitchFamily="34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8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800" b="0" i="1" dirty="0" smtClean="0">
                              <a:latin typeface="Cambria Math"/>
                              <a:cs typeface="Arial" pitchFamily="34" charset="0"/>
                            </a:rPr>
                            <m:t>30</m:t>
                          </m:r>
                        </m:e>
                        <m:sup>
                          <m:r>
                            <a:rPr lang="en-US" sz="1800" i="1" dirty="0"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1800" b="0" i="1" dirty="0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1800" b="0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45</m:t>
                          </m:r>
                        </m:e>
                        <m:sup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1800" b="0" i="1" dirty="0" smtClean="0">
                          <a:latin typeface="Cambria Math"/>
                          <a:cs typeface="Arial" pitchFamily="34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18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800" i="1" dirty="0">
                              <a:latin typeface="Cambria Math"/>
                              <a:cs typeface="Arial" pitchFamily="34" charset="0"/>
                            </a:rPr>
                            <m:t>30</m:t>
                          </m:r>
                        </m:e>
                        <m:sup>
                          <m:r>
                            <a:rPr lang="en-US" sz="1800" i="1" dirty="0"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1800" b="0" i="1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1800" b="0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dirty="0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800" b="0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1800" i="1" dirty="0"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1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1800" i="1" dirty="0"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1800" i="1" dirty="0"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 dirty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1800" b="0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en-US" sz="1800" b="1" i="1" dirty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18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1800" b="1" i="1" dirty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18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9" y="2640352"/>
                <a:ext cx="9036496" cy="67415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96390" y="3433524"/>
                <a:ext cx="383553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2-misol.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Arial" pitchFamily="34" charset="0"/>
                      </a:rPr>
                      <m:t>𝑐</m:t>
                    </m:r>
                    <m:r>
                      <a:rPr lang="en-US" sz="2200" b="0" i="1" dirty="0" smtClean="0">
                        <a:latin typeface="Cambria Math"/>
                        <a:cs typeface="Arial" pitchFamily="34" charset="0"/>
                      </a:rPr>
                      <m:t>𝑜𝑠</m:t>
                    </m:r>
                    <m:sSup>
                      <m:sSup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latin typeface="Cambria Math"/>
                            <a:cs typeface="Arial" pitchFamily="34" charset="0"/>
                          </a:rPr>
                          <m:t>15</m:t>
                        </m:r>
                      </m:e>
                      <m:sup>
                        <m:r>
                          <a:rPr lang="en-US" sz="2200" b="0" i="1" dirty="0" smtClean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p>
                    </m:sSup>
                    <m:r>
                      <a:rPr lang="en-US" sz="2200" b="0" i="1" dirty="0" smtClean="0">
                        <a:latin typeface="Cambria Math"/>
                        <a:cs typeface="Arial" pitchFamily="34" charset="0"/>
                      </a:rPr>
                      <m:t>𝑛𝑖</m:t>
                    </m:r>
                    <m:r>
                      <a:rPr lang="en-US" sz="2200" b="0" i="1" dirty="0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200" b="0" i="1" dirty="0" smtClean="0">
                        <a:latin typeface="Cambria Math"/>
                        <a:cs typeface="Arial" pitchFamily="34" charset="0"/>
                      </a:rPr>
                      <m:t>h𝑖𝑠𝑜𝑏𝑙𝑎𝑛𝑔</m:t>
                    </m:r>
                    <m:r>
                      <a:rPr lang="en-US" sz="2200" b="0" i="1" dirty="0" smtClean="0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ru-RU" sz="22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0" y="3433524"/>
                <a:ext cx="3835537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2067" t="-7042" b="-28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96390" y="3864411"/>
                <a:ext cx="9036496" cy="674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/>
                          <a:cs typeface="Arial" pitchFamily="34" charset="0"/>
                        </a:rPr>
                        <m:t>𝑐</m:t>
                      </m:r>
                      <m:r>
                        <a:rPr lang="en-US" sz="1800" b="0" i="1" dirty="0" smtClean="0">
                          <a:latin typeface="Cambria Math"/>
                          <a:cs typeface="Arial" pitchFamily="34" charset="0"/>
                        </a:rPr>
                        <m:t>𝑜𝑠</m:t>
                      </m:r>
                      <m:sSup>
                        <m:sSup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800" b="0" i="1" dirty="0" smtClean="0">
                              <a:latin typeface="Cambria Math"/>
                              <a:cs typeface="Arial" pitchFamily="34" charset="0"/>
                            </a:rPr>
                            <m:t>15</m:t>
                          </m:r>
                        </m:e>
                        <m:sup>
                          <m:r>
                            <a:rPr lang="en-US" sz="1800" b="0" i="1" dirty="0" smtClean="0"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1800" b="0" i="1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latin typeface="Cambria Math"/>
                              <a:cs typeface="Arial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180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cs typeface="Arial" pitchFamily="34" charset="0"/>
                                        </a:rPr>
                                        <m:t>45</m:t>
                                      </m:r>
                                    </m:e>
                                    <m:sup>
                                      <m:r>
                                        <a:rPr lang="en-US" sz="1800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cs typeface="Arial" pitchFamily="34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lang="en-US" sz="1800" b="0" i="1" dirty="0" smtClean="0">
                                      <a:latin typeface="Cambria Math"/>
                                      <a:cs typeface="Arial" pitchFamily="34" charset="0"/>
                                    </a:rPr>
                                    <m:t>−30</m:t>
                                  </m:r>
                                </m:e>
                                <m:sup>
                                  <m:r>
                                    <a:rPr lang="en-US" sz="1800" b="0" i="1" dirty="0" smtClean="0">
                                      <a:latin typeface="Cambria Math"/>
                                      <a:cs typeface="Arial" pitchFamily="34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1800" b="0" i="1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1800" b="0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45</m:t>
                          </m:r>
                        </m:e>
                        <m:sup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1800" b="0" i="1" dirty="0" smtClean="0">
                          <a:latin typeface="Cambria Math"/>
                          <a:cs typeface="Arial" pitchFamily="34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8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800" b="0" i="1" dirty="0" smtClean="0">
                              <a:latin typeface="Cambria Math"/>
                              <a:cs typeface="Arial" pitchFamily="34" charset="0"/>
                            </a:rPr>
                            <m:t>30</m:t>
                          </m:r>
                        </m:e>
                        <m:sup>
                          <m:r>
                            <a:rPr lang="en-US" sz="1800" i="1" dirty="0"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1800" b="0" i="1" dirty="0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1800" b="0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45</m:t>
                          </m:r>
                        </m:e>
                        <m:sup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1800" b="0" i="1" dirty="0" smtClean="0">
                          <a:latin typeface="Cambria Math"/>
                          <a:cs typeface="Arial" pitchFamily="34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18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800" i="1" dirty="0">
                              <a:latin typeface="Cambria Math"/>
                              <a:cs typeface="Arial" pitchFamily="34" charset="0"/>
                            </a:rPr>
                            <m:t>30</m:t>
                          </m:r>
                        </m:e>
                        <m:sup>
                          <m:r>
                            <a:rPr lang="en-US" sz="1800" i="1" dirty="0"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1800" b="0" i="1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1800" b="0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dirty="0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800" b="0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1800" b="0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1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1800" i="1" dirty="0"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1800" i="1" dirty="0"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 dirty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1800" b="0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en-US" sz="1800" b="1" i="1" dirty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8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1800" b="1" i="1" dirty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18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0" y="3864411"/>
                <a:ext cx="9036496" cy="67415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48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6" grpId="0"/>
      <p:bldP spid="17" grpId="0"/>
      <p:bldP spid="18" grpId="0"/>
      <p:bldP spid="19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0" y="127308"/>
            <a:ext cx="9144000" cy="54304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Qo‘shish</a:t>
            </a:r>
            <a:r>
              <a:rPr lang="en-US" sz="2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formulalari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318" y="843558"/>
            <a:ext cx="550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3-misol.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Ushbu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formulalarni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isbotlang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441" y="1305223"/>
                <a:ext cx="6289751" cy="693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1) </m:t>
                      </m:r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r>
                        <a:rPr lang="en-US" sz="2200" i="1">
                          <a:latin typeface="Cambria Math"/>
                        </a:rPr>
                        <m:t>𝛽</m:t>
                      </m:r>
                      <m:r>
                        <a:rPr lang="en-US" sz="2200" i="1">
                          <a:latin typeface="Cambria Math"/>
                        </a:rPr>
                        <m:t>,  2) </m:t>
                      </m:r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" y="1305223"/>
                <a:ext cx="6289751" cy="6937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4023" y="2926847"/>
                <a:ext cx="9075186" cy="667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1) 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𝒄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𝒐𝒔</m:t>
                      </m:r>
                      <m:d>
                        <m:dPr>
                          <m:ctrlPr>
                            <a:rPr lang="ru-RU" sz="2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r>
                        <a:rPr lang="en-US" sz="2200" i="1">
                          <a:latin typeface="Cambria Math"/>
                        </a:rPr>
                        <m:t>𝛽</m:t>
                      </m:r>
                      <m:r>
                        <a:rPr lang="en-US" sz="2200" i="1"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r>
                        <a:rPr lang="en-US" sz="2200" i="1">
                          <a:latin typeface="Cambria Math"/>
                        </a:rPr>
                        <m:t>𝛽</m:t>
                      </m:r>
                      <m:r>
                        <a:rPr lang="en-US" sz="2200" i="1">
                          <a:latin typeface="Cambria Math"/>
                        </a:rPr>
                        <m:t>=0∙</m:t>
                      </m:r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r>
                        <a:rPr lang="en-US" sz="2200" i="1">
                          <a:latin typeface="Cambria Math"/>
                        </a:rPr>
                        <m:t>𝛽</m:t>
                      </m:r>
                      <m:r>
                        <a:rPr lang="en-US" sz="2200" i="1">
                          <a:latin typeface="Cambria Math"/>
                        </a:rPr>
                        <m:t>+1∙</m:t>
                      </m:r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r>
                        <a:rPr lang="en-US" sz="2200" i="1">
                          <a:latin typeface="Cambria Math"/>
                        </a:rPr>
                        <m:t>𝛽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𝜷</m:t>
                      </m:r>
                    </m:oMath>
                  </m:oMathPara>
                </a14:m>
                <a:endParaRPr lang="ru-RU" sz="2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3" y="2926847"/>
                <a:ext cx="9075186" cy="6676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318897" y="2391991"/>
                <a:ext cx="44453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897" y="2391991"/>
                <a:ext cx="4445319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699960" y="2252919"/>
                <a:ext cx="1087477" cy="667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960" y="2252919"/>
                <a:ext cx="1087477" cy="6676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7341" y="3607085"/>
                <a:ext cx="2576153" cy="667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r>
                        <a:rPr lang="en-US" sz="2200" i="1"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1" y="3607085"/>
                <a:ext cx="2576153" cy="6676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747557" y="3740308"/>
                <a:ext cx="327583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7030A0"/>
                        </a:solidFill>
                        <a:latin typeface="Cambria Math"/>
                      </a:rPr>
                      <m:t>𝛽</m:t>
                    </m:r>
                    <m:r>
                      <a:rPr lang="en-US" sz="2200" b="0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7030A0"/>
                        </a:solidFill>
                        <a:latin typeface="Cambria Math"/>
                      </a:rPr>
                      <m:t>𝑛𝑖</m:t>
                    </m:r>
                    <m:r>
                      <a:rPr lang="en-US" sz="2200" b="0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2200" i="1">
                        <a:solidFill>
                          <a:srgbClr val="7030A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sz="2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200" dirty="0" err="1" smtClean="0">
                    <a:solidFill>
                      <a:srgbClr val="7030A0"/>
                    </a:solidFill>
                  </a:rPr>
                  <a:t>bilan</a:t>
                </a:r>
                <a:r>
                  <a:rPr lang="en-US" sz="2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200" dirty="0" err="1" smtClean="0">
                    <a:solidFill>
                      <a:srgbClr val="7030A0"/>
                    </a:solidFill>
                  </a:rPr>
                  <a:t>almashtiramiz</a:t>
                </a:r>
                <a:r>
                  <a:rPr lang="en-US" sz="2200" dirty="0" smtClean="0">
                    <a:solidFill>
                      <a:srgbClr val="7030A0"/>
                    </a:solidFill>
                  </a:rPr>
                  <a:t>:</a:t>
                </a:r>
                <a:endParaRPr lang="ru-RU" sz="2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557" y="3740308"/>
                <a:ext cx="3275833" cy="430887"/>
              </a:xfrm>
              <a:prstGeom prst="rect">
                <a:avLst/>
              </a:prstGeom>
              <a:blipFill>
                <a:blip r:embed="rId8"/>
                <a:stretch>
                  <a:fillRect l="-1304" t="-10000" r="-2421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046183" y="3554624"/>
                <a:ext cx="2572948" cy="667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r>
                        <a:rPr lang="en-US" sz="2200" i="1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183" y="3554624"/>
                <a:ext cx="2572948" cy="6676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7341" y="4295134"/>
                <a:ext cx="3592587" cy="537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2) </m:t>
                    </m:r>
                    <m:r>
                      <a:rPr lang="en-US" sz="2200" i="1">
                        <a:latin typeface="Cambria Math"/>
                      </a:rPr>
                      <m:t>𝛽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−</m:t>
                    </m:r>
                    <m:r>
                      <a:rPr lang="en-US" sz="220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2200" dirty="0"/>
                  <a:t> deb </a:t>
                </a:r>
                <a:r>
                  <a:rPr lang="en-US" sz="2200" dirty="0" err="1"/>
                  <a:t>faraz</a:t>
                </a:r>
                <a:r>
                  <a:rPr lang="en-US" sz="2200" dirty="0"/>
                  <a:t> </a:t>
                </a:r>
                <a:r>
                  <a:rPr lang="en-US" sz="2200" dirty="0" err="1"/>
                  <a:t>qilsak</a:t>
                </a:r>
                <a:r>
                  <a:rPr lang="en-US" sz="2200" dirty="0"/>
                  <a:t>:</a:t>
                </a:r>
                <a:endParaRPr lang="ru-RU" sz="22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1" y="4295134"/>
                <a:ext cx="3592587" cy="537006"/>
              </a:xfrm>
              <a:prstGeom prst="rect">
                <a:avLst/>
              </a:prstGeom>
              <a:blipFill>
                <a:blip r:embed="rId10"/>
                <a:stretch>
                  <a:fillRect l="-170" r="-2547" b="-102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727244" y="4182401"/>
                <a:ext cx="2572948" cy="667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r>
                        <a:rPr lang="en-US" sz="2200" i="1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244" y="4182401"/>
                <a:ext cx="2572948" cy="6676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179512" y="2037069"/>
            <a:ext cx="12578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2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22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4" grpId="0"/>
      <p:bldP spid="5" grpId="0"/>
      <p:bldP spid="6" grpId="0"/>
      <p:bldP spid="7" grpId="0"/>
      <p:bldP spid="8" grpId="0"/>
      <p:bldP spid="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99234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Qo‘shish</a:t>
            </a:r>
            <a:r>
              <a:rPr lang="en-US" sz="2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formulalari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" y="748892"/>
                <a:ext cx="9036496" cy="14283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/>
                            </a:rPr>
                            <m:t>−(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atin typeface="Cambria Math"/>
                            </a:rPr>
                            <m:t>𝛽</m:t>
                          </m:r>
                          <m:r>
                            <a:rPr lang="en-US" sz="2200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200">
                          <a:latin typeface="Cambria Math"/>
                        </a:rPr>
                        <m:t>cos</m:t>
                      </m:r>
                      <m:r>
                        <a:rPr lang="en-US" sz="2200" i="1">
                          <a:latin typeface="Cambria Math"/>
                        </a:rPr>
                        <m:t>𝛽</m:t>
                      </m:r>
                      <m:r>
                        <a:rPr lang="en-US" sz="2200" i="1"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r>
                        <a:rPr lang="en-US" sz="2200" i="1">
                          <a:latin typeface="Cambria Math"/>
                        </a:rPr>
                        <m:t>𝛽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r>
                        <a:rPr lang="en-US" sz="2200" i="1">
                          <a:latin typeface="Cambria Math"/>
                        </a:rPr>
                        <m:t>𝛼</m:t>
                      </m:r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r>
                        <a:rPr lang="en-US" sz="2200" i="1">
                          <a:latin typeface="Cambria Math"/>
                        </a:rPr>
                        <m:t>𝛽</m:t>
                      </m:r>
                      <m:r>
                        <a:rPr lang="en-US" sz="2200" i="1"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r>
                        <a:rPr lang="en-US" sz="2200" i="1">
                          <a:latin typeface="Cambria Math"/>
                        </a:rPr>
                        <m:t>𝛽</m:t>
                      </m:r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r>
                        <a:rPr lang="en-US" sz="2200" i="1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748892"/>
                <a:ext cx="9036496" cy="14283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19672" y="2282833"/>
                <a:ext cx="554461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𝒔𝒊𝒏</m:t>
                      </m:r>
                      <m:d>
                        <m:dPr>
                          <m:ctrlPr>
                            <a:rPr lang="ru-RU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𝜶</m:t>
                          </m:r>
                          <m: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𝜷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𝜷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282833"/>
                <a:ext cx="5544616" cy="430887"/>
              </a:xfrm>
              <a:prstGeom prst="rect">
                <a:avLst/>
              </a:prstGeom>
              <a:blipFill rotWithShape="1"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696098" y="2787774"/>
                <a:ext cx="35673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70C0"/>
                        </a:solidFill>
                        <a:latin typeface="Cambria Math"/>
                      </a:rPr>
                      <m:t>𝛽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𝑛𝑖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2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200" dirty="0" err="1" smtClean="0"/>
                  <a:t>bilan</a:t>
                </a:r>
                <a:r>
                  <a:rPr lang="en-US" sz="2200" dirty="0" smtClean="0"/>
                  <a:t> </a:t>
                </a:r>
                <a:r>
                  <a:rPr lang="en-US" sz="2200" dirty="0" err="1" smtClean="0"/>
                  <a:t>almashtiramiz</a:t>
                </a:r>
                <a:r>
                  <a:rPr lang="en-US" sz="2200" dirty="0" smtClean="0"/>
                  <a:t>:</a:t>
                </a:r>
                <a:endParaRPr lang="ru-RU" sz="22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098" y="2787774"/>
                <a:ext cx="3567387" cy="430887"/>
              </a:xfrm>
              <a:prstGeom prst="rect">
                <a:avLst/>
              </a:prstGeom>
              <a:blipFill>
                <a:blip r:embed="rId4"/>
                <a:stretch>
                  <a:fillRect l="-1026" t="-8451" r="-1538" b="-28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11560" y="3218661"/>
                <a:ext cx="734481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en-US" sz="22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>
                          <a:solidFill>
                            <a:schemeClr val="tx1"/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US" sz="2200" b="0" i="1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US" sz="2200" b="0" i="0">
                          <a:solidFill>
                            <a:schemeClr val="tx1"/>
                          </a:solidFill>
                          <a:latin typeface="Cambria Math"/>
                        </a:rPr>
                        <m:t>cos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⁡(−</m:t>
                      </m:r>
                      <m:r>
                        <a:rPr lang="en-US" sz="2200" b="0" i="1">
                          <a:solidFill>
                            <a:schemeClr val="tx1"/>
                          </a:solidFill>
                          <a:latin typeface="Cambria Math"/>
                        </a:rPr>
                        <m:t>𝛽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200" b="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200" b="0" i="0">
                          <a:solidFill>
                            <a:schemeClr val="tx1"/>
                          </a:solidFill>
                          <a:latin typeface="Cambria Math"/>
                        </a:rPr>
                        <m:t>sin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⁡(−</m:t>
                      </m:r>
                      <m:r>
                        <a:rPr lang="en-US" sz="2200" b="0" i="1">
                          <a:solidFill>
                            <a:schemeClr val="tx1"/>
                          </a:solidFill>
                          <a:latin typeface="Cambria Math"/>
                        </a:rPr>
                        <m:t>𝛽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200" b="0" i="1">
                          <a:solidFill>
                            <a:schemeClr val="tx1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sz="2200" b="0" i="1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218661"/>
                <a:ext cx="7344816" cy="430887"/>
              </a:xfrm>
              <a:prstGeom prst="rect">
                <a:avLst/>
              </a:prstGeom>
              <a:blipFill rotWithShape="1"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606417" y="3723878"/>
                <a:ext cx="554461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𝒔𝒊𝒏</m:t>
                      </m:r>
                      <m:d>
                        <m:dPr>
                          <m:ctrlPr>
                            <a:rPr lang="ru-RU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𝜶</m:t>
                          </m:r>
                          <m: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𝜷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𝜷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417" y="3723878"/>
                <a:ext cx="5544616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1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1" grpId="0"/>
      <p:bldP spid="3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16518</TotalTime>
  <Words>259</Words>
  <Application>Microsoft Office PowerPoint</Application>
  <PresentationFormat>Экран (16:9)</PresentationFormat>
  <Paragraphs>117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Teacher</cp:lastModifiedBy>
  <cp:revision>1457</cp:revision>
  <dcterms:created xsi:type="dcterms:W3CDTF">2020-04-09T07:32:19Z</dcterms:created>
  <dcterms:modified xsi:type="dcterms:W3CDTF">2021-01-20T12:49:45Z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