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63" r:id="rId3"/>
    <p:sldId id="1664" r:id="rId4"/>
    <p:sldId id="1667" r:id="rId5"/>
    <p:sldId id="1668" r:id="rId6"/>
    <p:sldId id="1650" r:id="rId7"/>
    <p:sldId id="1659" r:id="rId8"/>
    <p:sldId id="1649" r:id="rId9"/>
    <p:sldId id="1647" r:id="rId10"/>
    <p:sldId id="1669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2895" autoAdjust="0"/>
  </p:normalViewPr>
  <p:slideViewPr>
    <p:cSldViewPr>
      <p:cViewPr varScale="1">
        <p:scale>
          <a:sx n="91" d="100"/>
          <a:sy n="91" d="100"/>
        </p:scale>
        <p:origin x="948" y="9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="" id="{96789AA7-9596-4F83-89FD-AEC28EE179F1}"/>
                  </a:ext>
                </a:extLst>
              </p:cNvPr>
              <p:cNvSpPr txBox="1"/>
              <p:nvPr/>
            </p:nvSpPr>
            <p:spPr>
              <a:xfrm>
                <a:off x="971600" y="2535500"/>
                <a:ext cx="4464496" cy="2112675"/>
              </a:xfrm>
              <a:prstGeom prst="rect">
                <a:avLst/>
              </a:prstGeom>
            </p:spPr>
            <p:txBody>
              <a:bodyPr vert="horz" wrap="square" lIns="0" tIns="22143" rIns="0" bIns="0" rtlCol="0">
                <a:spAutoFit/>
              </a:bodyPr>
              <a:lstStyle/>
              <a:p>
                <a:pPr marL="29189">
                  <a:lnSpc>
                    <a:spcPts val="3099"/>
                  </a:lnSpc>
                  <a:spcBef>
                    <a:spcPts val="175"/>
                  </a:spcBef>
                </a:pPr>
                <a:r>
                  <a:rPr lang="en-US" sz="3200" b="1" dirty="0" smtClean="0">
                    <a:solidFill>
                      <a:srgbClr val="2365C7"/>
                    </a:solidFill>
                    <a:latin typeface="Arial"/>
                    <a:cs typeface="Arial"/>
                  </a:rPr>
                  <a:t>Mavzu</a:t>
                </a:r>
                <a:r>
                  <a:rPr lang="en-US" sz="3200" b="1" dirty="0">
                    <a:solidFill>
                      <a:srgbClr val="2365C7"/>
                    </a:solidFill>
                    <a:latin typeface="Arial"/>
                    <a:cs typeface="Arial"/>
                  </a:rPr>
                  <a:t>:</a:t>
                </a:r>
              </a:p>
              <a:p>
                <a:pPr marL="20131">
                  <a:lnSpc>
                    <a:spcPts val="4431"/>
                  </a:lnSpc>
                </a:pP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𝜶</m:t>
                    </m:r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/>
                    <a:cs typeface="Arial"/>
                  </a:rPr>
                  <a:t>va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𝜶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/>
                    <a:cs typeface="Arial"/>
                  </a:rPr>
                  <a:t>burchaklarning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/>
                    <a:cs typeface="Arial"/>
                  </a:rPr>
                  <a:t>sinusi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,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/>
                    <a:cs typeface="Arial"/>
                  </a:rPr>
                  <a:t>kosinusi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,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/>
                    <a:cs typeface="Arial"/>
                  </a:rPr>
                  <a:t>tangensi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/>
                    <a:cs typeface="Arial"/>
                  </a:rPr>
                  <a:t>va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Arial"/>
                    <a:cs typeface="Arial"/>
                  </a:rPr>
                  <a:t>kotangensi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/>
                    <a:cs typeface="Arial"/>
                  </a:rPr>
                  <a:t>  </a:t>
                </a:r>
                <a:endParaRPr lang="en-US" sz="2800" b="1" dirty="0">
                  <a:solidFill>
                    <a:srgbClr val="00206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="" id="{96789AA7-9596-4F83-89FD-AEC28EE1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535500"/>
                <a:ext cx="4464496" cy="2112675"/>
              </a:xfrm>
              <a:prstGeom prst="rect">
                <a:avLst/>
              </a:prstGeom>
              <a:blipFill rotWithShape="1">
                <a:blip r:embed="rId2"/>
                <a:stretch>
                  <a:fillRect l="-4775" t="-9538" r="-1637" b="-6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95306" y="2206887"/>
            <a:ext cx="545553" cy="23810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836643"/>
            <a:ext cx="3427581" cy="281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410626" y="2073935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626" y="2073935"/>
                <a:ext cx="177484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4236" y="784218"/>
            <a:ext cx="574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276-misol.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Ifodani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soddalashtiring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         </m:t>
                      </m:r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" y="2427734"/>
                <a:ext cx="8971140" cy="140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2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427734"/>
                <a:ext cx="8971140" cy="14010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176" y="3530065"/>
                <a:ext cx="9085652" cy="1633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" y="3530065"/>
                <a:ext cx="9085652" cy="1633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topshiriqlar</a:t>
            </a:r>
            <a:endParaRPr lang="ru-RU" sz="3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275-276-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mashqning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, 4-tartibdagi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24" y="825555"/>
            <a:ext cx="89106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267-mashq</a:t>
            </a:r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Ifodani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soddalashtiring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qiymatini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toping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31840" y="2261894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261894"/>
                <a:ext cx="177484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29524" y="1651839"/>
                <a:ext cx="8762956" cy="67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𝒕𝒈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4" y="1651839"/>
                <a:ext cx="8762956" cy="673133"/>
              </a:xfrm>
              <a:prstGeom prst="rect">
                <a:avLst/>
              </a:prstGeom>
              <a:blipFill rotWithShape="1">
                <a:blip r:embed="rId3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95260" y="2769286"/>
                <a:ext cx="7141036" cy="771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0" y="2769286"/>
                <a:ext cx="7141036" cy="7718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20781" y="3656650"/>
                <a:ext cx="8910667" cy="976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=1+3=4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" y="3656650"/>
                <a:ext cx="8910667" cy="9760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52" y="717721"/>
            <a:ext cx="897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269-mashq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600" i="1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55041" y="2498581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2498581"/>
                <a:ext cx="17748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55041" y="2067694"/>
                <a:ext cx="33592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; 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2067694"/>
                <a:ext cx="3359226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0" y="2927359"/>
                <a:ext cx="8543921" cy="648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/>
                      </a:rPr>
                      <m:t>2)</m:t>
                    </m:r>
                    <m:sSup>
                      <m:sSupPr>
                        <m:ctrlPr>
                          <a:rPr 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ru-RU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𝒄</m:t>
                            </m:r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𝒕𝒈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50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500" dirty="0">
                    <a:latin typeface="Arial" pitchFamily="34" charset="0"/>
                    <a:cs typeface="Arial" pitchFamily="34" charset="0"/>
                  </a:rPr>
                  <a:t>   </a:t>
                </a:r>
                <a:endParaRPr lang="ru-RU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7359"/>
                <a:ext cx="8543921" cy="6480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2317" y="3546331"/>
                <a:ext cx="9101684" cy="122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4</m:t>
                      </m:r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𝒄𝒕𝒈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den>
                          </m:f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1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" y="3546331"/>
                <a:ext cx="9101684" cy="12261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2654" y="1109865"/>
                <a:ext cx="89038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joiz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qiymatlarida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ifoda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ayni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bir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qiymatni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qabul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qilishini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ga bog‘liq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emasligini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isbotlang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4" y="1109865"/>
                <a:ext cx="8903842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096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678621" y="1867606"/>
                <a:ext cx="2719142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4)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𝑡𝑔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21" y="1867606"/>
                <a:ext cx="2719142" cy="8310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52" y="717721"/>
            <a:ext cx="897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271-mashq. </a:t>
            </a:r>
            <a:endParaRPr lang="en-US" sz="2600" i="1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131840" y="2787774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87774"/>
                <a:ext cx="17748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3" y="1579141"/>
                <a:ext cx="5812714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𝑏𝑢𝑛𝑑𝑎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1579141"/>
                <a:ext cx="5812714" cy="7100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8571" y="1172927"/>
            <a:ext cx="890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Ifodani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soddalashtiring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qiymatini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toping: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-15641" y="2231638"/>
                <a:ext cx="5963589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𝑜𝑠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𝑏𝑢𝑛𝑑𝑎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1" y="2231638"/>
                <a:ext cx="5963589" cy="7100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46323" y="3191947"/>
                <a:ext cx="9043927" cy="1733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" y="3191947"/>
                <a:ext cx="9043927" cy="17338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1998" y="987574"/>
                <a:ext cx="9043927" cy="1986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𝒄𝒐𝒔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" y="987574"/>
                <a:ext cx="9043927" cy="19860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788024" y="3363838"/>
                <a:ext cx="3515899" cy="734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𝑱𝒂𝒗𝒐𝒃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1)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;  2)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ru-RU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363838"/>
                <a:ext cx="3515899" cy="734432"/>
              </a:xfrm>
              <a:prstGeom prst="rect">
                <a:avLst/>
              </a:prstGeom>
              <a:blipFill rotWithShape="1">
                <a:blip r:embed="rId4"/>
                <a:stretch>
                  <a:fillRect b="-5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12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>
                <a:spLocks/>
              </p:cNvSpPr>
              <p:nvPr/>
            </p:nvSpPr>
            <p:spPr>
              <a:xfrm>
                <a:off x="0" y="69579"/>
                <a:ext cx="9144000" cy="513804"/>
              </a:xfrm>
              <a:prstGeom prst="rect">
                <a:avLst/>
              </a:prstGeom>
            </p:spPr>
            <p:txBody>
              <a:bodyPr vert="horz" wrap="square" lIns="0" tIns="26171" rIns="0" bIns="0" rtlCol="0">
                <a:spAutoFit/>
              </a:bodyPr>
              <a:lstStyle>
                <a:lvl1pPr>
                  <a:defRPr sz="2650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20131" algn="ctr">
                  <a:lnSpc>
                    <a:spcPts val="4431"/>
                  </a:lnSpc>
                </a:pPr>
                <a14:m>
                  <m:oMath xmlns:m="http://schemas.openxmlformats.org/officeDocument/2006/math">
                    <m:r>
                      <a:rPr lang="ru-RU" sz="22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2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burchaklarning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sinusi</a:t>
                </a:r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kosinusi</a:t>
                </a:r>
                <a:r>
                  <a:rPr lang="en-US" sz="2200" dirty="0">
                    <a:solidFill>
                      <a:schemeClr val="bg1"/>
                    </a:solidFill>
                  </a:rPr>
                  <a:t>,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tangensi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kotangensi</a:t>
                </a:r>
                <a:r>
                  <a:rPr lang="en-US" sz="2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579"/>
                <a:ext cx="9144000" cy="513804"/>
              </a:xfrm>
              <a:prstGeom prst="rect">
                <a:avLst/>
              </a:prstGeom>
              <a:blipFill rotWithShape="1">
                <a:blip r:embed="rId2"/>
                <a:stretch>
                  <a:fillRect b="-3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107504" y="3178436"/>
            <a:ext cx="401429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82960" y="1009116"/>
            <a:ext cx="34440" cy="39567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323528" y="1734061"/>
            <a:ext cx="3044858" cy="2851156"/>
          </a:xfrm>
          <a:prstGeom prst="donut">
            <a:avLst>
              <a:gd name="adj" fmla="val 83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322469" y="948665"/>
                <a:ext cx="446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69" y="948665"/>
                <a:ext cx="44640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30790" y="3221194"/>
                <a:ext cx="44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90" y="3221194"/>
                <a:ext cx="4424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2825650" y="2101823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325610" y="2757346"/>
                <a:ext cx="3802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10" y="2757346"/>
                <a:ext cx="3802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 rot="5400000" flipH="1">
            <a:off x="1982918" y="2941263"/>
            <a:ext cx="262511" cy="233231"/>
          </a:xfrm>
          <a:prstGeom prst="arc">
            <a:avLst>
              <a:gd name="adj1" fmla="val 13682631"/>
              <a:gd name="adj2" fmla="val 78940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307586" y="3267360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86" y="3267360"/>
                <a:ext cx="4171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>
          <a:xfrm>
            <a:off x="2810523" y="407200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909159" y="1734061"/>
                <a:ext cx="18045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1" dirty="0" smtClean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59" y="1734061"/>
                <a:ext cx="180458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326087" y="2679638"/>
                <a:ext cx="1060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87" y="2679638"/>
                <a:ext cx="106099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>
            <a:endCxn id="16" idx="3"/>
          </p:cNvCxnSpPr>
          <p:nvPr/>
        </p:nvCxnSpPr>
        <p:spPr>
          <a:xfrm flipV="1">
            <a:off x="1800180" y="2197571"/>
            <a:ext cx="1045738" cy="9714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23" idx="1"/>
          </p:cNvCxnSpPr>
          <p:nvPr/>
        </p:nvCxnSpPr>
        <p:spPr>
          <a:xfrm>
            <a:off x="1782960" y="3169037"/>
            <a:ext cx="1047831" cy="919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7819977" flipH="1">
            <a:off x="1982919" y="3186161"/>
            <a:ext cx="262511" cy="233231"/>
          </a:xfrm>
          <a:prstGeom prst="arc">
            <a:avLst>
              <a:gd name="adj1" fmla="val 13682631"/>
              <a:gd name="adj2" fmla="val 78940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212905" y="3204662"/>
                <a:ext cx="5341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905" y="3204662"/>
                <a:ext cx="53412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3299187" y="3130110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>
            <a:endCxn id="23" idx="0"/>
          </p:cNvCxnSpPr>
          <p:nvPr/>
        </p:nvCxnSpPr>
        <p:spPr>
          <a:xfrm flipH="1">
            <a:off x="2879722" y="2188589"/>
            <a:ext cx="12835" cy="188342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5473888" y="1582910"/>
                <a:ext cx="13912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88" y="1582910"/>
                <a:ext cx="1391215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Левая фигурная скобка 71"/>
          <p:cNvSpPr/>
          <p:nvPr/>
        </p:nvSpPr>
        <p:spPr>
          <a:xfrm rot="16200000">
            <a:off x="6778618" y="1261212"/>
            <a:ext cx="373761" cy="1874794"/>
          </a:xfrm>
          <a:prstGeom prst="leftBrace">
            <a:avLst>
              <a:gd name="adj1" fmla="val 5051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5091274" y="2403852"/>
                <a:ext cx="38827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Ox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o‘qiga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nisbatan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𝒔𝒊𝒎𝒎𝒆𝒕𝒓𝒊𝒌</m:t>
                    </m:r>
                  </m:oMath>
                </a14:m>
                <a:endParaRPr lang="ru-RU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74" y="2403852"/>
                <a:ext cx="3882794" cy="400110"/>
              </a:xfrm>
              <a:prstGeom prst="rect">
                <a:avLst/>
              </a:prstGeom>
              <a:blipFill>
                <a:blip r:embed="rId11"/>
                <a:stretch>
                  <a:fillRect l="-1570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единительная линия 73"/>
          <p:cNvCxnSpPr/>
          <p:nvPr/>
        </p:nvCxnSpPr>
        <p:spPr>
          <a:xfrm flipH="1">
            <a:off x="1823068" y="2158468"/>
            <a:ext cx="999961" cy="164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1785476" y="4111669"/>
            <a:ext cx="999961" cy="164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950339" y="1983166"/>
                <a:ext cx="8087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39" y="1983166"/>
                <a:ext cx="808748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648649" y="3820316"/>
                <a:ext cx="125758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9" y="3820316"/>
                <a:ext cx="1257588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2785437" y="4246089"/>
                <a:ext cx="2518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⁡(−</m:t>
                    </m:r>
                    <m:r>
                      <a:rPr lang="en-US" sz="18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);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⁡(−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ru-RU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37" y="4246089"/>
                <a:ext cx="251828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378394" y="1410330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94" y="1410330"/>
                <a:ext cx="525528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3944924" y="141033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24" y="1410330"/>
                <a:ext cx="531940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3483094" y="389893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094" y="3898936"/>
                <a:ext cx="52552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4244308" y="3898936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308" y="3898936"/>
                <a:ext cx="531940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4576491" y="2941880"/>
                <a:ext cx="11306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91" y="2941880"/>
                <a:ext cx="1130694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4564180" y="3491996"/>
                <a:ext cx="13358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80" y="3491996"/>
                <a:ext cx="1335879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5754110" y="2946830"/>
                <a:ext cx="23536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10" y="2946830"/>
                <a:ext cx="2353657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5768918" y="3476607"/>
                <a:ext cx="24964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18" y="3476607"/>
                <a:ext cx="2496453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7308304" y="1579691"/>
                <a:ext cx="14091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579691"/>
                <a:ext cx="1409104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Прямоугольник 126"/>
          <p:cNvSpPr/>
          <p:nvPr/>
        </p:nvSpPr>
        <p:spPr>
          <a:xfrm>
            <a:off x="8501247" y="3209762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(1)</a:t>
            </a:r>
            <a:endParaRPr lang="ru-RU" sz="2400" b="1" dirty="0"/>
          </a:p>
        </p:txBody>
      </p:sp>
      <p:sp>
        <p:nvSpPr>
          <p:cNvPr id="128" name="Левая фигурная скобка 127"/>
          <p:cNvSpPr/>
          <p:nvPr/>
        </p:nvSpPr>
        <p:spPr>
          <a:xfrm rot="10800000">
            <a:off x="8107767" y="3050523"/>
            <a:ext cx="373761" cy="837697"/>
          </a:xfrm>
          <a:prstGeom prst="leftBrace">
            <a:avLst>
              <a:gd name="adj1" fmla="val 195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3" grpId="0" animBg="1"/>
      <p:bldP spid="33" grpId="0"/>
      <p:bldP spid="35" grpId="0"/>
      <p:bldP spid="48" grpId="0" animBg="1"/>
      <p:bldP spid="49" grpId="0"/>
      <p:bldP spid="50" grpId="0" animBg="1"/>
      <p:bldP spid="70" grpId="0"/>
      <p:bldP spid="72" grpId="0" animBg="1"/>
      <p:bldP spid="73" grpId="0"/>
      <p:bldP spid="79" grpId="0"/>
      <p:bldP spid="80" grpId="0"/>
      <p:bldP spid="82" grpId="0"/>
      <p:bldP spid="102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26" grpId="0"/>
      <p:bldP spid="127" grpId="0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767" y="915566"/>
                <a:ext cx="5444119" cy="797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𝐭𝐠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" y="915566"/>
                <a:ext cx="5444119" cy="7972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183" y="1712836"/>
                <a:ext cx="5598007" cy="797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𝐜𝐭𝐠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(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3" y="1712836"/>
                <a:ext cx="5598007" cy="797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4"/>
              <p:cNvSpPr txBox="1">
                <a:spLocks/>
              </p:cNvSpPr>
              <p:nvPr/>
            </p:nvSpPr>
            <p:spPr>
              <a:xfrm>
                <a:off x="0" y="69579"/>
                <a:ext cx="9144000" cy="513804"/>
              </a:xfrm>
              <a:prstGeom prst="rect">
                <a:avLst/>
              </a:prstGeom>
            </p:spPr>
            <p:txBody>
              <a:bodyPr vert="horz" wrap="square" lIns="0" tIns="26171" rIns="0" bIns="0" rtlCol="0">
                <a:spAutoFit/>
              </a:bodyPr>
              <a:lstStyle>
                <a:lvl1pPr>
                  <a:defRPr sz="2650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20131" algn="ctr">
                  <a:lnSpc>
                    <a:spcPts val="4431"/>
                  </a:lnSpc>
                </a:pPr>
                <a14:m>
                  <m:oMath xmlns:m="http://schemas.openxmlformats.org/officeDocument/2006/math">
                    <m:r>
                      <a:rPr lang="ru-RU" sz="22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22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burchaklarning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sinusi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kosinusi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tangensi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kotangensi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579"/>
                <a:ext cx="9144000" cy="513804"/>
              </a:xfrm>
              <a:prstGeom prst="rect">
                <a:avLst/>
              </a:prstGeom>
              <a:blipFill rotWithShape="1">
                <a:blip r:embed="rId4"/>
                <a:stretch>
                  <a:fillRect b="-3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62812" y="971144"/>
                <a:ext cx="2381165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12" y="971144"/>
                <a:ext cx="2381165" cy="7199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897913" y="1880638"/>
                <a:ext cx="18257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13" y="1880638"/>
                <a:ext cx="18257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25183" y="2494747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1-misol.  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4236" y="3017967"/>
                <a:ext cx="7766934" cy="542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2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𝒄𝒐𝒔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𝒕𝒈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𝒗𝒂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𝒄𝒕𝒈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" y="3017967"/>
                <a:ext cx="7766934" cy="542264"/>
              </a:xfrm>
              <a:prstGeom prst="rect">
                <a:avLst/>
              </a:prstGeom>
              <a:blipFill rotWithShape="1">
                <a:blip r:embed="rId7"/>
                <a:stretch>
                  <a:fillRect l="-942" r="-157" b="-7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4397" y="3602101"/>
                <a:ext cx="4487319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" y="3602101"/>
                <a:ext cx="4487319" cy="728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4236" y="4299942"/>
                <a:ext cx="4258538" cy="804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" y="4299942"/>
                <a:ext cx="4258538" cy="8045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572488" y="3535911"/>
                <a:ext cx="4316759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𝒕𝒈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488" y="3535911"/>
                <a:ext cx="4316759" cy="7917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381986" y="4393686"/>
                <a:ext cx="4697761" cy="674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𝒄𝒕𝒈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𝒄𝒕𝒈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𝒄𝒕𝒈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86" y="4393686"/>
                <a:ext cx="4697761" cy="6747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36" y="784218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2-misol.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6066" y="1348838"/>
                <a:ext cx="5706947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 2) </m:t>
                    </m:r>
                    <m:r>
                      <a:rPr lang="en-US" sz="2300" b="0" i="1"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 3) </m:t>
                    </m:r>
                    <m:r>
                      <a:rPr lang="en-US" sz="2300" b="0" i="1"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3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" y="1348838"/>
                <a:ext cx="5706947" cy="622030"/>
              </a:xfrm>
              <a:prstGeom prst="rect">
                <a:avLst/>
              </a:prstGeo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13517" y="2643758"/>
                <a:ext cx="3699987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1)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2643758"/>
                <a:ext cx="3699987" cy="7283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13517" y="3341597"/>
                <a:ext cx="3477940" cy="803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2)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3341597"/>
                <a:ext cx="3477940" cy="8034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13517" y="4299942"/>
                <a:ext cx="3642728" cy="66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3)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4299942"/>
                <a:ext cx="3642728" cy="6697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3463731" y="2104079"/>
            <a:ext cx="1649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410627" y="1848711"/>
                <a:ext cx="17748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627" y="1848711"/>
                <a:ext cx="177484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4236" y="784218"/>
            <a:ext cx="384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275-misol.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27" y="1203598"/>
                <a:ext cx="9085652" cy="645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1203598"/>
                <a:ext cx="9085652" cy="6451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4027" y="2270080"/>
                <a:ext cx="9069765" cy="1184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2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2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cos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2270080"/>
                <a:ext cx="9069765" cy="1184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-15083" y="3395897"/>
                <a:ext cx="9138875" cy="1586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3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=−2∙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000" b="0" i="1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3" y="3395897"/>
                <a:ext cx="9138875" cy="15867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16279</TotalTime>
  <Words>280</Words>
  <Application>Microsoft Office PowerPoint</Application>
  <PresentationFormat>Экран (16:9)</PresentationFormat>
  <Paragraphs>91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1433</cp:revision>
  <dcterms:created xsi:type="dcterms:W3CDTF">2020-04-09T07:32:19Z</dcterms:created>
  <dcterms:modified xsi:type="dcterms:W3CDTF">2021-01-20T11:56:36Z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