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63" r:id="rId3"/>
    <p:sldId id="1664" r:id="rId4"/>
    <p:sldId id="1650" r:id="rId5"/>
    <p:sldId id="1659" r:id="rId6"/>
    <p:sldId id="1649" r:id="rId7"/>
    <p:sldId id="1665" r:id="rId8"/>
    <p:sldId id="1647" r:id="rId9"/>
    <p:sldId id="1666" r:id="rId10"/>
    <p:sldId id="1639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2895" autoAdjust="0"/>
  </p:normalViewPr>
  <p:slideViewPr>
    <p:cSldViewPr>
      <p:cViewPr varScale="1">
        <p:scale>
          <a:sx n="143" d="100"/>
          <a:sy n="143" d="100"/>
        </p:scale>
        <p:origin x="768" y="11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48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0" y="2535500"/>
            <a:ext cx="5328592" cy="98416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sz="32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20131">
              <a:lnSpc>
                <a:spcPts val="4431"/>
              </a:lnSpc>
            </a:pPr>
            <a:r>
              <a:rPr lang="en-US" sz="2800" b="1" dirty="0" err="1">
                <a:solidFill>
                  <a:srgbClr val="002060"/>
                </a:solidFill>
                <a:latin typeface="Arial"/>
                <a:cs typeface="Arial"/>
              </a:rPr>
              <a:t>Misollar</a:t>
            </a: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95306" y="2206887"/>
            <a:ext cx="545553" cy="16413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876257" y="361576"/>
            <a:ext cx="153647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876257" y="361576"/>
            <a:ext cx="153647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989514" y="485239"/>
            <a:ext cx="136815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9662"/>
            <a:ext cx="3715613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7" y="2427734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41235"/>
            <a:ext cx="8835601" cy="586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800" kern="0" dirty="0" err="1"/>
              <a:t>Mustaqil</a:t>
            </a:r>
            <a:r>
              <a:rPr lang="en-US" sz="3800" kern="0" dirty="0"/>
              <a:t> </a:t>
            </a:r>
            <a:r>
              <a:rPr lang="en-US" sz="3800" kern="0" dirty="0" err="1"/>
              <a:t>yechish</a:t>
            </a:r>
            <a:r>
              <a:rPr lang="en-US" sz="3800" kern="0" dirty="0"/>
              <a:t> </a:t>
            </a:r>
            <a:r>
              <a:rPr lang="en-US" sz="3800" kern="0" dirty="0" err="1"/>
              <a:t>uchun</a:t>
            </a:r>
            <a:r>
              <a:rPr lang="en-US" sz="3800" kern="0" dirty="0"/>
              <a:t> </a:t>
            </a:r>
            <a:r>
              <a:rPr lang="en-US" sz="3800" kern="0" dirty="0" err="1"/>
              <a:t>topshiriqlar</a:t>
            </a:r>
            <a:endParaRPr lang="ru-RU" sz="3800" b="1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9108" y="987574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119-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sahifasidagi  </a:t>
            </a:r>
          </a:p>
          <a:p>
            <a:pPr algn="ctr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267-269-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mashqning 2,4-tartibdagi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271-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mashqni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52747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265-mashq. 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81002" y="2270939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02" y="2270939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81002" y="1203598"/>
                <a:ext cx="8944621" cy="1202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Ayniyatni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isbotlang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2)</m:t>
                          </m:r>
                          <m:r>
                            <a:rPr lang="en-US" sz="2400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2−</m:t>
                          </m:r>
                          <m:r>
                            <a:rPr lang="en-US" sz="24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=1;                  4) 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𝑡𝑔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02" y="1203598"/>
                <a:ext cx="8944621" cy="1202958"/>
              </a:xfrm>
              <a:prstGeom prst="rect">
                <a:avLst/>
              </a:prstGeom>
              <a:blipFill>
                <a:blip r:embed="rId3"/>
                <a:stretch>
                  <a:fillRect l="-1091" t="-35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956106" y="2467901"/>
                <a:ext cx="2457211" cy="771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4</m:t>
                      </m:r>
                      <m:r>
                        <a:rPr lang="en-US" sz="22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200" i="1">
                              <a:latin typeface="Cambria Math"/>
                            </a:rPr>
                            <m:t>𝑡𝑔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106" y="2467901"/>
                <a:ext cx="2457211" cy="7718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237891" y="3433056"/>
                <a:ext cx="2168222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𝒄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𝒕𝒈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𝒄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𝒕𝒈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891" y="3433056"/>
                <a:ext cx="2168222" cy="438582"/>
              </a:xfrm>
              <a:prstGeom prst="rect">
                <a:avLst/>
              </a:prstGeom>
              <a:blipFill rotWithShape="1">
                <a:blip r:embed="rId5"/>
                <a:stretch>
                  <a:fillRect b="-13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777305" y="3882567"/>
                <a:ext cx="95211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305" y="3882567"/>
                <a:ext cx="952119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81002" y="2778050"/>
                <a:ext cx="389097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2) 2−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02" y="2778050"/>
                <a:ext cx="3890974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470" b="-2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403648" y="3316314"/>
                <a:ext cx="184432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2−1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316314"/>
                <a:ext cx="1844322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10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16" grpId="0"/>
      <p:bldP spid="17" grpId="0"/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9353" y="746992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266-mashq.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09352" y="1896471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52" y="1896471"/>
                <a:ext cx="175721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7505" y="1228083"/>
                <a:ext cx="8928991" cy="668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Ifodani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soddalashtiring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    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den>
                    </m:f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5" y="1228083"/>
                <a:ext cx="8928991" cy="668388"/>
              </a:xfrm>
              <a:prstGeom prst="rect">
                <a:avLst/>
              </a:prstGeom>
              <a:blipFill rotWithShape="1">
                <a:blip r:embed="rId4"/>
                <a:stretch>
                  <a:fillRect l="-1093" b="-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00163" y="2459428"/>
                <a:ext cx="8043164" cy="565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i="1">
                        <a:latin typeface="Cambria Math"/>
                      </a:rPr>
                      <m:t>2</m:t>
                    </m:r>
                    <m:r>
                      <a:rPr lang="en-US" sz="2300" i="1" smtClean="0">
                        <a:latin typeface="Cambria Math"/>
                      </a:rPr>
                      <m:t>) </m:t>
                    </m:r>
                    <m:r>
                      <a:rPr lang="en-US" sz="2300" i="1" smtClean="0">
                        <a:latin typeface="Cambria Math"/>
                      </a:rPr>
                      <m:t>𝑐𝑜𝑠</m:t>
                    </m:r>
                    <m:r>
                      <a:rPr lang="en-US" sz="2300" i="1" smtClean="0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−</m:t>
                    </m:r>
                    <m:r>
                      <a:rPr lang="en-US" sz="2300" i="1" smtClean="0">
                        <a:latin typeface="Cambria Math"/>
                      </a:rPr>
                      <m:t>𝑠𝑖𝑛</m:t>
                    </m:r>
                    <m:r>
                      <a:rPr lang="en-US" sz="2300" i="1" smtClean="0">
                        <a:latin typeface="Cambria Math"/>
                      </a:rPr>
                      <m:t>𝛼</m:t>
                    </m:r>
                    <m:r>
                      <a:rPr lang="en-US" sz="23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3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300" i="1">
                        <a:latin typeface="Cambria Math"/>
                      </a:rPr>
                      <m:t>𝑡𝑔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300" dirty="0"/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latin typeface="Cambria Math"/>
                      </a:rPr>
                      <m:t>𝑐𝑜𝑠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−</m:t>
                    </m:r>
                    <m:r>
                      <a:rPr lang="en-US" sz="2300" i="1">
                        <a:latin typeface="Cambria Math"/>
                      </a:rPr>
                      <m:t>𝑠𝑖𝑛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i="1">
                            <a:latin typeface="Cambria Math"/>
                          </a:rPr>
                          <m:t>𝑐𝑜𝑠</m:t>
                        </m:r>
                        <m:r>
                          <a:rPr lang="en-US" sz="2300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sz="2300" i="1">
                            <a:latin typeface="Cambria Math"/>
                          </a:rPr>
                          <m:t>𝑠𝑖𝑛</m:t>
                        </m:r>
                        <m:r>
                          <a:rPr lang="en-US" sz="23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300" b="0" i="1" smtClean="0">
                        <a:latin typeface="Cambria Math"/>
                      </a:rPr>
                      <m:t>=</m:t>
                    </m:r>
                    <m:r>
                      <a:rPr lang="en-US" sz="2300" b="0" i="1" smtClean="0">
                        <a:latin typeface="Cambria Math"/>
                      </a:rPr>
                      <m:t>𝑐𝑜𝑠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−</m:t>
                    </m:r>
                    <m:r>
                      <a:rPr lang="en-US" sz="2300" b="0" i="1" smtClean="0">
                        <a:latin typeface="Cambria Math"/>
                      </a:rPr>
                      <m:t>𝑐𝑜𝑠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=</m:t>
                    </m:r>
                    <m:r>
                      <a:rPr lang="en-US" sz="23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ru-RU" sz="23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63" y="2459428"/>
                <a:ext cx="8043164" cy="5659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00163" y="3148260"/>
                <a:ext cx="7172541" cy="7679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</a:rPr>
                      <m:t>4) </m:t>
                    </m:r>
                    <m:f>
                      <m:fPr>
                        <m:ctrlPr>
                          <a:rPr lang="ru-RU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1−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1−</m:t>
                        </m:r>
                        <m:r>
                          <a:rPr lang="en-US" sz="2600" i="1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i="1">
                            <a:latin typeface="Cambria Math"/>
                          </a:rPr>
                          <m:t>1</m:t>
                        </m:r>
                        <m:r>
                          <a:rPr lang="en-US" sz="2600" b="0" i="1" smtClean="0">
                            <a:latin typeface="Cambria Math"/>
                          </a:rPr>
                          <m:t>+</m:t>
                        </m:r>
                        <m:r>
                          <a:rPr lang="en-US" sz="2600" i="1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)(</m:t>
                        </m:r>
                        <m:r>
                          <a:rPr lang="en-US" sz="2600" i="1">
                            <a:latin typeface="Cambria Math"/>
                          </a:rPr>
                          <m:t>1−</m:t>
                        </m:r>
                        <m:r>
                          <a:rPr lang="en-US" sz="2600" i="1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(</m:t>
                        </m:r>
                        <m:r>
                          <a:rPr lang="en-US" sz="2600" i="1">
                            <a:latin typeface="Cambria Math"/>
                          </a:rPr>
                          <m:t>1−</m:t>
                        </m:r>
                        <m:r>
                          <a:rPr lang="en-US" sz="2600" i="1">
                            <a:latin typeface="Cambria Math"/>
                          </a:rPr>
                          <m:t>𝑠𝑖𝑛</m:t>
                        </m:r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  <m:r>
                          <a:rPr lang="en-US" sz="2600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6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600" b="1" i="1" smtClean="0">
                        <a:solidFill>
                          <a:srgbClr val="0070C0"/>
                        </a:solidFill>
                        <a:latin typeface="Cambria Math"/>
                      </a:rPr>
                      <m:t>𝒔𝒊𝒏</m:t>
                    </m:r>
                    <m:r>
                      <a:rPr lang="en-US" sz="26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</m:oMath>
                </a14:m>
                <a:endParaRPr lang="ru-RU" sz="2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63" y="3148260"/>
                <a:ext cx="7172541" cy="7679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6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2297" y="748892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267-mashq.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29524" y="2401788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24" y="2401788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98191" y="1250391"/>
            <a:ext cx="8884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Ifodani</a:t>
            </a:r>
            <a:r>
              <a:rPr lang="en-US" sz="2400" dirty="0"/>
              <a:t> </a:t>
            </a:r>
            <a:r>
              <a:rPr lang="en-US" sz="2400" dirty="0" err="1"/>
              <a:t>soddalashtiring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uning</a:t>
            </a:r>
            <a:r>
              <a:rPr lang="en-US" sz="2400" dirty="0"/>
              <a:t> son </a:t>
            </a:r>
            <a:r>
              <a:rPr lang="en-US" sz="2400" dirty="0" err="1"/>
              <a:t>qiymatini</a:t>
            </a:r>
            <a:r>
              <a:rPr lang="en-US" sz="2400" dirty="0"/>
              <a:t> toping: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29524" y="1651839"/>
                <a:ext cx="8762956" cy="7499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</a:rPr>
                      <m:t>1)</m:t>
                    </m:r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2200" dirty="0"/>
                  <a:t> ,  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3) 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𝑐𝑡𝑔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/>
                  <a:t> ,  </a:t>
                </a:r>
                <a:r>
                  <a:rPr lang="en-US" sz="2200" dirty="0" err="1"/>
                  <a:t>bunda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200" dirty="0"/>
                  <a:t>.  </a:t>
                </a:r>
                <a:endParaRPr lang="ru-RU" sz="2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24" y="1651839"/>
                <a:ext cx="8762956" cy="749949"/>
              </a:xfrm>
              <a:prstGeom prst="rect">
                <a:avLst/>
              </a:prstGeom>
              <a:blipFill rotWithShape="1">
                <a:blip r:embed="rId3"/>
                <a:stretch>
                  <a:fillRect b="-6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0" y="2871261"/>
                <a:ext cx="8373751" cy="8497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1)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−(1−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71261"/>
                <a:ext cx="8373751" cy="8497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-41169" y="3867894"/>
                <a:ext cx="9163671" cy="765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3) 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𝑐𝑡𝑔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169" y="3867894"/>
                <a:ext cx="9163671" cy="7654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19652" y="717721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269-mashq.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129524" y="2427734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24" y="2427734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5075" y="1131590"/>
                <a:ext cx="891142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ning</a:t>
                </a:r>
                <a:r>
                  <a:rPr lang="en-US" sz="2400" dirty="0"/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joiz</a:t>
                </a:r>
                <a:r>
                  <a:rPr lang="en-US" sz="2400" dirty="0"/>
                  <a:t> </a:t>
                </a:r>
                <a:r>
                  <a:rPr lang="en-US" sz="2400" dirty="0" err="1"/>
                  <a:t>qiymatlarida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quyidagi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ifoda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ayni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qiymatni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qabul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qilishini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isbotlang</a:t>
                </a:r>
                <a:r>
                  <a:rPr lang="en-US" sz="2400" dirty="0"/>
                  <a:t>: </a:t>
                </a:r>
                <a:endParaRPr lang="ru-RU" sz="2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75" y="1131590"/>
                <a:ext cx="8911422" cy="830997"/>
              </a:xfrm>
              <a:prstGeom prst="rect">
                <a:avLst/>
              </a:prstGeom>
              <a:blipFill>
                <a:blip r:embed="rId3"/>
                <a:stretch>
                  <a:fillRect l="-1095" t="-6618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2654" y="1940862"/>
                <a:ext cx="8568952" cy="5990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</a:rPr>
                      <m:t>1) (1+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) 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/>
                  <a:t>  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</a:rPr>
                      <m:t>            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3) </m:t>
                    </m:r>
                    <m:d>
                      <m: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𝑡𝑔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200" dirty="0"/>
                  <a:t>  </a:t>
                </a:r>
                <a:endParaRPr lang="ru-RU" sz="2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54" y="1940862"/>
                <a:ext cx="8568952" cy="5990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19652" y="2859782"/>
                <a:ext cx="8543921" cy="625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1) 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   </a:t>
                </a:r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52" y="2859782"/>
                <a:ext cx="8543921" cy="6259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3753" y="3503032"/>
                <a:ext cx="9036497" cy="1597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3) </m:t>
                      </m:r>
                      <m:d>
                        <m:d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3" y="3503032"/>
                <a:ext cx="9036497" cy="15971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4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9652" y="717721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270-mashq.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73165" y="2940468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5" y="2940468"/>
                <a:ext cx="175721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25075" y="1131590"/>
            <a:ext cx="8911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Ayniyatni</a:t>
            </a:r>
            <a:r>
              <a:rPr lang="en-US" sz="2400" dirty="0"/>
              <a:t> </a:t>
            </a:r>
            <a:r>
              <a:rPr lang="en-US" sz="2400" dirty="0" err="1"/>
              <a:t>isbotlang</a:t>
            </a:r>
            <a:r>
              <a:rPr lang="en-US" sz="2400" dirty="0"/>
              <a:t>: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53753" y="1583470"/>
                <a:ext cx="9036493" cy="1326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1)  </m:t>
                          </m:r>
                          <m:d>
                            <m:dPr>
                              <m:ctrlPr>
                                <a:rPr lang="ru-RU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d>
                            <m:dPr>
                              <m:ctrlPr>
                                <a:rPr lang="ru-RU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; </m:t>
                      </m:r>
                      <m:sSup>
                        <m:sSup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3)  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1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100" dirty="0"/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 panose="02040503050406030204" pitchFamily="18" charset="0"/>
                        </a:rPr>
                        <m:t>5)  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2100" b="0" i="1" smtClean="0">
                          <a:latin typeface="Cambria Math"/>
                        </a:rPr>
                        <m:t>  </m:t>
                      </m:r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100" i="1">
                          <a:latin typeface="Cambria Math" panose="02040503050406030204" pitchFamily="18" charset="0"/>
                        </a:rPr>
                        <m:t>7)  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ru-RU" sz="2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ru-RU" sz="2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100" i="1">
                          <a:latin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ru-RU" sz="21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3" y="1583470"/>
                <a:ext cx="9036493" cy="13260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9652" y="3494618"/>
                <a:ext cx="5148232" cy="483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1)  </m:t>
                          </m:r>
                          <m:d>
                            <m:d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d>
                            <m:d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52" y="3494618"/>
                <a:ext cx="5148232" cy="4832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3165" y="3977827"/>
                <a:ext cx="5016310" cy="514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5" y="3977827"/>
                <a:ext cx="5016310" cy="5141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11560" y="4491942"/>
                <a:ext cx="2873927" cy="514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491942"/>
                <a:ext cx="2873927" cy="5141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427984" y="4509346"/>
                <a:ext cx="2593018" cy="539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ru-RU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509346"/>
                <a:ext cx="2593018" cy="53905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270-mashq</a:t>
            </a:r>
            <a:endParaRPr lang="ru-RU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4593" y="780552"/>
                <a:ext cx="6140088" cy="470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3) 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3" y="780552"/>
                <a:ext cx="6140088" cy="470065"/>
              </a:xfrm>
              <a:prstGeom prst="rect">
                <a:avLst/>
              </a:prstGeom>
              <a:blipFill rotWithShape="1">
                <a:blip r:embed="rId2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9692" y="1250617"/>
                <a:ext cx="6528531" cy="470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2" y="1250617"/>
                <a:ext cx="6528531" cy="470963"/>
              </a:xfrm>
              <a:prstGeom prst="rect">
                <a:avLst/>
              </a:prstGeom>
              <a:blipFill rotWithShape="1">
                <a:blip r:embed="rId3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09866" y="1725145"/>
                <a:ext cx="5985169" cy="463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6" y="1725145"/>
                <a:ext cx="5985169" cy="463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9692" y="2283718"/>
                <a:ext cx="4572000" cy="7340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5)  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2" y="2283718"/>
                <a:ext cx="4572000" cy="73404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9692" y="3147814"/>
                <a:ext cx="6030416" cy="797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2" y="3147814"/>
                <a:ext cx="6030416" cy="7972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10481" y="4083918"/>
                <a:ext cx="4572000" cy="8594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+1+2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1" y="4083918"/>
                <a:ext cx="4572000" cy="8594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797062" y="2256498"/>
                <a:ext cx="3023585" cy="788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1+1+2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062" y="2256498"/>
                <a:ext cx="3023585" cy="7884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828152" y="3147814"/>
                <a:ext cx="3023585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152" y="3147814"/>
                <a:ext cx="3023585" cy="7972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568326" y="4083918"/>
                <a:ext cx="1849802" cy="728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den>
                      </m:f>
                      <m:r>
                        <a:rPr lang="en-US" sz="2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326" y="4083918"/>
                <a:ext cx="1849802" cy="7284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71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2811" y="1260875"/>
                <a:ext cx="4107096" cy="804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7)  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1" y="1260875"/>
                <a:ext cx="4107096" cy="8047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905596" y="1434448"/>
                <a:ext cx="2489208" cy="457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/>
                  <a:t> </a:t>
                </a:r>
                <a:endParaRPr lang="ru-RU" sz="2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96" y="1434448"/>
                <a:ext cx="2489208" cy="4576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732240" y="1483727"/>
                <a:ext cx="988155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3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3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3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483727"/>
                <a:ext cx="988155" cy="4462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61523" y="765546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270-mashq.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772" y="2181402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273-mashq.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96818" y="2657139"/>
                <a:ext cx="9027683" cy="469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𝐴𝑔𝑎𝑟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400" b="0" i="1" smtClean="0">
                        <a:latin typeface="Cambria Math"/>
                      </a:rPr>
                      <m:t>.6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lsa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ning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8" y="2657139"/>
                <a:ext cx="9027683" cy="469803"/>
              </a:xfrm>
              <a:prstGeom prst="rect">
                <a:avLst/>
              </a:prstGeom>
              <a:blipFill>
                <a:blip r:embed="rId5"/>
                <a:stretch>
                  <a:fillRect l="-540" t="-9091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7365" y="3155989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5" y="3155989"/>
                <a:ext cx="175721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07504" y="3680861"/>
                <a:ext cx="3237681" cy="470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680861"/>
                <a:ext cx="3237681" cy="470963"/>
              </a:xfrm>
              <a:prstGeom prst="rect">
                <a:avLst/>
              </a:prstGeom>
              <a:blipFill rotWithShape="1">
                <a:blip r:embed="rId7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114147" y="3664179"/>
                <a:ext cx="6048672" cy="470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/>
                            </a:rPr>
                            <m:t>𝛼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r>
                        <a:rPr lang="en-US" sz="2200" i="1">
                          <a:latin typeface="Cambria Math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147" y="3664179"/>
                <a:ext cx="6048672" cy="470963"/>
              </a:xfrm>
              <a:prstGeom prst="rect">
                <a:avLst/>
              </a:prstGeom>
              <a:blipFill rotWithShape="1">
                <a:blip r:embed="rId8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55692" y="4151824"/>
                <a:ext cx="2799228" cy="436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(0.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=1−2</m:t>
                      </m:r>
                      <m:r>
                        <a:rPr lang="en-US" sz="2000" i="1">
                          <a:latin typeface="Cambria Math"/>
                        </a:rPr>
                        <m:t>𝑠𝑖𝑛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  <m:r>
                        <a:rPr lang="en-US" sz="2000" i="1">
                          <a:latin typeface="Cambria Math"/>
                        </a:rPr>
                        <m:t>𝑐𝑜𝑠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92" y="4151824"/>
                <a:ext cx="2799228" cy="436530"/>
              </a:xfrm>
              <a:prstGeom prst="rect">
                <a:avLst/>
              </a:prstGeom>
              <a:blipFill rotWithShape="1">
                <a:blip r:embed="rId9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507878" y="4191520"/>
                <a:ext cx="561662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2</m:t>
                    </m:r>
                    <m:r>
                      <a:rPr lang="en-US" sz="2000" i="1" smtClean="0">
                        <a:latin typeface="Cambria Math"/>
                      </a:rPr>
                      <m:t>𝑠𝑖𝑛</m:t>
                    </m:r>
                    <m:r>
                      <a:rPr lang="en-US" sz="2000" i="1" smtClean="0">
                        <a:latin typeface="Cambria Math"/>
                      </a:rPr>
                      <m:t>𝛼</m:t>
                    </m:r>
                    <m:r>
                      <a:rPr lang="en-US" sz="2000" i="1" smtClean="0">
                        <a:latin typeface="Cambria Math"/>
                      </a:rPr>
                      <m:t>𝑐𝑜𝑠</m:t>
                    </m:r>
                    <m:r>
                      <a:rPr lang="en-US" sz="2000" i="1" smtClean="0">
                        <a:latin typeface="Cambria Math"/>
                      </a:rPr>
                      <m:t>𝛼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=1−0.</m:t>
                    </m:r>
                    <m:r>
                      <a:rPr lang="en-US" sz="1800" b="0" i="1" smtClean="0">
                        <a:latin typeface="Cambria Math"/>
                      </a:rPr>
                      <m:t>36</m:t>
                    </m:r>
                  </m:oMath>
                </a14:m>
                <a:r>
                  <a:rPr lang="en-US" sz="2200" dirty="0"/>
                  <a:t>    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/>
                      </a:rPr>
                      <m:t>𝒄𝒐𝒔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b="1" dirty="0">
                    <a:solidFill>
                      <a:srgbClr val="0070C0"/>
                    </a:solidFill>
                  </a:rPr>
                  <a:t>32</a:t>
                </a:r>
                <a:endParaRPr lang="ru-RU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878" y="4191520"/>
                <a:ext cx="5616624" cy="430887"/>
              </a:xfrm>
              <a:prstGeom prst="rect">
                <a:avLst/>
              </a:prstGeom>
              <a:blipFill rotWithShape="1">
                <a:blip r:embed="rId10"/>
                <a:stretch>
                  <a:fillRect t="-8571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7764" y="748892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273-mashq.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4428" y="1074937"/>
                <a:ext cx="90110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𝐴𝑔𝑎𝑟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=0.2  </m:t>
                    </m:r>
                  </m:oMath>
                </a14:m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8" y="1074937"/>
                <a:ext cx="9011065" cy="830997"/>
              </a:xfrm>
              <a:prstGeom prst="rect">
                <a:avLst/>
              </a:prstGeom>
              <a:blipFill>
                <a:blip r:embed="rId2"/>
                <a:stretch>
                  <a:fillRect l="-1014" t="-5109" b="-16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-1" y="2213794"/>
                <a:ext cx="3237681" cy="470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2213794"/>
                <a:ext cx="3237681" cy="470963"/>
              </a:xfrm>
              <a:prstGeom prst="rect">
                <a:avLst/>
              </a:prstGeom>
              <a:blipFill rotWithShape="1">
                <a:blip r:embed="rId3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0" y="1771324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71324"/>
                <a:ext cx="175721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37681" y="2228891"/>
                <a:ext cx="5798815" cy="470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681" y="2228891"/>
                <a:ext cx="5798815" cy="470963"/>
              </a:xfrm>
              <a:prstGeom prst="rect">
                <a:avLst/>
              </a:prstGeom>
              <a:blipFill rotWithShape="1">
                <a:blip r:embed="rId5"/>
                <a:stretch>
                  <a:fillRect b="-15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87764" y="2717352"/>
                <a:ext cx="3043525" cy="470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(0.2)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=1−2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64" y="2717352"/>
                <a:ext cx="3043525" cy="470963"/>
              </a:xfrm>
              <a:prstGeom prst="rect">
                <a:avLst/>
              </a:prstGeom>
              <a:blipFill rotWithShape="0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432828" y="2724453"/>
                <a:ext cx="561662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=1−0.04</m:t>
                    </m:r>
                  </m:oMath>
                </a14:m>
                <a:r>
                  <a:rPr lang="en-US" sz="2200" dirty="0"/>
                  <a:t>    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=0.48</m:t>
                    </m:r>
                  </m:oMath>
                </a14:m>
                <a:endParaRPr lang="ru-RU" sz="2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828" y="2724453"/>
                <a:ext cx="5616624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07068" y="3349155"/>
                <a:ext cx="4211957" cy="468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68" y="3349155"/>
                <a:ext cx="4211957" cy="468911"/>
              </a:xfrm>
              <a:prstGeom prst="rect">
                <a:avLst/>
              </a:prstGeom>
              <a:blipFill rotWithShape="0">
                <a:blip r:embed="rId8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87764" y="3973859"/>
                <a:ext cx="873270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64" y="3973859"/>
                <a:ext cx="8732708" cy="430887"/>
              </a:xfrm>
              <a:prstGeom prst="rect">
                <a:avLst/>
              </a:prstGeom>
              <a:blipFill rotWithShape="0">
                <a:blip r:embed="rId9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7764" y="4560539"/>
                <a:ext cx="6128785" cy="480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3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d>
                        <m:dPr>
                          <m:ctrlPr>
                            <a:rPr lang="ru-RU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3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𝟒𝟖</m:t>
                          </m:r>
                        </m:e>
                      </m:d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3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𝟐𝟗𝟔</m:t>
                      </m:r>
                    </m:oMath>
                  </m:oMathPara>
                </a14:m>
                <a:endParaRPr lang="ru-RU" sz="23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64" y="4560539"/>
                <a:ext cx="6128785" cy="4803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01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4" grpId="0"/>
      <p:bldP spid="5" grpId="0"/>
      <p:bldP spid="7" grpId="0"/>
      <p:bldP spid="8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15964</TotalTime>
  <Words>200</Words>
  <Application>Microsoft Office PowerPoint</Application>
  <PresentationFormat>Экран (16:9)</PresentationFormat>
  <Paragraphs>82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avt</cp:lastModifiedBy>
  <cp:revision>1402</cp:revision>
  <dcterms:created xsi:type="dcterms:W3CDTF">2020-04-09T07:32:19Z</dcterms:created>
  <dcterms:modified xsi:type="dcterms:W3CDTF">2021-01-06T07:08:34Z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