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1381" r:id="rId2"/>
    <p:sldId id="1663" r:id="rId3"/>
    <p:sldId id="1664" r:id="rId4"/>
    <p:sldId id="1650" r:id="rId5"/>
    <p:sldId id="1659" r:id="rId6"/>
    <p:sldId id="1649" r:id="rId7"/>
    <p:sldId id="1665" r:id="rId8"/>
    <p:sldId id="1647" r:id="rId9"/>
    <p:sldId id="1666" r:id="rId10"/>
    <p:sldId id="1639" r:id="rId11"/>
  </p:sldIdLst>
  <p:sldSz cx="9144000" cy="5143500" type="screen16x9"/>
  <p:notesSz cx="5765800" cy="3244850"/>
  <p:custDataLst>
    <p:tags r:id="rId13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2895" autoAdjust="0"/>
  </p:normalViewPr>
  <p:slideViewPr>
    <p:cSldViewPr>
      <p:cViewPr varScale="1">
        <p:scale>
          <a:sx n="143" d="100"/>
          <a:sy n="143" d="100"/>
        </p:scale>
        <p:origin x="768" y="114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09EBE-9F82-4E48-A1EA-E1BF2E0BBA3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487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971600" y="2535500"/>
            <a:ext cx="5328592" cy="984161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sz="32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</a:p>
          <a:p>
            <a:pPr marL="20131">
              <a:lnSpc>
                <a:spcPts val="4431"/>
              </a:lnSpc>
            </a:pPr>
            <a:r>
              <a:rPr lang="en-US" sz="2800" b="1" dirty="0" err="1">
                <a:solidFill>
                  <a:srgbClr val="002060"/>
                </a:solidFill>
                <a:latin typeface="Arial"/>
                <a:cs typeface="Arial"/>
              </a:rPr>
              <a:t>Misollar</a:t>
            </a:r>
            <a:r>
              <a:rPr lang="en-US" sz="2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/>
                <a:cs typeface="Arial"/>
              </a:rPr>
              <a:t>yechish</a:t>
            </a:r>
            <a:r>
              <a:rPr lang="en-US" sz="28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95306" y="2206887"/>
            <a:ext cx="545553" cy="164138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876257" y="361576"/>
            <a:ext cx="1536477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876257" y="361576"/>
            <a:ext cx="153647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989514" y="485239"/>
            <a:ext cx="136815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en-US" sz="5398" kern="0" spc="8" dirty="0">
                <a:solidFill>
                  <a:sysClr val="window" lastClr="FFFFFF"/>
                </a:solidFill>
              </a:rPr>
              <a:t>Algebra</a:t>
            </a: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779662"/>
            <a:ext cx="3715613" cy="28115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227" y="2427734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41235"/>
            <a:ext cx="8835601" cy="586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3800" kern="0" dirty="0" err="1"/>
              <a:t>Mustaqil</a:t>
            </a:r>
            <a:r>
              <a:rPr lang="en-US" sz="3800" kern="0" dirty="0"/>
              <a:t> </a:t>
            </a:r>
            <a:r>
              <a:rPr lang="en-US" sz="3800" kern="0" dirty="0" err="1"/>
              <a:t>yechish</a:t>
            </a:r>
            <a:r>
              <a:rPr lang="en-US" sz="3800" kern="0" dirty="0"/>
              <a:t> </a:t>
            </a:r>
            <a:r>
              <a:rPr lang="en-US" sz="3800" kern="0" dirty="0" err="1"/>
              <a:t>uchun</a:t>
            </a:r>
            <a:r>
              <a:rPr lang="en-US" sz="3800" kern="0" dirty="0"/>
              <a:t> </a:t>
            </a:r>
            <a:r>
              <a:rPr lang="en-US" sz="3800" kern="0" dirty="0" err="1"/>
              <a:t>topshiriqlar</a:t>
            </a:r>
            <a:endParaRPr lang="ru-RU" sz="3800" b="1" kern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19108" y="987574"/>
            <a:ext cx="85689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119-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sahifasidagi  </a:t>
            </a:r>
          </a:p>
          <a:p>
            <a:pPr algn="ctr"/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267-269-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mashqning 2,4-tartibdagi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misollari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271-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mashqni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52386"/>
            <a:ext cx="52747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265-mashq. 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81002" y="2270939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02" y="2270939"/>
                <a:ext cx="175721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81002" y="1203598"/>
                <a:ext cx="8944621" cy="12029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Ayniyatni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isbotlang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2)</m:t>
                          </m:r>
                          <m:r>
                            <a:rPr lang="en-US" sz="2400" b="0" i="1" dirty="0" smtClean="0">
                              <a:latin typeface="Cambria Math"/>
                            </a:rPr>
                            <m:t> </m:t>
                          </m:r>
                          <m:r>
                            <a:rPr lang="en-US" sz="2400" i="1">
                              <a:latin typeface="Cambria Math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2−</m:t>
                          </m:r>
                          <m:r>
                            <a:rPr lang="en-US" sz="2400" i="1">
                              <a:latin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=1;                  4) </m:t>
                      </m:r>
                      <m:f>
                        <m:f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𝑐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𝑡𝑔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𝛼</m:t>
                      </m:r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02" y="1203598"/>
                <a:ext cx="8944621" cy="1202958"/>
              </a:xfrm>
              <a:prstGeom prst="rect">
                <a:avLst/>
              </a:prstGeom>
              <a:blipFill>
                <a:blip r:embed="rId3"/>
                <a:stretch>
                  <a:fillRect l="-1091" t="-35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956106" y="2467901"/>
                <a:ext cx="2457211" cy="7718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4</m:t>
                      </m:r>
                      <m:r>
                        <a:rPr lang="en-US" sz="2200" b="0" i="1" smtClean="0">
                          <a:latin typeface="Cambria Math"/>
                        </a:rPr>
                        <m:t>) 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en-US" sz="2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b="0" i="1" smtClean="0">
                                  <a:latin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en-US" sz="2200" i="1">
                              <a:latin typeface="Cambria Math"/>
                            </a:rPr>
                            <m:t>𝑡𝑔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6106" y="2467901"/>
                <a:ext cx="2457211" cy="77181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5237891" y="3433056"/>
                <a:ext cx="2168222" cy="438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𝒄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𝒕𝒈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/>
                        </a:rPr>
                        <m:t>𝜶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𝒄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𝒕𝒈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/>
                        </a:rPr>
                        <m:t>𝜶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7891" y="3433056"/>
                <a:ext cx="2168222" cy="438582"/>
              </a:xfrm>
              <a:prstGeom prst="rect">
                <a:avLst/>
              </a:prstGeom>
              <a:blipFill rotWithShape="1">
                <a:blip r:embed="rId5"/>
                <a:stretch>
                  <a:fillRect b="-13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1777305" y="3882567"/>
                <a:ext cx="95211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7305" y="3882567"/>
                <a:ext cx="952119" cy="43088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181002" y="2778050"/>
                <a:ext cx="389097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2) 2−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2400" i="1">
                              <a:latin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)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=1</m:t>
                      </m:r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02" y="2778050"/>
                <a:ext cx="3890974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470" b="-21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1403648" y="3316314"/>
                <a:ext cx="184432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/>
                          <a:ea typeface="Cambria Math"/>
                        </a:rPr>
                        <m:t>2−1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=1</m:t>
                      </m:r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3316314"/>
                <a:ext cx="1844322" cy="461665"/>
              </a:xfrm>
              <a:prstGeom prst="rect">
                <a:avLst/>
              </a:prstGeom>
              <a:blipFill rotWithShape="0">
                <a:blip r:embed="rId8"/>
                <a:stretch>
                  <a:fillRect l="-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410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16" grpId="0"/>
      <p:bldP spid="17" grpId="0"/>
      <p:bldP spid="2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9353" y="746992"/>
            <a:ext cx="2100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266-mashq.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09352" y="1896471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352" y="1896471"/>
                <a:ext cx="1757211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7505" y="1228083"/>
                <a:ext cx="8928991" cy="6683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Ifodani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soddalashtiring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−</m:t>
                    </m:r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𝑐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    4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𝑐𝑜𝑠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1−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𝑠𝑖𝑛</m:t>
                        </m:r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</m:den>
                    </m:f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5" y="1228083"/>
                <a:ext cx="8928991" cy="668388"/>
              </a:xfrm>
              <a:prstGeom prst="rect">
                <a:avLst/>
              </a:prstGeom>
              <a:blipFill rotWithShape="1">
                <a:blip r:embed="rId4"/>
                <a:stretch>
                  <a:fillRect l="-1093" b="-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00163" y="2459428"/>
                <a:ext cx="8043164" cy="5659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300" i="1">
                        <a:latin typeface="Cambria Math"/>
                      </a:rPr>
                      <m:t>2</m:t>
                    </m:r>
                    <m:r>
                      <a:rPr lang="en-US" sz="2300" i="1" smtClean="0">
                        <a:latin typeface="Cambria Math"/>
                      </a:rPr>
                      <m:t>) </m:t>
                    </m:r>
                    <m:r>
                      <a:rPr lang="en-US" sz="2300" i="1" smtClean="0">
                        <a:latin typeface="Cambria Math"/>
                      </a:rPr>
                      <m:t>𝑐𝑜𝑠</m:t>
                    </m:r>
                    <m:r>
                      <a:rPr lang="en-US" sz="2300" i="1" smtClean="0">
                        <a:latin typeface="Cambria Math"/>
                      </a:rPr>
                      <m:t>𝛼</m:t>
                    </m:r>
                    <m:r>
                      <a:rPr lang="en-US" sz="2300" b="0" i="1" smtClean="0">
                        <a:latin typeface="Cambria Math"/>
                      </a:rPr>
                      <m:t>−</m:t>
                    </m:r>
                    <m:r>
                      <a:rPr lang="en-US" sz="2300" i="1" smtClean="0">
                        <a:latin typeface="Cambria Math"/>
                      </a:rPr>
                      <m:t>𝑠𝑖𝑛</m:t>
                    </m:r>
                    <m:r>
                      <a:rPr lang="en-US" sz="2300" i="1" smtClean="0">
                        <a:latin typeface="Cambria Math"/>
                      </a:rPr>
                      <m:t>𝛼</m:t>
                    </m:r>
                    <m:r>
                      <a:rPr lang="en-US" sz="230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300" b="0" i="1" smtClean="0">
                        <a:latin typeface="Cambria Math"/>
                        <a:ea typeface="Cambria Math"/>
                      </a:rPr>
                      <m:t>𝑐</m:t>
                    </m:r>
                    <m:r>
                      <a:rPr lang="en-US" sz="2300" i="1">
                        <a:latin typeface="Cambria Math"/>
                      </a:rPr>
                      <m:t>𝑡𝑔</m:t>
                    </m:r>
                    <m:r>
                      <a:rPr lang="en-US" sz="2300" i="1">
                        <a:latin typeface="Cambria Math"/>
                      </a:rPr>
                      <m:t>𝛼</m:t>
                    </m:r>
                    <m:r>
                      <a:rPr lang="en-US" sz="23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300" dirty="0"/>
                  <a:t> </a:t>
                </a:r>
                <a14:m>
                  <m:oMath xmlns:m="http://schemas.openxmlformats.org/officeDocument/2006/math">
                    <m:r>
                      <a:rPr lang="en-US" sz="2300" i="1">
                        <a:latin typeface="Cambria Math"/>
                      </a:rPr>
                      <m:t>𝑐𝑜𝑠</m:t>
                    </m:r>
                    <m:r>
                      <a:rPr lang="en-US" sz="2300" i="1">
                        <a:latin typeface="Cambria Math"/>
                      </a:rPr>
                      <m:t>𝛼</m:t>
                    </m:r>
                    <m:r>
                      <a:rPr lang="en-US" sz="2300" b="0" i="1" smtClean="0">
                        <a:latin typeface="Cambria Math"/>
                      </a:rPr>
                      <m:t>−</m:t>
                    </m:r>
                    <m:r>
                      <a:rPr lang="en-US" sz="2300" i="1">
                        <a:latin typeface="Cambria Math"/>
                      </a:rPr>
                      <m:t>𝑠𝑖𝑛</m:t>
                    </m:r>
                    <m:r>
                      <a:rPr lang="en-US" sz="2300" i="1">
                        <a:latin typeface="Cambria Math"/>
                      </a:rPr>
                      <m:t>𝛼</m:t>
                    </m:r>
                    <m:r>
                      <a:rPr lang="en-US" sz="230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sz="2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300" i="1">
                            <a:latin typeface="Cambria Math"/>
                          </a:rPr>
                          <m:t>𝑐𝑜𝑠</m:t>
                        </m:r>
                        <m:r>
                          <a:rPr lang="en-US" sz="2300" i="1">
                            <a:latin typeface="Cambria Math"/>
                          </a:rPr>
                          <m:t>𝛼</m:t>
                        </m:r>
                      </m:num>
                      <m:den>
                        <m:r>
                          <a:rPr lang="en-US" sz="2300" i="1">
                            <a:latin typeface="Cambria Math"/>
                          </a:rPr>
                          <m:t>𝑠𝑖𝑛</m:t>
                        </m:r>
                        <m:r>
                          <a:rPr lang="en-US" sz="2300" i="1">
                            <a:latin typeface="Cambria Math"/>
                          </a:rPr>
                          <m:t>𝛼</m:t>
                        </m:r>
                      </m:den>
                    </m:f>
                    <m:r>
                      <a:rPr lang="en-US" sz="2300" b="0" i="1" smtClean="0">
                        <a:latin typeface="Cambria Math"/>
                      </a:rPr>
                      <m:t>=</m:t>
                    </m:r>
                    <m:r>
                      <a:rPr lang="en-US" sz="2300" b="0" i="1" smtClean="0">
                        <a:latin typeface="Cambria Math"/>
                      </a:rPr>
                      <m:t>𝑐𝑜𝑠</m:t>
                    </m:r>
                    <m:r>
                      <a:rPr lang="en-US" sz="2300" i="1">
                        <a:latin typeface="Cambria Math"/>
                      </a:rPr>
                      <m:t>𝛼</m:t>
                    </m:r>
                    <m:r>
                      <a:rPr lang="en-US" sz="2300" b="0" i="1" smtClean="0">
                        <a:latin typeface="Cambria Math"/>
                      </a:rPr>
                      <m:t>−</m:t>
                    </m:r>
                    <m:r>
                      <a:rPr lang="en-US" sz="2300" b="0" i="1" smtClean="0">
                        <a:latin typeface="Cambria Math"/>
                      </a:rPr>
                      <m:t>𝑐𝑜𝑠</m:t>
                    </m:r>
                    <m:r>
                      <a:rPr lang="en-US" sz="2300" i="1">
                        <a:latin typeface="Cambria Math"/>
                      </a:rPr>
                      <m:t>𝛼</m:t>
                    </m:r>
                    <m:r>
                      <a:rPr lang="en-US" sz="2300" b="0" i="1" smtClean="0">
                        <a:latin typeface="Cambria Math"/>
                      </a:rPr>
                      <m:t>=</m:t>
                    </m:r>
                    <m:r>
                      <a:rPr lang="en-US" sz="2300" b="1" i="1" smtClean="0">
                        <a:solidFill>
                          <a:srgbClr val="0070C0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ru-RU" sz="23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163" y="2459428"/>
                <a:ext cx="8043164" cy="56592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00163" y="3148260"/>
                <a:ext cx="7172541" cy="7679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600" i="1" smtClean="0">
                        <a:latin typeface="Cambria Math"/>
                      </a:rPr>
                      <m:t>4) </m:t>
                    </m:r>
                    <m:f>
                      <m:fPr>
                        <m:ctrlPr>
                          <a:rPr lang="ru-RU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600" b="0" i="1" smtClean="0">
                                <a:latin typeface="Cambria Math"/>
                              </a:rPr>
                              <m:t>𝑐𝑜𝑠</m:t>
                            </m:r>
                          </m:e>
                          <m:sup>
                            <m:r>
                              <a:rPr lang="en-US" sz="26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600" i="1">
                            <a:latin typeface="Cambria Math"/>
                          </a:rPr>
                          <m:t>𝛼</m:t>
                        </m:r>
                      </m:num>
                      <m:den>
                        <m:r>
                          <a:rPr lang="en-US" sz="2600" i="1">
                            <a:latin typeface="Cambria Math"/>
                          </a:rPr>
                          <m:t>1−</m:t>
                        </m:r>
                        <m:r>
                          <a:rPr lang="en-US" sz="2600" b="0" i="1" smtClean="0">
                            <a:latin typeface="Cambria Math"/>
                          </a:rPr>
                          <m:t>𝑠𝑖𝑛</m:t>
                        </m:r>
                        <m:r>
                          <a:rPr lang="en-US" sz="2600" i="1">
                            <a:latin typeface="Cambria Math"/>
                          </a:rPr>
                          <m:t>𝛼</m:t>
                        </m:r>
                      </m:den>
                    </m:f>
                    <m:r>
                      <a:rPr lang="en-US" sz="2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/>
                          </a:rPr>
                          <m:t>1−</m:t>
                        </m:r>
                        <m:sSup>
                          <m:sSupPr>
                            <m:ctrlP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600" i="1">
                                <a:latin typeface="Cambria Math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26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6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num>
                      <m:den>
                        <m:r>
                          <a:rPr lang="en-US" sz="2600" i="1">
                            <a:latin typeface="Cambria Math"/>
                          </a:rPr>
                          <m:t>1−</m:t>
                        </m:r>
                        <m:r>
                          <a:rPr lang="en-US" sz="2600" i="1">
                            <a:latin typeface="Cambria Math"/>
                          </a:rPr>
                          <m:t>𝑠𝑖𝑛</m:t>
                        </m:r>
                        <m:r>
                          <a:rPr lang="en-US" sz="2600" i="1">
                            <a:latin typeface="Cambria Math"/>
                          </a:rPr>
                          <m:t>𝛼</m:t>
                        </m:r>
                      </m:den>
                    </m:f>
                    <m:r>
                      <a:rPr lang="en-US" sz="2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/>
                          </a:rPr>
                          <m:t>(</m:t>
                        </m:r>
                        <m:r>
                          <a:rPr lang="en-US" sz="2600" i="1">
                            <a:latin typeface="Cambria Math"/>
                          </a:rPr>
                          <m:t>1</m:t>
                        </m:r>
                        <m:r>
                          <a:rPr lang="en-US" sz="2600" b="0" i="1" smtClean="0">
                            <a:latin typeface="Cambria Math"/>
                          </a:rPr>
                          <m:t>+</m:t>
                        </m:r>
                        <m:r>
                          <a:rPr lang="en-US" sz="2600" i="1">
                            <a:latin typeface="Cambria Math"/>
                          </a:rPr>
                          <m:t>𝑠𝑖𝑛</m:t>
                        </m:r>
                        <m:r>
                          <a:rPr lang="en-US" sz="2600" i="1">
                            <a:latin typeface="Cambria Math"/>
                          </a:rPr>
                          <m:t>𝛼</m:t>
                        </m:r>
                        <m:r>
                          <a:rPr lang="en-US" sz="2600" b="0" i="1" smtClean="0">
                            <a:latin typeface="Cambria Math"/>
                          </a:rPr>
                          <m:t>)(</m:t>
                        </m:r>
                        <m:r>
                          <a:rPr lang="en-US" sz="2600" i="1">
                            <a:latin typeface="Cambria Math"/>
                          </a:rPr>
                          <m:t>1−</m:t>
                        </m:r>
                        <m:r>
                          <a:rPr lang="en-US" sz="2600" i="1">
                            <a:latin typeface="Cambria Math"/>
                          </a:rPr>
                          <m:t>𝑠𝑖𝑛</m:t>
                        </m:r>
                        <m:r>
                          <a:rPr lang="en-US" sz="2600" i="1">
                            <a:latin typeface="Cambria Math"/>
                          </a:rPr>
                          <m:t>𝛼</m:t>
                        </m:r>
                        <m:r>
                          <a:rPr lang="en-US" sz="2600" b="0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600" b="0" i="1" smtClean="0">
                            <a:latin typeface="Cambria Math"/>
                          </a:rPr>
                          <m:t>(</m:t>
                        </m:r>
                        <m:r>
                          <a:rPr lang="en-US" sz="2600" i="1">
                            <a:latin typeface="Cambria Math"/>
                          </a:rPr>
                          <m:t>1−</m:t>
                        </m:r>
                        <m:r>
                          <a:rPr lang="en-US" sz="2600" i="1">
                            <a:latin typeface="Cambria Math"/>
                          </a:rPr>
                          <m:t>𝑠𝑖𝑛</m:t>
                        </m:r>
                        <m:r>
                          <a:rPr lang="en-US" sz="2600" i="1">
                            <a:latin typeface="Cambria Math"/>
                          </a:rPr>
                          <m:t>𝛼</m:t>
                        </m:r>
                        <m:r>
                          <a:rPr lang="en-US" sz="2600" b="0" i="1" smtClean="0"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en-US" sz="26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600" dirty="0"/>
                  <a:t> </a:t>
                </a:r>
                <a14:m>
                  <m:oMath xmlns:m="http://schemas.openxmlformats.org/officeDocument/2006/math">
                    <m:r>
                      <a:rPr lang="en-US" sz="2600" b="1" i="1" smtClean="0">
                        <a:solidFill>
                          <a:srgbClr val="0070C0"/>
                        </a:solidFill>
                        <a:latin typeface="Cambria Math"/>
                      </a:rPr>
                      <m:t>𝟏</m:t>
                    </m:r>
                    <m:r>
                      <a:rPr lang="en-US" sz="2600" b="1" i="1" smtClean="0">
                        <a:solidFill>
                          <a:srgbClr val="0070C0"/>
                        </a:solidFill>
                        <a:latin typeface="Cambria Math"/>
                      </a:rPr>
                      <m:t>+</m:t>
                    </m:r>
                    <m:r>
                      <a:rPr lang="en-US" sz="2600" b="1" i="1" smtClean="0">
                        <a:solidFill>
                          <a:srgbClr val="0070C0"/>
                        </a:solidFill>
                        <a:latin typeface="Cambria Math"/>
                      </a:rPr>
                      <m:t>𝒔𝒊𝒏</m:t>
                    </m:r>
                    <m:r>
                      <a:rPr lang="en-US" sz="2600" b="1" i="1">
                        <a:solidFill>
                          <a:srgbClr val="0070C0"/>
                        </a:solidFill>
                        <a:latin typeface="Cambria Math"/>
                      </a:rPr>
                      <m:t>𝜶</m:t>
                    </m:r>
                  </m:oMath>
                </a14:m>
                <a:endParaRPr lang="ru-RU" sz="26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163" y="3148260"/>
                <a:ext cx="7172541" cy="76790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765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2297" y="748892"/>
            <a:ext cx="2100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267-mashq.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29524" y="2401788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24" y="2401788"/>
                <a:ext cx="175721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98191" y="1250391"/>
            <a:ext cx="8884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Ifodani</a:t>
            </a:r>
            <a:r>
              <a:rPr lang="en-US" sz="2400" dirty="0"/>
              <a:t> </a:t>
            </a:r>
            <a:r>
              <a:rPr lang="en-US" sz="2400" dirty="0" err="1"/>
              <a:t>soddalashtiring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uning</a:t>
            </a:r>
            <a:r>
              <a:rPr lang="en-US" sz="2400" dirty="0"/>
              <a:t> son </a:t>
            </a:r>
            <a:r>
              <a:rPr lang="en-US" sz="2400" dirty="0" err="1"/>
              <a:t>qiymatini</a:t>
            </a:r>
            <a:r>
              <a:rPr lang="en-US" sz="2400" dirty="0"/>
              <a:t> toping: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29524" y="1651839"/>
                <a:ext cx="8762956" cy="7499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5000"/>
                  </a:lnSpc>
                </a:pP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</a:rPr>
                      <m:t>1)</m:t>
                    </m:r>
                    <m:f>
                      <m:f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2200" dirty="0"/>
                  <a:t> ,   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latin typeface="Cambria Math"/>
                      </a:rPr>
                      <m:t> 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3) 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𝑐𝑡𝑔</m:t>
                        </m:r>
                      </m:e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200" dirty="0"/>
                  <a:t> ,  </a:t>
                </a:r>
                <a:r>
                  <a:rPr lang="en-US" sz="2200" dirty="0" err="1"/>
                  <a:t>bunda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200" dirty="0"/>
                  <a:t>.  </a:t>
                </a:r>
                <a:endParaRPr lang="ru-RU" sz="22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24" y="1651839"/>
                <a:ext cx="8762956" cy="749949"/>
              </a:xfrm>
              <a:prstGeom prst="rect">
                <a:avLst/>
              </a:prstGeom>
              <a:blipFill rotWithShape="1">
                <a:blip r:embed="rId3"/>
                <a:stretch>
                  <a:fillRect b="-65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0" y="2871261"/>
                <a:ext cx="8373751" cy="8497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 panose="02040503050406030204" pitchFamily="18" charset="0"/>
                        </a:rPr>
                        <m:t>1)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−(1−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𝑐𝑡𝑔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ru-RU" sz="22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871261"/>
                <a:ext cx="8373751" cy="84978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-41169" y="3867894"/>
                <a:ext cx="9163671" cy="7654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 panose="02040503050406030204" pitchFamily="18" charset="0"/>
                        </a:rPr>
                        <m:t>3) 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𝑐𝑡𝑔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𝑐𝑡𝑔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=1+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𝑐𝑡𝑔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ru-RU" sz="22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22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den>
                      </m:f>
                    </m:oMath>
                  </m:oMathPara>
                </a14:m>
                <a:endParaRPr lang="ru-RU" sz="2200" b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1169" y="3867894"/>
                <a:ext cx="9163671" cy="76546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22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3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3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119652" y="717721"/>
            <a:ext cx="2100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269-mashq.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129524" y="2427734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24" y="2427734"/>
                <a:ext cx="175721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25075" y="1131590"/>
                <a:ext cx="8911422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ning</a:t>
                </a:r>
                <a:r>
                  <a:rPr lang="en-US" sz="2400" dirty="0"/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barcha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joiz</a:t>
                </a:r>
                <a:r>
                  <a:rPr lang="en-US" sz="2400" dirty="0"/>
                  <a:t> </a:t>
                </a:r>
                <a:r>
                  <a:rPr lang="en-US" sz="2400" dirty="0" err="1"/>
                  <a:t>qiymatlarida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quyidagi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ifoda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ayni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bir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qiymatni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qabul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qilishini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isbotlang</a:t>
                </a:r>
                <a:r>
                  <a:rPr lang="en-US" sz="2400" dirty="0"/>
                  <a:t>: </a:t>
                </a:r>
                <a:endParaRPr lang="ru-RU" sz="2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075" y="1131590"/>
                <a:ext cx="8911422" cy="830997"/>
              </a:xfrm>
              <a:prstGeom prst="rect">
                <a:avLst/>
              </a:prstGeom>
              <a:blipFill>
                <a:blip r:embed="rId3"/>
                <a:stretch>
                  <a:fillRect l="-1095" t="-6618" b="-161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32654" y="1940862"/>
                <a:ext cx="8568952" cy="5990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</a:rPr>
                      <m:t>1) (1+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𝑡𝑔</m:t>
                        </m:r>
                      </m:e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) 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200" dirty="0"/>
                  <a:t>   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latin typeface="Cambria Math"/>
                      </a:rPr>
                      <m:t>             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3) </m:t>
                    </m:r>
                    <m:d>
                      <m:d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𝑡𝑔</m:t>
                            </m:r>
                          </m:e>
                          <m:sup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ru-RU" sz="22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i="1">
                                    <a:latin typeface="Cambria Math" panose="02040503050406030204" pitchFamily="18" charset="0"/>
                                  </a:rPr>
                                  <m:t>𝑠𝑖𝑛</m:t>
                                </m:r>
                              </m:e>
                              <m:sup>
                                <m:r>
                                  <a:rPr lang="en-US" sz="2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𝛼</m:t>
                            </m:r>
                          </m:den>
                        </m:f>
                      </m:e>
                    </m:d>
                    <m:sSup>
                      <m:sSup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/>
                          </a:rPr>
                          <m:t>𝑠𝑖𝑛</m:t>
                        </m:r>
                      </m:e>
                      <m:sup>
                        <m:r>
                          <a:rPr lang="en-US" sz="22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sSup>
                      <m:sSup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/>
                          </a:rPr>
                          <m:t>𝑐𝑜𝑠</m:t>
                        </m:r>
                      </m:e>
                      <m:sup>
                        <m:r>
                          <a:rPr lang="en-US" sz="22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20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200" dirty="0"/>
                  <a:t>  </a:t>
                </a:r>
                <a:endParaRPr lang="ru-RU" sz="22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654" y="1940862"/>
                <a:ext cx="8568952" cy="5990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19652" y="2859782"/>
                <a:ext cx="8543921" cy="6259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1) </m:t>
                    </m:r>
                    <m:d>
                      <m: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𝑡𝑔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</m:d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</m:den>
                    </m:f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dirty="0"/>
                  <a:t>   </a:t>
                </a:r>
                <a:endParaRPr lang="ru-RU" sz="2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52" y="2859782"/>
                <a:ext cx="8543921" cy="62594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3753" y="3503032"/>
                <a:ext cx="9036497" cy="15971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 panose="02040503050406030204" pitchFamily="18" charset="0"/>
                        </a:rPr>
                        <m:t>3) </m:t>
                      </m:r>
                      <m:d>
                        <m:d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𝑡𝑔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𝑠𝑖𝑛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𝛼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𝑠𝑖𝑛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𝛼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𝛼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53" y="3503032"/>
                <a:ext cx="9036497" cy="159716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348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5" grpId="0"/>
      <p:bldP spid="6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2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19652" y="717721"/>
            <a:ext cx="2100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270-mashq.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/>
              <p:cNvSpPr/>
              <p:nvPr/>
            </p:nvSpPr>
            <p:spPr>
              <a:xfrm>
                <a:off x="73165" y="2940468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65" y="2940468"/>
                <a:ext cx="175721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25075" y="1131590"/>
            <a:ext cx="89114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Ayniyatni</a:t>
            </a:r>
            <a:r>
              <a:rPr lang="en-US" sz="2400" dirty="0"/>
              <a:t> </a:t>
            </a:r>
            <a:r>
              <a:rPr lang="en-US" sz="2400" dirty="0" err="1"/>
              <a:t>isbotlang</a:t>
            </a:r>
            <a:r>
              <a:rPr lang="en-US" sz="2400" dirty="0"/>
              <a:t>:</a:t>
            </a:r>
            <a:endParaRPr lang="ru-RU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53753" y="1583470"/>
                <a:ext cx="9036493" cy="13260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5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1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1)  </m:t>
                          </m:r>
                          <m:d>
                            <m:dPr>
                              <m:ctrlPr>
                                <a:rPr lang="ru-RU" sz="21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  <m:d>
                            <m:dPr>
                              <m:ctrlPr>
                                <a:rPr lang="ru-RU" sz="21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1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; </m:t>
                      </m:r>
                      <m:sSup>
                        <m:sSup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3)  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1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1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1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1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en-US" sz="2100" dirty="0"/>
              </a:p>
              <a:p>
                <a:pPr>
                  <a:lnSpc>
                    <a:spcPct val="125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100" i="1">
                          <a:latin typeface="Cambria Math" panose="02040503050406030204" pitchFamily="18" charset="0"/>
                        </a:rPr>
                        <m:t>5)  </m:t>
                      </m:r>
                      <m:f>
                        <m:f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1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1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100" i="1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sz="2100" b="0" i="1" smtClean="0">
                          <a:latin typeface="Cambria Math"/>
                        </a:rPr>
                        <m:t>  </m:t>
                      </m:r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7)  </m:t>
                      </m:r>
                      <m:f>
                        <m:f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ru-RU" sz="21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𝑡𝑔</m:t>
                              </m:r>
                            </m:e>
                            <m:sup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1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𝑐</m:t>
                          </m:r>
                          <m:sSup>
                            <m:sSupPr>
                              <m:ctrlPr>
                                <a:rPr lang="ru-RU" sz="21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𝑡𝑔</m:t>
                              </m:r>
                            </m:e>
                            <m:sup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100" i="1">
                          <a:latin typeface="Cambria Math" panose="02040503050406030204" pitchFamily="18" charset="0"/>
                        </a:rPr>
                        <m:t>=1.</m:t>
                      </m:r>
                    </m:oMath>
                  </m:oMathPara>
                </a14:m>
                <a:endParaRPr lang="ru-RU" sz="2100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53" y="1583470"/>
                <a:ext cx="9036493" cy="132606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19652" y="3494618"/>
                <a:ext cx="5148232" cy="4832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1)  </m:t>
                          </m:r>
                          <m:d>
                            <m:d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  <m:d>
                            <m:d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52" y="3494618"/>
                <a:ext cx="5148232" cy="48320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3165" y="3977827"/>
                <a:ext cx="5016310" cy="5141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65" y="3977827"/>
                <a:ext cx="5016310" cy="51411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11560" y="4491942"/>
                <a:ext cx="2873927" cy="5141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4491942"/>
                <a:ext cx="2873927" cy="51411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4427984" y="4509346"/>
                <a:ext cx="2593018" cy="5390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ru-RU" sz="22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22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4509346"/>
                <a:ext cx="2593018" cy="53905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94220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9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270-mashq</a:t>
            </a:r>
            <a:endParaRPr lang="ru-RU" sz="2800" b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4593" y="780552"/>
                <a:ext cx="6140088" cy="4700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3) 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93" y="780552"/>
                <a:ext cx="6140088" cy="470065"/>
              </a:xfrm>
              <a:prstGeom prst="rect">
                <a:avLst/>
              </a:prstGeom>
              <a:blipFill rotWithShape="1">
                <a:blip r:embed="rId2"/>
                <a:stretch>
                  <a:fillRect b="-155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9692" y="1250617"/>
                <a:ext cx="6528531" cy="4709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  (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92" y="1250617"/>
                <a:ext cx="6528531" cy="470963"/>
              </a:xfrm>
              <a:prstGeom prst="rect">
                <a:avLst/>
              </a:prstGeom>
              <a:blipFill rotWithShape="1">
                <a:blip r:embed="rId3"/>
                <a:stretch>
                  <a:fillRect b="-155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09866" y="1725145"/>
                <a:ext cx="5985169" cy="463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66" y="1725145"/>
                <a:ext cx="5985169" cy="46352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9692" y="2283718"/>
                <a:ext cx="4572000" cy="73404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 panose="02040503050406030204" pitchFamily="18" charset="0"/>
                        </a:rPr>
                        <m:t>5)  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92" y="2283718"/>
                <a:ext cx="4572000" cy="73404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9692" y="3147814"/>
                <a:ext cx="6030416" cy="7972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+(1+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)(1+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92" y="3147814"/>
                <a:ext cx="6030416" cy="79727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110481" y="4083918"/>
                <a:ext cx="4572000" cy="85946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+1+2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81" y="4083918"/>
                <a:ext cx="4572000" cy="85946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5797062" y="2256498"/>
                <a:ext cx="3023585" cy="7884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1+1+2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7062" y="2256498"/>
                <a:ext cx="3023585" cy="7884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828152" y="3147814"/>
                <a:ext cx="3023585" cy="7972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2(1+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8152" y="3147814"/>
                <a:ext cx="3023585" cy="79727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6568326" y="4083918"/>
                <a:ext cx="1849802" cy="7284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den>
                      </m:f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den>
                      </m:f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8326" y="4083918"/>
                <a:ext cx="1849802" cy="72840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371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10" grpId="0"/>
      <p:bldP spid="11" grpId="0"/>
      <p:bldP spid="12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2811" y="1260875"/>
                <a:ext cx="4107096" cy="8047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 panose="02040503050406030204" pitchFamily="18" charset="0"/>
                        </a:rPr>
                        <m:t>7)  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𝑡𝑔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𝑡𝑔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11" y="1260875"/>
                <a:ext cx="4107096" cy="80477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905596" y="1434448"/>
                <a:ext cx="2489208" cy="4576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200" dirty="0"/>
                  <a:t> </a:t>
                </a:r>
                <a:endParaRPr lang="ru-RU" sz="22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596" y="1434448"/>
                <a:ext cx="2489208" cy="45762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732240" y="1483727"/>
                <a:ext cx="988155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3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3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3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3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1483727"/>
                <a:ext cx="988155" cy="44627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>
            <a:off x="61523" y="765546"/>
            <a:ext cx="2100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270-mashq.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6772" y="2181402"/>
            <a:ext cx="2100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273-mashq.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96818" y="2657139"/>
                <a:ext cx="9027683" cy="4698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𝐴𝑔𝑎𝑟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−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=0</m:t>
                    </m:r>
                    <m:r>
                      <a:rPr lang="en-US" sz="2400" b="0" i="1" smtClean="0">
                        <a:latin typeface="Cambria Math"/>
                      </a:rPr>
                      <m:t>.6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bo‘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lsa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ning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18" y="2657139"/>
                <a:ext cx="9027683" cy="469803"/>
              </a:xfrm>
              <a:prstGeom prst="rect">
                <a:avLst/>
              </a:prstGeom>
              <a:blipFill>
                <a:blip r:embed="rId5"/>
                <a:stretch>
                  <a:fillRect l="-540" t="-9091" b="-2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17365" y="3155989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65" y="3155989"/>
                <a:ext cx="175721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107504" y="3680861"/>
                <a:ext cx="3237681" cy="4709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680861"/>
                <a:ext cx="3237681" cy="470963"/>
              </a:xfrm>
              <a:prstGeom prst="rect">
                <a:avLst/>
              </a:prstGeom>
              <a:blipFill rotWithShape="1">
                <a:blip r:embed="rId7"/>
                <a:stretch>
                  <a:fillRect b="-155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3114147" y="3664179"/>
                <a:ext cx="6048672" cy="4709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200" i="1">
                              <a:latin typeface="Cambria Math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/>
                            </a:rPr>
                            <m:t>𝛼</m:t>
                          </m:r>
                          <m:r>
                            <a:rPr lang="en-US" sz="22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sz="2200" i="1">
                          <a:latin typeface="Cambria Math"/>
                        </a:rPr>
                        <m:t>𝑠𝑖𝑛</m:t>
                      </m:r>
                      <m:r>
                        <a:rPr lang="en-US" sz="2200" i="1">
                          <a:latin typeface="Cambria Math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0" i="1" smtClean="0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4147" y="3664179"/>
                <a:ext cx="6048672" cy="470963"/>
              </a:xfrm>
              <a:prstGeom prst="rect">
                <a:avLst/>
              </a:prstGeom>
              <a:blipFill rotWithShape="1">
                <a:blip r:embed="rId8"/>
                <a:stretch>
                  <a:fillRect b="-155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155692" y="4151824"/>
                <a:ext cx="2799228" cy="4365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(0.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6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=1−2</m:t>
                      </m:r>
                      <m:r>
                        <a:rPr lang="en-US" sz="2000" i="1">
                          <a:latin typeface="Cambria Math"/>
                        </a:rPr>
                        <m:t>𝑠𝑖𝑛</m:t>
                      </m:r>
                      <m:r>
                        <a:rPr lang="en-US" sz="2000" i="1">
                          <a:latin typeface="Cambria Math"/>
                        </a:rPr>
                        <m:t>𝛼</m:t>
                      </m:r>
                      <m:r>
                        <a:rPr lang="en-US" sz="2000" i="1">
                          <a:latin typeface="Cambria Math"/>
                        </a:rPr>
                        <m:t>𝑐𝑜𝑠</m:t>
                      </m:r>
                      <m:r>
                        <a:rPr lang="en-US" sz="2000" i="1">
                          <a:latin typeface="Cambria Math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692" y="4151824"/>
                <a:ext cx="2799228" cy="436530"/>
              </a:xfrm>
              <a:prstGeom prst="rect">
                <a:avLst/>
              </a:prstGeom>
              <a:blipFill rotWithShape="1">
                <a:blip r:embed="rId9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3507878" y="4191520"/>
                <a:ext cx="5616624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</a:rPr>
                      <m:t>2</m:t>
                    </m:r>
                    <m:r>
                      <a:rPr lang="en-US" sz="2000" i="1" smtClean="0">
                        <a:latin typeface="Cambria Math"/>
                      </a:rPr>
                      <m:t>𝑠𝑖𝑛</m:t>
                    </m:r>
                    <m:r>
                      <a:rPr lang="en-US" sz="2000" i="1" smtClean="0">
                        <a:latin typeface="Cambria Math"/>
                      </a:rPr>
                      <m:t>𝛼</m:t>
                    </m:r>
                    <m:r>
                      <a:rPr lang="en-US" sz="2000" i="1" smtClean="0">
                        <a:latin typeface="Cambria Math"/>
                      </a:rPr>
                      <m:t>𝑐𝑜𝑠</m:t>
                    </m:r>
                    <m:r>
                      <a:rPr lang="en-US" sz="2000" i="1" smtClean="0">
                        <a:latin typeface="Cambria Math"/>
                      </a:rPr>
                      <m:t>𝛼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=1−0.</m:t>
                    </m:r>
                    <m:r>
                      <a:rPr lang="en-US" sz="1800" b="0" i="1" smtClean="0">
                        <a:latin typeface="Cambria Math"/>
                      </a:rPr>
                      <m:t>36</m:t>
                    </m:r>
                  </m:oMath>
                </a14:m>
                <a:r>
                  <a:rPr lang="en-US" sz="2200" dirty="0"/>
                  <a:t>    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𝒔𝒊𝒏</m:t>
                    </m:r>
                    <m:r>
                      <a:rPr lang="en-US" sz="2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𝜶</m:t>
                    </m:r>
                    <m:r>
                      <a:rPr lang="en-US" sz="2200" b="1" i="1">
                        <a:solidFill>
                          <a:srgbClr val="0070C0"/>
                        </a:solidFill>
                        <a:latin typeface="Cambria Math"/>
                      </a:rPr>
                      <m:t>𝒄𝒐𝒔</m:t>
                    </m:r>
                    <m:r>
                      <a:rPr lang="en-US" sz="2200" b="1" i="1">
                        <a:solidFill>
                          <a:srgbClr val="0070C0"/>
                        </a:solidFill>
                        <a:latin typeface="Cambria Math"/>
                      </a:rPr>
                      <m:t>𝜶</m:t>
                    </m:r>
                    <m:r>
                      <a:rPr lang="en-US" sz="2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200" b="1" dirty="0">
                    <a:solidFill>
                      <a:srgbClr val="0070C0"/>
                    </a:solidFill>
                  </a:rPr>
                  <a:t>32</a:t>
                </a:r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7878" y="4191520"/>
                <a:ext cx="5616624" cy="430887"/>
              </a:xfrm>
              <a:prstGeom prst="rect">
                <a:avLst/>
              </a:prstGeom>
              <a:blipFill rotWithShape="1">
                <a:blip r:embed="rId10"/>
                <a:stretch>
                  <a:fillRect t="-8571" b="-2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131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23" grpId="0"/>
      <p:bldP spid="24" grpId="0"/>
      <p:bldP spid="25" grpId="0"/>
      <p:bldP spid="26" grpId="0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87764" y="748892"/>
            <a:ext cx="2100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273-mashq.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24428" y="1074937"/>
                <a:ext cx="9011065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𝐴𝑔𝑎𝑟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=0.2  </m:t>
                    </m:r>
                  </m:oMath>
                </a14:m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28" y="1074937"/>
                <a:ext cx="9011065" cy="830997"/>
              </a:xfrm>
              <a:prstGeom prst="rect">
                <a:avLst/>
              </a:prstGeom>
              <a:blipFill>
                <a:blip r:embed="rId2"/>
                <a:stretch>
                  <a:fillRect l="-1014" t="-5109" b="-160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-1" y="2213794"/>
                <a:ext cx="3237681" cy="4709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2213794"/>
                <a:ext cx="3237681" cy="470963"/>
              </a:xfrm>
              <a:prstGeom prst="rect">
                <a:avLst/>
              </a:prstGeom>
              <a:blipFill rotWithShape="1">
                <a:blip r:embed="rId3"/>
                <a:stretch>
                  <a:fillRect b="-155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0" y="1771324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771324"/>
                <a:ext cx="1757211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237681" y="2228891"/>
                <a:ext cx="5798815" cy="4709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7681" y="2228891"/>
                <a:ext cx="5798815" cy="470963"/>
              </a:xfrm>
              <a:prstGeom prst="rect">
                <a:avLst/>
              </a:prstGeom>
              <a:blipFill rotWithShape="1">
                <a:blip r:embed="rId5"/>
                <a:stretch>
                  <a:fillRect b="-155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87764" y="2717352"/>
                <a:ext cx="3043525" cy="4709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(0.2)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=1−2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64" y="2717352"/>
                <a:ext cx="3043525" cy="470963"/>
              </a:xfrm>
              <a:prstGeom prst="rect">
                <a:avLst/>
              </a:prstGeom>
              <a:blipFill rotWithShape="0">
                <a:blip r:embed="rId6"/>
                <a:stretch>
                  <a:fillRect b="-64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432828" y="2724453"/>
                <a:ext cx="5616624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=1−0.04</m:t>
                    </m:r>
                  </m:oMath>
                </a14:m>
                <a:r>
                  <a:rPr lang="en-US" sz="2200" dirty="0"/>
                  <a:t>    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=0.48</m:t>
                    </m:r>
                  </m:oMath>
                </a14:m>
                <a:endParaRPr lang="ru-RU" sz="22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2828" y="2724453"/>
                <a:ext cx="5616624" cy="43088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107068" y="3349155"/>
                <a:ext cx="4211957" cy="4689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)(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068" y="3349155"/>
                <a:ext cx="4211957" cy="468911"/>
              </a:xfrm>
              <a:prstGeom prst="rect">
                <a:avLst/>
              </a:prstGeom>
              <a:blipFill rotWithShape="0">
                <a:blip r:embed="rId8"/>
                <a:stretch>
                  <a:fillRect b="-64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87764" y="3973859"/>
                <a:ext cx="8732708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)(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64" y="3973859"/>
                <a:ext cx="8732708" cy="430887"/>
              </a:xfrm>
              <a:prstGeom prst="rect">
                <a:avLst/>
              </a:prstGeom>
              <a:blipFill rotWithShape="0">
                <a:blip r:embed="rId9"/>
                <a:stretch>
                  <a:fillRect b="-154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87764" y="4560539"/>
                <a:ext cx="6128785" cy="480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3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23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3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</m:e>
                        <m:sup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23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3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ru-RU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d>
                        <m:dPr>
                          <m:ctrlPr>
                            <a:rPr lang="ru-RU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𝟒𝟖</m:t>
                          </m:r>
                        </m:e>
                      </m:d>
                      <m:r>
                        <a:rPr lang="en-US" sz="23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3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3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3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𝟐𝟗𝟔</m:t>
                      </m:r>
                    </m:oMath>
                  </m:oMathPara>
                </a14:m>
                <a:endParaRPr lang="ru-RU" sz="23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64" y="4560539"/>
                <a:ext cx="6128785" cy="48032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401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  <p:bldP spid="4" grpId="0"/>
      <p:bldP spid="5" grpId="0"/>
      <p:bldP spid="7" grpId="0"/>
      <p:bldP spid="8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a6bbbb55cb81a38516099dac32f985d2592ac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15964</TotalTime>
  <Words>200</Words>
  <Application>Microsoft Office PowerPoint</Application>
  <PresentationFormat>Экран (16:9)</PresentationFormat>
  <Paragraphs>82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avt</cp:lastModifiedBy>
  <cp:revision>1402</cp:revision>
  <dcterms:created xsi:type="dcterms:W3CDTF">2020-04-09T07:32:19Z</dcterms:created>
  <dcterms:modified xsi:type="dcterms:W3CDTF">2021-01-06T07:08:34Z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