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1381" r:id="rId2"/>
    <p:sldId id="1650" r:id="rId3"/>
    <p:sldId id="1659" r:id="rId4"/>
    <p:sldId id="1649" r:id="rId5"/>
    <p:sldId id="1665" r:id="rId6"/>
    <p:sldId id="1647" r:id="rId7"/>
    <p:sldId id="1658" r:id="rId8"/>
    <p:sldId id="1661" r:id="rId9"/>
    <p:sldId id="1663" r:id="rId10"/>
    <p:sldId id="1664" r:id="rId11"/>
    <p:sldId id="1639" r:id="rId12"/>
  </p:sldIdLst>
  <p:sldSz cx="9144000" cy="5143500" type="screen16x9"/>
  <p:notesSz cx="5765800" cy="3244850"/>
  <p:custDataLst>
    <p:tags r:id="rId14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2895" autoAdjust="0"/>
  </p:normalViewPr>
  <p:slideViewPr>
    <p:cSldViewPr>
      <p:cViewPr varScale="1">
        <p:scale>
          <a:sx n="138" d="100"/>
          <a:sy n="138" d="100"/>
        </p:scale>
        <p:origin x="840" y="126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8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8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328592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Trigonometrik</a:t>
            </a: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ayniyatlar</a:t>
            </a: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07730" y="220688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14134"/>
            <a:ext cx="3316204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353" y="74699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266-mashq.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51720" y="2069394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069394"/>
                <a:ext cx="175721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6582" y="1142577"/>
                <a:ext cx="9120392" cy="696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Ifodani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soddalashtiring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1)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3)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 5)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82" y="1142577"/>
                <a:ext cx="9120392" cy="696409"/>
              </a:xfrm>
              <a:prstGeom prst="rect">
                <a:avLst/>
              </a:prstGeom>
              <a:blipFill>
                <a:blip r:embed="rId4"/>
                <a:stretch>
                  <a:fillRect l="-1003" b="-6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0163" y="2459428"/>
                <a:ext cx="8643264" cy="584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</a:rPr>
                      <m:t>1) </m:t>
                    </m:r>
                    <m:r>
                      <a:rPr lang="en-US" sz="2200" i="1" smtClean="0">
                        <a:latin typeface="Cambria Math"/>
                      </a:rPr>
                      <m:t>𝑐𝑜𝑠</m:t>
                    </m:r>
                    <m:r>
                      <a:rPr lang="en-US" sz="2200" i="1" smtClean="0">
                        <a:latin typeface="Cambria Math"/>
                      </a:rPr>
                      <m:t>𝛼</m:t>
                    </m:r>
                    <m:r>
                      <a:rPr lang="en-US" sz="2200" i="1" smtClean="0">
                        <a:latin typeface="Cambria Math"/>
                      </a:rPr>
                      <m:t>∙</m:t>
                    </m:r>
                    <m:r>
                      <a:rPr lang="en-US" sz="2200" i="1" smtClean="0">
                        <a:latin typeface="Cambria Math"/>
                      </a:rPr>
                      <m:t>𝑡𝑔</m:t>
                    </m:r>
                    <m:r>
                      <a:rPr lang="en-US" sz="2200" i="1" smtClean="0">
                        <a:latin typeface="Cambria Math"/>
                      </a:rPr>
                      <m:t>𝛼</m:t>
                    </m:r>
                    <m:r>
                      <a:rPr lang="en-US" sz="2200" i="1" smtClean="0">
                        <a:latin typeface="Cambria Math"/>
                      </a:rPr>
                      <m:t>−2</m:t>
                    </m:r>
                    <m:r>
                      <a:rPr lang="en-US" sz="2200" i="1" smtClean="0">
                        <a:latin typeface="Cambria Math"/>
                      </a:rPr>
                      <m:t>𝑠𝑖𝑛</m:t>
                    </m:r>
                    <m:r>
                      <a:rPr lang="en-US" sz="2200" i="1" smtClean="0">
                        <a:latin typeface="Cambria Math"/>
                      </a:rPr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𝑐𝑜𝑠</m:t>
                    </m:r>
                    <m:r>
                      <a:rPr lang="en-US" sz="2200" i="1">
                        <a:latin typeface="Cambria Math"/>
                      </a:rPr>
                      <m:t>𝛼</m:t>
                    </m:r>
                    <m:r>
                      <a:rPr lang="en-US" sz="22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2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𝑐𝑜𝑠</m:t>
                        </m:r>
                        <m:r>
                          <a:rPr lang="en-US" sz="22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i="1">
                        <a:latin typeface="Cambria Math"/>
                      </a:rPr>
                      <m:t>2</m:t>
                    </m:r>
                    <m:r>
                      <a:rPr lang="en-US" sz="2200" i="1">
                        <a:latin typeface="Cambria Math"/>
                      </a:rPr>
                      <m:t>𝑠𝑖𝑛</m:t>
                    </m:r>
                    <m:r>
                      <a:rPr lang="en-US" sz="2200" i="1">
                        <a:latin typeface="Cambria Math"/>
                      </a:rPr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i="1">
                        <a:latin typeface="Cambria Math"/>
                      </a:rPr>
                      <m:t>𝑠𝑖𝑛</m:t>
                    </m:r>
                    <m:r>
                      <a:rPr lang="en-US" sz="2200" i="1">
                        <a:latin typeface="Cambria Math"/>
                      </a:rPr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i="1">
                        <a:latin typeface="Cambria Math"/>
                      </a:rPr>
                      <m:t>2</m:t>
                    </m:r>
                    <m:r>
                      <a:rPr lang="en-US" sz="2200" i="1">
                        <a:latin typeface="Cambria Math"/>
                      </a:rPr>
                      <m:t>𝑠𝑖𝑛</m:t>
                    </m:r>
                    <m:r>
                      <a:rPr lang="en-US" sz="2200" i="1">
                        <a:latin typeface="Cambria Math"/>
                      </a:rPr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𝒔𝒊𝒏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" y="2459428"/>
                <a:ext cx="8643264" cy="5849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8888" y="3148260"/>
                <a:ext cx="7067640" cy="716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3)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𝑐𝑜𝑠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𝑐𝑜𝑠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𝑐𝑜𝑠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)(</m:t>
                        </m:r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𝑐𝑜𝑠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𝑐𝑜𝑠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𝒄𝒐𝒔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88" y="3148260"/>
                <a:ext cx="7067640" cy="7160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66582" y="3968036"/>
                <a:ext cx="5660524" cy="945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5)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𝑡𝑔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  <m:r>
                            <a:rPr lang="en-US" sz="2200" i="1">
                              <a:latin typeface="Cambria Math"/>
                            </a:rPr>
                            <m:t>∙</m:t>
                          </m:r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sz="22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82" y="3968036"/>
                <a:ext cx="5660524" cy="9456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topshiriqlar</a:t>
            </a:r>
            <a:endParaRPr lang="ru-RU" sz="3800" b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987574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sahifasidagi  </a:t>
            </a:r>
          </a:p>
          <a:p>
            <a:pPr algn="ctr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265-266-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mashqning 2,4-tartibdagi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7205" y="787771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256-mashq.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2297" y="2789612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97" y="2789612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78002" y="1183960"/>
            <a:ext cx="8926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Asosiy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ayniyat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yordamida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tengliklar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vaqtda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bajarilishi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bajarilmasligini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aniqlang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355592" y="3051222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592" y="3051222"/>
                <a:ext cx="2866362" cy="47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62297" y="2198672"/>
                <a:ext cx="3720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=0 </m:t>
                      </m:r>
                      <m:r>
                        <a:rPr lang="en-US" sz="2400" b="0" i="1" smtClean="0">
                          <a:latin typeface="Cambria Math"/>
                        </a:rPr>
                        <m:t>𝑣𝑎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97" y="2198672"/>
                <a:ext cx="372018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139952" y="2014957"/>
                <a:ext cx="389010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𝑣𝑎</m:t>
                      </m:r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14957"/>
                <a:ext cx="3890104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00436" y="3593072"/>
                <a:ext cx="42176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=0+1=1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36" y="3593072"/>
                <a:ext cx="4217629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87205" y="4058526"/>
                <a:ext cx="495763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05" y="4058526"/>
                <a:ext cx="4957639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5349704" y="4220779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18065" y="3593071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08447" y="2211710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47" y="2211710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3696" y="1203598"/>
                <a:ext cx="8795621" cy="866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uchidagi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burchagining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tangensi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kosinusini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96" y="1203598"/>
                <a:ext cx="8795621" cy="866969"/>
              </a:xfrm>
              <a:prstGeom prst="rect">
                <a:avLst/>
              </a:prstGeom>
              <a:blipFill>
                <a:blip r:embed="rId3"/>
                <a:stretch>
                  <a:fillRect l="-1040" t="-699" b="-14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23696" y="779531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259-mashq</a:t>
            </a:r>
            <a:r>
              <a:rPr lang="en-US" sz="2800" b="1" i="1" dirty="0">
                <a:solidFill>
                  <a:srgbClr val="00B050"/>
                </a:solidFill>
              </a:rPr>
              <a:t>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256944" y="2156890"/>
            <a:ext cx="1704975" cy="25577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907422" y="2554916"/>
                <a:ext cx="4040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422" y="2554916"/>
                <a:ext cx="404021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уга 3"/>
          <p:cNvSpPr/>
          <p:nvPr/>
        </p:nvSpPr>
        <p:spPr>
          <a:xfrm rot="1812891" flipV="1">
            <a:off x="4942213" y="2288493"/>
            <a:ext cx="290459" cy="216677"/>
          </a:xfrm>
          <a:prstGeom prst="arc">
            <a:avLst>
              <a:gd name="adj1" fmla="val 16341716"/>
              <a:gd name="adj2" fmla="val 468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71591" y="2734930"/>
                <a:ext cx="1450717" cy="4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1" y="2734930"/>
                <a:ext cx="1450717" cy="436402"/>
              </a:xfrm>
              <a:prstGeom prst="rect">
                <a:avLst/>
              </a:prstGeom>
              <a:blipFill rotWithShape="1">
                <a:blip r:embed="rId5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073181" y="2590884"/>
                <a:ext cx="2312300" cy="72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𝒕𝒈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181" y="2590884"/>
                <a:ext cx="2312300" cy="7244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55206" y="3314275"/>
                <a:ext cx="3733907" cy="751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8+1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06" y="3314275"/>
                <a:ext cx="3733907" cy="75103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/>
          <p:cNvCxnSpPr/>
          <p:nvPr/>
        </p:nvCxnSpPr>
        <p:spPr>
          <a:xfrm flipH="1" flipV="1">
            <a:off x="7362531" y="1896436"/>
            <a:ext cx="23066" cy="25475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Кольцо 41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184941" y="1912763"/>
                <a:ext cx="798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𝒕𝒈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941" y="1912763"/>
                <a:ext cx="798617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763" b="-14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18677" y="4062569"/>
                <a:ext cx="1993046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77" y="4062569"/>
                <a:ext cx="1993046" cy="100168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" grpId="0"/>
      <p:bldP spid="13" grpId="0" animBg="1"/>
      <p:bldP spid="3" grpId="0"/>
      <p:bldP spid="4" grpId="0" animBg="1"/>
      <p:bldP spid="16" grpId="0"/>
      <p:bldP spid="17" grpId="0"/>
      <p:bldP spid="18" grpId="0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8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ayniyatlar</a:t>
            </a:r>
            <a:endParaRPr lang="ru-RU" sz="2800" b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1-masala.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35552" y="2120538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52" y="2120538"/>
                <a:ext cx="175721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33334" y="1096715"/>
                <a:ext cx="8650002" cy="1004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096715"/>
                <a:ext cx="8650002" cy="1004570"/>
              </a:xfrm>
              <a:prstGeom prst="rect">
                <a:avLst/>
              </a:prstGeom>
              <a:blipFill>
                <a:blip r:embed="rId4"/>
                <a:stretch>
                  <a:fillRect l="-1057" r="-1128" b="-1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8953" y="2643758"/>
                <a:ext cx="5854310" cy="5435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Kotangensning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ta’rifiga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edi. </a:t>
                </a:r>
                <a:endParaRPr lang="ru-RU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53" y="2643758"/>
                <a:ext cx="5854310" cy="543547"/>
              </a:xfrm>
              <a:prstGeom prst="rect">
                <a:avLst/>
              </a:prstGeom>
              <a:blipFill>
                <a:blip r:embed="rId5"/>
                <a:stretch>
                  <a:fillRect l="-1353" t="-1124" r="-1561" b="-7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-24854" y="3315118"/>
                <a:ext cx="5883794" cy="768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854" y="3315118"/>
                <a:ext cx="5883794" cy="7688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33334" y="4083918"/>
                <a:ext cx="2872774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𝒄𝒕𝒈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4083918"/>
                <a:ext cx="2872774" cy="7862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015558" y="2120538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1-usul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ayniyatlar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1-masala.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5552" y="2099188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52" y="2099188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33334" y="1096715"/>
                <a:ext cx="8650002" cy="1004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096715"/>
                <a:ext cx="8650002" cy="1004570"/>
              </a:xfrm>
              <a:prstGeom prst="rect">
                <a:avLst/>
              </a:prstGeom>
              <a:blipFill>
                <a:blip r:embed="rId3"/>
                <a:stretch>
                  <a:fillRect l="-1057" r="-1128" b="-1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3851920" y="2051161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2-usul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15608" y="2606719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8" y="2606719"/>
                <a:ext cx="2866362" cy="47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014543" y="2630143"/>
                <a:ext cx="122065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/>
                    </a:solidFill>
                    <a:ea typeface="Cambria Math"/>
                  </a:rPr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: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sz="2200" i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543" y="2630143"/>
                <a:ext cx="1220655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6500" t="-8451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1253" y="3093161"/>
                <a:ext cx="2884316" cy="710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53" y="3093161"/>
                <a:ext cx="2884316" cy="7100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345278" y="3112941"/>
                <a:ext cx="2426113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𝒄𝒕𝒈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278" y="3112941"/>
                <a:ext cx="2426113" cy="6705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35552" y="3783446"/>
                <a:ext cx="8828540" cy="1246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tenglikning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chap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ma’noga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bo‘ladigan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qiymatlar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 Biz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tengliklarni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ayniyatlar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ataymiz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52" y="3783446"/>
                <a:ext cx="8828540" cy="1246495"/>
              </a:xfrm>
              <a:prstGeom prst="rect">
                <a:avLst/>
              </a:prstGeom>
              <a:blipFill>
                <a:blip r:embed="rId8"/>
                <a:stretch>
                  <a:fillRect l="-691" b="-5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7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1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ayniyatlar</a:t>
            </a:r>
            <a:endParaRPr lang="ru-RU" sz="2800" b="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2501" y="74453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3488" y="1499004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8" y="1499004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788" y="1120595"/>
                <a:ext cx="76325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Ayniyatni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isbotlang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=(1−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)(1+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8" y="1120595"/>
                <a:ext cx="7632564" cy="461665"/>
              </a:xfrm>
              <a:prstGeom prst="rect">
                <a:avLst/>
              </a:prstGeom>
              <a:blipFill>
                <a:blip r:embed="rId3"/>
                <a:stretch>
                  <a:fillRect l="-1278" t="-1184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0" y="1937372"/>
                <a:ext cx="8892480" cy="457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37372"/>
                <a:ext cx="8892480" cy="4576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190424" y="2271511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3-masala.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158683" y="3190384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83" y="3190384"/>
                <a:ext cx="175721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115538" y="2765071"/>
                <a:ext cx="8632926" cy="998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Ayniyatni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ru-RU" sz="2400" dirty="0"/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38" y="2765071"/>
                <a:ext cx="8632926" cy="998991"/>
              </a:xfrm>
              <a:prstGeom prst="rect">
                <a:avLst/>
              </a:prstGeom>
              <a:blipFill rotWithShape="0">
                <a:blip r:embed="rId6"/>
                <a:stretch>
                  <a:fillRect l="-1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3178" y="3639866"/>
                <a:ext cx="2478755" cy="670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8" y="3639866"/>
                <a:ext cx="2478755" cy="6706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762171" y="3639866"/>
                <a:ext cx="2927789" cy="670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171" y="3639866"/>
                <a:ext cx="2927789" cy="6706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3834" y="4376093"/>
                <a:ext cx="4572000" cy="7331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−(1+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)(1−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4" y="4376093"/>
                <a:ext cx="4572000" cy="7331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860032" y="4227934"/>
                <a:ext cx="2422906" cy="772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27934"/>
                <a:ext cx="2422906" cy="7723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740352" y="4542612"/>
                <a:ext cx="8849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542612"/>
                <a:ext cx="884986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3" grpId="0"/>
      <p:bldP spid="37" grpId="0"/>
      <p:bldP spid="39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ayniyatlar</a:t>
            </a:r>
            <a:endParaRPr lang="ru-RU" sz="2800" b="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2501" y="74453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4-masala.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13609" y="1828000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09" y="1828000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3910" y="1131590"/>
                <a:ext cx="8940578" cy="728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Ayniyatni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isbotlang</a:t>
                </a:r>
                <a:r>
                  <a:rPr lang="en-US" sz="2400" dirty="0"/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0" y="1131590"/>
                <a:ext cx="8940578" cy="728341"/>
              </a:xfrm>
              <a:prstGeom prst="rect">
                <a:avLst/>
              </a:prstGeom>
              <a:blipFill>
                <a:blip r:embed="rId3"/>
                <a:stretch>
                  <a:fillRect l="-1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-108520" y="2320204"/>
                <a:ext cx="5124154" cy="1162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190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190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320204"/>
                <a:ext cx="5124154" cy="11623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15634" y="2311024"/>
                <a:ext cx="4225996" cy="1162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ru-RU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190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ru-RU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190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1900" i="1">
                          <a:latin typeface="Cambria Math" panose="02040503050406030204" pitchFamily="18" charset="0"/>
                        </a:rPr>
                        <m:t>=1∙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634" y="2311024"/>
                <a:ext cx="4225996" cy="11623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15887" y="3729565"/>
                <a:ext cx="6460095" cy="683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1900">
                          <a:latin typeface="Cambria Math" panose="02040503050406030204" pitchFamily="18" charset="0"/>
                        </a:rPr>
                        <m:t> ∙</m:t>
                      </m:r>
                      <m:f>
                        <m:f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ru-RU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19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87" y="3729565"/>
                <a:ext cx="6460095" cy="6839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373715" y="4550815"/>
                <a:ext cx="4572000" cy="4192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9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ru-RU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19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19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9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715" y="4550815"/>
                <a:ext cx="4572000" cy="419282"/>
              </a:xfrm>
              <a:prstGeom prst="rect">
                <a:avLst/>
              </a:prstGeom>
              <a:blipFill rotWithShape="1">
                <a:blip r:embed="rId7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ayniyatlar</a:t>
            </a:r>
            <a:endParaRPr lang="ru-RU" sz="2800" b="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2501" y="74453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5-masala.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3620" y="1772392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0" y="1772392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62500" y="1116202"/>
                <a:ext cx="8801987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Ifodani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soddalashtiring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𝑡𝑔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i="1">
                            <a:latin typeface="Cambria Math"/>
                          </a:rPr>
                          <m:t>𝑡𝑔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den>
                    </m:f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00" y="1116202"/>
                <a:ext cx="8801987" cy="658001"/>
              </a:xfrm>
              <a:prstGeom prst="rect">
                <a:avLst/>
              </a:prstGeom>
              <a:blipFill>
                <a:blip r:embed="rId3"/>
                <a:stretch>
                  <a:fillRect l="-1108" b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-6500" y="2139702"/>
                <a:ext cx="8801987" cy="1026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1 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𝑡𝑔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den>
                      </m:f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den>
                      </m:f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2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00" y="2139702"/>
                <a:ext cx="8801987" cy="10263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4980" y="3212368"/>
                <a:ext cx="4572000" cy="7216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/>
                            </a:rPr>
                            <m:t>𝑠𝑖𝑛</m:t>
                          </m:r>
                          <m:r>
                            <a:rPr lang="ru-RU" sz="2200" i="1">
                              <a:latin typeface="Cambria Math"/>
                            </a:rPr>
                            <m:t>𝛼</m:t>
                          </m:r>
                          <m:r>
                            <a:rPr lang="ru-RU" sz="2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200" i="1">
                              <a:latin typeface="Cambria Math"/>
                            </a:rPr>
                            <m:t>𝑐𝑜𝑠</m:t>
                          </m:r>
                          <m:r>
                            <a:rPr lang="ru-RU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i="1">
                          <a:latin typeface="Cambria Math"/>
                        </a:rPr>
                        <m:t>𝑠𝑖𝑛</m:t>
                      </m:r>
                      <m:r>
                        <a:rPr lang="ru-RU" sz="2200" i="1">
                          <a:latin typeface="Cambria Math"/>
                        </a:rPr>
                        <m:t>𝛼</m:t>
                      </m:r>
                      <m:r>
                        <a:rPr lang="ru-RU" sz="2200" i="1">
                          <a:latin typeface="Cambria Math"/>
                        </a:rPr>
                        <m:t>𝑐𝑜𝑠</m:t>
                      </m:r>
                      <m:r>
                        <a:rPr lang="ru-RU" sz="22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0" y="3212368"/>
                <a:ext cx="4572000" cy="7216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220072" y="3342339"/>
                <a:ext cx="26135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𝐽𝑎𝑣𝑜𝑏</m:t>
                      </m:r>
                      <m:r>
                        <a:rPr lang="en-US" sz="2400" b="0" i="1" smtClean="0">
                          <a:latin typeface="Cambria Math"/>
                        </a:rPr>
                        <m:t>: </m:t>
                      </m:r>
                      <m:r>
                        <a:rPr lang="ru-RU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ru-RU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  <m:r>
                        <a:rPr lang="ru-RU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ru-RU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342339"/>
                <a:ext cx="261353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95535" y="3804004"/>
            <a:ext cx="86408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Trigonometrik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ifodalalarni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soddalashtirishga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yechishda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masalaning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shartida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talab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qilinmagan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burchaklarning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qabul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qilishi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mumkin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joiz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qiymatlarini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topmaymiz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5274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265-mashq.   </a:t>
            </a:r>
            <a:r>
              <a:rPr lang="en-US" sz="2800" dirty="0" err="1"/>
              <a:t>Ayniyatni</a:t>
            </a:r>
            <a:r>
              <a:rPr lang="en-US" sz="2800" dirty="0"/>
              <a:t> </a:t>
            </a:r>
            <a:r>
              <a:rPr lang="en-US" sz="2800" dirty="0" err="1"/>
              <a:t>isbotlang</a:t>
            </a:r>
            <a:r>
              <a:rPr lang="en-US" sz="2800" dirty="0"/>
              <a:t>: 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4894" y="2688255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4" y="2688255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1352197"/>
                <a:ext cx="47142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1)  </m:t>
                          </m:r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52197"/>
                <a:ext cx="4714230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185654" y="1080424"/>
                <a:ext cx="2976969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3) 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654" y="1080424"/>
                <a:ext cx="2976969" cy="908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44894" y="1773437"/>
                <a:ext cx="3512948" cy="8962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5) 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4" y="1773437"/>
                <a:ext cx="3512948" cy="8962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916" y="3206199"/>
                <a:ext cx="466908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1)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" y="3206199"/>
                <a:ext cx="4669084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1142" y="3859365"/>
                <a:ext cx="2489208" cy="457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42" y="3859365"/>
                <a:ext cx="2489208" cy="4576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64885" y="4316991"/>
                <a:ext cx="2120132" cy="463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5" y="4316991"/>
                <a:ext cx="2120132" cy="4635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670858" y="2955246"/>
                <a:ext cx="2282548" cy="799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3)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858" y="2955246"/>
                <a:ext cx="2282548" cy="79951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020272" y="3133500"/>
                <a:ext cx="1882888" cy="443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133500"/>
                <a:ext cx="1882888" cy="443006"/>
              </a:xfrm>
              <a:prstGeom prst="rect">
                <a:avLst/>
              </a:prstGeom>
              <a:blipFill rotWithShape="0">
                <a:blip r:embed="rId10"/>
                <a:stretch>
                  <a:fillRect b="-13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203848" y="3903743"/>
                <a:ext cx="2904898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2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2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𝒕𝒈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𝜶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903743"/>
                <a:ext cx="2904898" cy="7877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09611" y="4068788"/>
                <a:ext cx="2497735" cy="457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611" y="4068788"/>
                <a:ext cx="2497735" cy="45762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095242" y="4587974"/>
                <a:ext cx="9521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242" y="4587974"/>
                <a:ext cx="952119" cy="43088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1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15844</TotalTime>
  <Words>298</Words>
  <Application>Microsoft Office PowerPoint</Application>
  <PresentationFormat>Экран (16:9)</PresentationFormat>
  <Paragraphs>109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Teacher</cp:lastModifiedBy>
  <cp:revision>1396</cp:revision>
  <dcterms:created xsi:type="dcterms:W3CDTF">2020-04-09T07:32:19Z</dcterms:created>
  <dcterms:modified xsi:type="dcterms:W3CDTF">2021-01-07T07:27:48Z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