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1381" r:id="rId2"/>
    <p:sldId id="1650" r:id="rId3"/>
    <p:sldId id="1659" r:id="rId4"/>
    <p:sldId id="1649" r:id="rId5"/>
    <p:sldId id="1665" r:id="rId6"/>
    <p:sldId id="1647" r:id="rId7"/>
    <p:sldId id="1658" r:id="rId8"/>
    <p:sldId id="1661" r:id="rId9"/>
    <p:sldId id="1663" r:id="rId10"/>
    <p:sldId id="1664" r:id="rId11"/>
    <p:sldId id="1639" r:id="rId12"/>
  </p:sldIdLst>
  <p:sldSz cx="9144000" cy="5143500" type="screen16x9"/>
  <p:notesSz cx="5765800" cy="3244850"/>
  <p:custDataLst>
    <p:tags r:id="rId14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2895" autoAdjust="0"/>
  </p:normalViewPr>
  <p:slideViewPr>
    <p:cSldViewPr>
      <p:cViewPr varScale="1">
        <p:scale>
          <a:sx n="138" d="100"/>
          <a:sy n="138" d="100"/>
        </p:scale>
        <p:origin x="840" y="126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09EBE-9F82-4E48-A1EA-E1BF2E0BBA3C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487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" Type="http://schemas.openxmlformats.org/officeDocument/2006/relationships/image" Target="../media/image8.png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19" Type="http://schemas.openxmlformats.org/officeDocument/2006/relationships/image" Target="../media/image25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28.png"/><Relationship Id="rId7" Type="http://schemas.openxmlformats.org/officeDocument/2006/relationships/image" Target="../media/image36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0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12" Type="http://schemas.openxmlformats.org/officeDocument/2006/relationships/image" Target="../media/image69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5" Type="http://schemas.openxmlformats.org/officeDocument/2006/relationships/image" Target="../media/image62.png"/><Relationship Id="rId10" Type="http://schemas.openxmlformats.org/officeDocument/2006/relationships/image" Target="../media/image67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971600" y="2535500"/>
            <a:ext cx="5328592" cy="984161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sz="32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</a:p>
          <a:p>
            <a:pPr marL="20131">
              <a:lnSpc>
                <a:spcPts val="4431"/>
              </a:lnSpc>
            </a:pPr>
            <a:r>
              <a:rPr lang="en-US" sz="2800" b="1" dirty="0" err="1">
                <a:solidFill>
                  <a:srgbClr val="002060"/>
                </a:solidFill>
                <a:latin typeface="Arial"/>
                <a:cs typeface="Arial"/>
              </a:rPr>
              <a:t>Trigonometrik</a:t>
            </a:r>
            <a:r>
              <a:rPr lang="en-US" sz="2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/>
                <a:cs typeface="Arial"/>
              </a:rPr>
              <a:t>ayniyatlar</a:t>
            </a:r>
            <a:r>
              <a:rPr lang="en-US" sz="28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07730" y="2206887"/>
            <a:ext cx="545553" cy="164138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876257" y="361576"/>
            <a:ext cx="1536477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876257" y="361576"/>
            <a:ext cx="153647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989514" y="485239"/>
            <a:ext cx="136815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en-US" sz="5398" kern="0" spc="8" dirty="0">
                <a:solidFill>
                  <a:sysClr val="window" lastClr="FFFFFF"/>
                </a:solidFill>
              </a:rPr>
              <a:t>Algebra</a:t>
            </a: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814134"/>
            <a:ext cx="3316204" cy="28115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9353" y="746992"/>
            <a:ext cx="2100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266-mashq.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051720" y="2069394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2069394"/>
                <a:ext cx="1757211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66582" y="1142577"/>
                <a:ext cx="9120392" cy="6964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Ifodani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soddalashtiring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1)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3) 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  5) 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𝑡𝑔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582" y="1142577"/>
                <a:ext cx="9120392" cy="696409"/>
              </a:xfrm>
              <a:prstGeom prst="rect">
                <a:avLst/>
              </a:prstGeom>
              <a:blipFill>
                <a:blip r:embed="rId4"/>
                <a:stretch>
                  <a:fillRect l="-1003" b="-626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00163" y="2459428"/>
                <a:ext cx="8643264" cy="5849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200" i="1" smtClean="0">
                        <a:latin typeface="Cambria Math"/>
                      </a:rPr>
                      <m:t>1) </m:t>
                    </m:r>
                    <m:r>
                      <a:rPr lang="en-US" sz="2200" i="1" smtClean="0">
                        <a:latin typeface="Cambria Math"/>
                      </a:rPr>
                      <m:t>𝑐𝑜𝑠</m:t>
                    </m:r>
                    <m:r>
                      <a:rPr lang="en-US" sz="2200" i="1" smtClean="0">
                        <a:latin typeface="Cambria Math"/>
                      </a:rPr>
                      <m:t>𝛼</m:t>
                    </m:r>
                    <m:r>
                      <a:rPr lang="en-US" sz="2200" i="1" smtClean="0">
                        <a:latin typeface="Cambria Math"/>
                      </a:rPr>
                      <m:t>∙</m:t>
                    </m:r>
                    <m:r>
                      <a:rPr lang="en-US" sz="2200" i="1" smtClean="0">
                        <a:latin typeface="Cambria Math"/>
                      </a:rPr>
                      <m:t>𝑡𝑔</m:t>
                    </m:r>
                    <m:r>
                      <a:rPr lang="en-US" sz="2200" i="1" smtClean="0">
                        <a:latin typeface="Cambria Math"/>
                      </a:rPr>
                      <m:t>𝛼</m:t>
                    </m:r>
                    <m:r>
                      <a:rPr lang="en-US" sz="2200" i="1" smtClean="0">
                        <a:latin typeface="Cambria Math"/>
                      </a:rPr>
                      <m:t>−2</m:t>
                    </m:r>
                    <m:r>
                      <a:rPr lang="en-US" sz="2200" i="1" smtClean="0">
                        <a:latin typeface="Cambria Math"/>
                      </a:rPr>
                      <m:t>𝑠𝑖𝑛</m:t>
                    </m:r>
                    <m:r>
                      <a:rPr lang="en-US" sz="2200" i="1" smtClean="0">
                        <a:latin typeface="Cambria Math"/>
                      </a:rPr>
                      <m:t>𝛼</m:t>
                    </m:r>
                    <m:r>
                      <a:rPr lang="en-US" sz="22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𝑐𝑜𝑠</m:t>
                    </m:r>
                    <m:r>
                      <a:rPr lang="en-US" sz="2200" i="1">
                        <a:latin typeface="Cambria Math"/>
                      </a:rPr>
                      <m:t>𝛼</m:t>
                    </m:r>
                    <m:r>
                      <a:rPr lang="en-US" sz="220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/>
                          </a:rPr>
                          <m:t>𝑠𝑖𝑛</m:t>
                        </m:r>
                        <m:r>
                          <a:rPr lang="en-US" sz="2200" i="1">
                            <a:latin typeface="Cambria Math"/>
                          </a:rPr>
                          <m:t>𝛼</m:t>
                        </m:r>
                      </m:num>
                      <m:den>
                        <m:r>
                          <a:rPr lang="en-US" sz="2200" i="1">
                            <a:latin typeface="Cambria Math"/>
                          </a:rPr>
                          <m:t>𝑐𝑜𝑠</m:t>
                        </m:r>
                        <m:r>
                          <a:rPr lang="en-US" sz="2200" i="1">
                            <a:latin typeface="Cambria Math"/>
                          </a:rPr>
                          <m:t>𝛼</m:t>
                        </m:r>
                      </m:den>
                    </m:f>
                    <m:r>
                      <a:rPr lang="en-US" sz="2200" b="0" i="1" smtClean="0">
                        <a:latin typeface="Cambria Math"/>
                      </a:rPr>
                      <m:t>−</m:t>
                    </m:r>
                    <m:r>
                      <a:rPr lang="en-US" sz="2200" i="1">
                        <a:latin typeface="Cambria Math"/>
                      </a:rPr>
                      <m:t>2</m:t>
                    </m:r>
                    <m:r>
                      <a:rPr lang="en-US" sz="2200" i="1">
                        <a:latin typeface="Cambria Math"/>
                      </a:rPr>
                      <m:t>𝑠𝑖𝑛</m:t>
                    </m:r>
                    <m:r>
                      <a:rPr lang="en-US" sz="2200" i="1">
                        <a:latin typeface="Cambria Math"/>
                      </a:rPr>
                      <m:t>𝛼</m:t>
                    </m:r>
                    <m:r>
                      <a:rPr lang="en-US" sz="2200" b="0" i="1" smtClean="0">
                        <a:latin typeface="Cambria Math"/>
                      </a:rPr>
                      <m:t>=</m:t>
                    </m:r>
                    <m:r>
                      <a:rPr lang="en-US" sz="2200" i="1">
                        <a:latin typeface="Cambria Math"/>
                      </a:rPr>
                      <m:t>𝑠𝑖𝑛</m:t>
                    </m:r>
                    <m:r>
                      <a:rPr lang="en-US" sz="2200" i="1">
                        <a:latin typeface="Cambria Math"/>
                      </a:rPr>
                      <m:t>𝛼</m:t>
                    </m:r>
                    <m:r>
                      <a:rPr lang="en-US" sz="2200" b="0" i="1" smtClean="0">
                        <a:latin typeface="Cambria Math"/>
                      </a:rPr>
                      <m:t>−</m:t>
                    </m:r>
                    <m:r>
                      <a:rPr lang="en-US" sz="2200" i="1">
                        <a:latin typeface="Cambria Math"/>
                      </a:rPr>
                      <m:t>2</m:t>
                    </m:r>
                    <m:r>
                      <a:rPr lang="en-US" sz="2200" i="1">
                        <a:latin typeface="Cambria Math"/>
                      </a:rPr>
                      <m:t>𝑠𝑖𝑛</m:t>
                    </m:r>
                    <m:r>
                      <a:rPr lang="en-US" sz="2200" i="1">
                        <a:latin typeface="Cambria Math"/>
                      </a:rPr>
                      <m:t>𝛼</m:t>
                    </m:r>
                    <m:r>
                      <a:rPr lang="en-US" sz="2200" b="0" i="1" smtClean="0">
                        <a:latin typeface="Cambria Math"/>
                      </a:rPr>
                      <m:t>=</m:t>
                    </m:r>
                    <m:r>
                      <a:rPr lang="en-US" sz="2200" b="1" i="1" smtClean="0">
                        <a:solidFill>
                          <a:srgbClr val="0070C0"/>
                        </a:solidFill>
                        <a:latin typeface="Cambria Math"/>
                      </a:rPr>
                      <m:t>−</m:t>
                    </m:r>
                    <m:r>
                      <a:rPr lang="en-US" sz="2200" b="1" i="1">
                        <a:solidFill>
                          <a:srgbClr val="0070C0"/>
                        </a:solidFill>
                        <a:latin typeface="Cambria Math"/>
                      </a:rPr>
                      <m:t>𝒔𝒊𝒏</m:t>
                    </m:r>
                    <m:r>
                      <a:rPr lang="en-US" sz="2200" b="1" i="1">
                        <a:solidFill>
                          <a:srgbClr val="0070C0"/>
                        </a:solidFill>
                        <a:latin typeface="Cambria Math"/>
                      </a:rPr>
                      <m:t>𝜶</m:t>
                    </m:r>
                  </m:oMath>
                </a14:m>
                <a:endParaRPr lang="ru-RU" sz="22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163" y="2459428"/>
                <a:ext cx="8643264" cy="58496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48888" y="3148260"/>
                <a:ext cx="7067640" cy="7160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3) 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1−</m:t>
                        </m:r>
                        <m:r>
                          <a:rPr lang="en-US" sz="2400" i="1">
                            <a:latin typeface="Cambria Math"/>
                          </a:rPr>
                          <m:t>𝑐𝑜𝑠</m:t>
                        </m:r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1−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𝑐𝑜𝑠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1−</m:t>
                        </m:r>
                        <m:r>
                          <a:rPr lang="en-US" sz="2400" i="1">
                            <a:latin typeface="Cambria Math"/>
                          </a:rPr>
                          <m:t>𝑐𝑜𝑠</m:t>
                        </m:r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(</m:t>
                        </m:r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/>
                          </a:rPr>
                          <m:t>+</m:t>
                        </m:r>
                        <m:r>
                          <a:rPr lang="en-US" sz="2400" i="1">
                            <a:latin typeface="Cambria Math"/>
                          </a:rPr>
                          <m:t>𝑐𝑜𝑠</m:t>
                        </m:r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  <m:r>
                          <a:rPr lang="en-US" sz="2400" b="0" i="1" smtClean="0">
                            <a:latin typeface="Cambria Math"/>
                          </a:rPr>
                          <m:t>)(</m:t>
                        </m:r>
                        <m:r>
                          <a:rPr lang="en-US" sz="2400" i="1">
                            <a:latin typeface="Cambria Math"/>
                          </a:rPr>
                          <m:t>1−</m:t>
                        </m:r>
                        <m:r>
                          <a:rPr lang="en-US" sz="2400" i="1">
                            <a:latin typeface="Cambria Math"/>
                          </a:rPr>
                          <m:t>𝑐𝑜𝑠</m:t>
                        </m:r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  <m:r>
                          <a:rPr lang="en-US" sz="2400" b="0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(</m:t>
                        </m:r>
                        <m:r>
                          <a:rPr lang="en-US" sz="2400" i="1">
                            <a:latin typeface="Cambria Math"/>
                          </a:rPr>
                          <m:t>1−</m:t>
                        </m:r>
                        <m:r>
                          <a:rPr lang="en-US" sz="2400" i="1">
                            <a:latin typeface="Cambria Math"/>
                          </a:rPr>
                          <m:t>𝑐𝑜𝑠</m:t>
                        </m:r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  <m:r>
                          <a:rPr lang="en-US" sz="2400" b="0" i="1" smtClean="0">
                            <a:latin typeface="Cambria Math"/>
                          </a:rPr>
                          <m:t>)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/>
                      </a:rPr>
                      <m:t>𝟏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/>
                      </a:rPr>
                      <m:t>+</m:t>
                    </m:r>
                    <m:r>
                      <a:rPr lang="en-US" sz="2800" b="1" i="1">
                        <a:solidFill>
                          <a:srgbClr val="0070C0"/>
                        </a:solidFill>
                        <a:latin typeface="Cambria Math"/>
                      </a:rPr>
                      <m:t>𝒄𝒐𝒔</m:t>
                    </m:r>
                    <m:r>
                      <a:rPr lang="en-US" sz="2800" b="1" i="1">
                        <a:solidFill>
                          <a:srgbClr val="0070C0"/>
                        </a:solidFill>
                        <a:latin typeface="Cambria Math"/>
                      </a:rPr>
                      <m:t>𝜶</m:t>
                    </m:r>
                  </m:oMath>
                </a14:m>
                <a:r>
                  <a:rPr lang="en-US" sz="2800" b="1" dirty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2800" b="1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888" y="3148260"/>
                <a:ext cx="7067640" cy="71603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66582" y="3968036"/>
                <a:ext cx="5660524" cy="9456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5) 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𝑡𝑔</m:t>
                          </m:r>
                          <m:r>
                            <a:rPr lang="en-US" sz="2200" i="1">
                              <a:latin typeface="Cambria Math"/>
                            </a:rPr>
                            <m:t>𝛼</m:t>
                          </m:r>
                          <m:r>
                            <a:rPr lang="en-US" sz="2200" i="1">
                              <a:latin typeface="Cambria Math"/>
                            </a:rPr>
                            <m:t>∙</m:t>
                          </m:r>
                          <m:r>
                            <a:rPr lang="en-US" sz="2200" i="1">
                              <a:latin typeface="Cambria Math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i="1">
                                  <a:latin typeface="Cambria Math"/>
                                </a:rPr>
                                <m:t>𝑠𝑖𝑛</m:t>
                              </m:r>
                              <m:r>
                                <a:rPr lang="en-US" sz="2200" i="1">
                                  <a:latin typeface="Cambria Math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2200" i="1">
                                  <a:latin typeface="Cambria Math"/>
                                </a:rPr>
                                <m:t>𝑐𝑜𝑠</m:t>
                              </m:r>
                              <m:r>
                                <a:rPr lang="en-US" sz="2200" i="1">
                                  <a:latin typeface="Cambria Math"/>
                                </a:rPr>
                                <m:t>𝛼</m:t>
                              </m:r>
                            </m:den>
                          </m:f>
                          <m:r>
                            <a:rPr lang="en-US" sz="22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200" i="1">
                              <a:latin typeface="Cambria Math"/>
                            </a:rPr>
                            <m:t>𝑐𝑜𝑠</m:t>
                          </m:r>
                          <m:r>
                            <a:rPr lang="en-US" sz="2200" i="1">
                              <a:latin typeface="Cambria Math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𝒔𝒊𝒏</m:t>
                          </m:r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𝜶</m:t>
                          </m:r>
                        </m:den>
                      </m:f>
                    </m:oMath>
                  </m:oMathPara>
                </a14:m>
                <a:endParaRPr lang="ru-RU" sz="2200" b="1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582" y="3968036"/>
                <a:ext cx="5660524" cy="94564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765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227" y="2427734"/>
            <a:ext cx="393153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41235"/>
            <a:ext cx="8835601" cy="586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3800" kern="0" dirty="0" err="1"/>
              <a:t>Mustaqil</a:t>
            </a:r>
            <a:r>
              <a:rPr lang="en-US" sz="3800" kern="0" dirty="0"/>
              <a:t> </a:t>
            </a:r>
            <a:r>
              <a:rPr lang="en-US" sz="3800" kern="0" dirty="0" err="1"/>
              <a:t>yechish</a:t>
            </a:r>
            <a:r>
              <a:rPr lang="en-US" sz="3800" kern="0" dirty="0"/>
              <a:t> </a:t>
            </a:r>
            <a:r>
              <a:rPr lang="en-US" sz="3800" kern="0" dirty="0" err="1"/>
              <a:t>uchun</a:t>
            </a:r>
            <a:r>
              <a:rPr lang="en-US" sz="3800" kern="0" dirty="0"/>
              <a:t> </a:t>
            </a:r>
            <a:r>
              <a:rPr lang="en-US" sz="3800" kern="0" dirty="0" err="1"/>
              <a:t>topshiriqlar</a:t>
            </a:r>
            <a:endParaRPr lang="ru-RU" sz="3800" b="1" kern="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19108" y="987574"/>
            <a:ext cx="85689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118-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sahifasidagi  </a:t>
            </a:r>
          </a:p>
          <a:p>
            <a:pPr algn="ctr"/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265-266-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mashqning 2,4-tartibdagi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misollarini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mashqlarni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87205" y="787771"/>
            <a:ext cx="2100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256-mashq.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62297" y="2789612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297" y="2789612"/>
                <a:ext cx="1757211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78002" y="1183960"/>
            <a:ext cx="89268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Asosiy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trigonometrik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ayniyat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yordamida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tengliklar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vaqtda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bajarilishi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yoki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bajarilmasligini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aniqlang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355592" y="3051222"/>
                <a:ext cx="2866362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𝒔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𝒊𝒏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ru-RU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5592" y="3051222"/>
                <a:ext cx="2866362" cy="4700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62297" y="2198672"/>
                <a:ext cx="372018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</a:rPr>
                        <m:t>) </m:t>
                      </m:r>
                      <m:r>
                        <a:rPr lang="en-US" sz="2400" i="1" smtClean="0">
                          <a:latin typeface="Cambria Math"/>
                        </a:rPr>
                        <m:t>𝑠𝑖𝑛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</a:rPr>
                        <m:t>=0 </m:t>
                      </m:r>
                      <m:r>
                        <a:rPr lang="en-US" sz="2400" b="0" i="1" smtClean="0">
                          <a:latin typeface="Cambria Math"/>
                        </a:rPr>
                        <m:t>𝑣𝑎</m:t>
                      </m:r>
                      <m:r>
                        <a:rPr lang="en-US" sz="2400" b="0" i="1" smtClean="0">
                          <a:latin typeface="Cambria Math"/>
                        </a:rPr>
                        <m:t> </m:t>
                      </m:r>
                      <m:r>
                        <a:rPr lang="en-US" sz="2400" b="0" i="1" smtClean="0">
                          <a:latin typeface="Cambria Math"/>
                        </a:rPr>
                        <m:t>𝑐𝑜𝑠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=−1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297" y="2198672"/>
                <a:ext cx="3720186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139952" y="2014957"/>
                <a:ext cx="3890104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4</m:t>
                      </m:r>
                      <m:r>
                        <a:rPr lang="en-US" sz="2400" b="0" i="1" smtClean="0">
                          <a:latin typeface="Cambria Math"/>
                        </a:rPr>
                        <m:t>) </m:t>
                      </m:r>
                      <m:r>
                        <a:rPr lang="en-US" sz="2400" i="1" smtClean="0">
                          <a:latin typeface="Cambria Math"/>
                        </a:rPr>
                        <m:t>𝑠𝑖𝑛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 </m:t>
                      </m:r>
                      <m:r>
                        <a:rPr lang="en-US" sz="2400" b="0" i="1" smtClean="0">
                          <a:latin typeface="Cambria Math"/>
                        </a:rPr>
                        <m:t>𝑣𝑎</m:t>
                      </m:r>
                      <m:r>
                        <a:rPr lang="en-US" sz="2400" b="0" i="1" smtClean="0">
                          <a:latin typeface="Cambria Math"/>
                        </a:rPr>
                        <m:t>  </m:t>
                      </m:r>
                      <m:r>
                        <a:rPr lang="en-US" sz="2400" b="0" i="1" smtClean="0">
                          <a:latin typeface="Cambria Math"/>
                        </a:rPr>
                        <m:t>𝑐𝑜𝑠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2014957"/>
                <a:ext cx="3890104" cy="7861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200436" y="3593072"/>
                <a:ext cx="42176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) </m:t>
                          </m:r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𝑖𝑛</m:t>
                          </m:r>
                        </m:e>
                        <m:sup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=0+1=1</m:t>
                      </m:r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436" y="3593072"/>
                <a:ext cx="4217629" cy="461665"/>
              </a:xfrm>
              <a:prstGeom prst="rect">
                <a:avLst/>
              </a:prstGeom>
              <a:blipFill rotWithShape="0"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87205" y="4058526"/>
                <a:ext cx="4957639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4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) </m:t>
                          </m:r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𝑖𝑛</m:t>
                          </m:r>
                        </m:e>
                        <m:sup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9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36</m:t>
                          </m:r>
                        </m:den>
                      </m:f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≠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1</m:t>
                      </m:r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205" y="4058526"/>
                <a:ext cx="4957639" cy="78617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рямоугольник 16"/>
          <p:cNvSpPr/>
          <p:nvPr/>
        </p:nvSpPr>
        <p:spPr>
          <a:xfrm>
            <a:off x="5349704" y="4220779"/>
            <a:ext cx="7312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yo‘q</a:t>
            </a:r>
            <a:endParaRPr lang="ru-RU" sz="2400" b="1" i="1" dirty="0">
              <a:solidFill>
                <a:srgbClr val="00B05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418065" y="3593071"/>
            <a:ext cx="510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</a:t>
            </a:r>
            <a:endParaRPr lang="ru-RU" sz="24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2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26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mashqlarni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108447" y="2211710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47" y="2211710"/>
                <a:ext cx="1757211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23696" y="1203598"/>
                <a:ext cx="8795621" cy="8669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uchburchakning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uchidagi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burchagining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tangensi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Shu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burchakning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kosinusini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96" y="1203598"/>
                <a:ext cx="8795621" cy="866969"/>
              </a:xfrm>
              <a:prstGeom prst="rect">
                <a:avLst/>
              </a:prstGeom>
              <a:blipFill>
                <a:blip r:embed="rId3"/>
                <a:stretch>
                  <a:fillRect l="-1040" t="-699" b="-146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123696" y="779531"/>
            <a:ext cx="2100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</a:rPr>
              <a:t>259-mashq</a:t>
            </a:r>
            <a:r>
              <a:rPr lang="en-US" sz="2800" b="1" i="1" dirty="0">
                <a:solidFill>
                  <a:srgbClr val="00B050"/>
                </a:solidFill>
              </a:rPr>
              <a:t>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4256944" y="2156890"/>
            <a:ext cx="1704975" cy="2557780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907422" y="2554916"/>
                <a:ext cx="40402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7422" y="2554916"/>
                <a:ext cx="404021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Дуга 3"/>
          <p:cNvSpPr/>
          <p:nvPr/>
        </p:nvSpPr>
        <p:spPr>
          <a:xfrm rot="1812891" flipV="1">
            <a:off x="4942213" y="2288493"/>
            <a:ext cx="290459" cy="216677"/>
          </a:xfrm>
          <a:prstGeom prst="arc">
            <a:avLst>
              <a:gd name="adj1" fmla="val 16341716"/>
              <a:gd name="adj2" fmla="val 4681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71591" y="2734930"/>
                <a:ext cx="1450717" cy="4364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𝑡𝑔</m:t>
                      </m:r>
                      <m:r>
                        <a:rPr lang="en-US" sz="20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91" y="2734930"/>
                <a:ext cx="1450717" cy="436402"/>
              </a:xfrm>
              <a:prstGeom prst="rect">
                <a:avLst/>
              </a:prstGeom>
              <a:blipFill rotWithShape="1">
                <a:blip r:embed="rId5"/>
                <a:stretch>
                  <a:fillRect b="-112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073181" y="2590884"/>
                <a:ext cx="2312300" cy="724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𝒕𝒈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𝜶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3181" y="2590884"/>
                <a:ext cx="2312300" cy="72449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155206" y="3314275"/>
                <a:ext cx="3733907" cy="7510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0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0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0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𝑡𝑔</m:t>
                              </m:r>
                            </m:e>
                            <m:sup>
                              <m:r>
                                <a:rPr lang="en-US" sz="2000" b="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  <m:r>
                            <a:rPr lang="en-US" sz="20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+1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8+1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206" y="3314275"/>
                <a:ext cx="3733907" cy="75103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 стрелкой 30"/>
          <p:cNvCxnSpPr/>
          <p:nvPr/>
        </p:nvCxnSpPr>
        <p:spPr>
          <a:xfrm flipH="1" flipV="1">
            <a:off x="7362531" y="1896436"/>
            <a:ext cx="23066" cy="25475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5789894" y="3223555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Кольцо 41"/>
          <p:cNvSpPr/>
          <p:nvPr/>
        </p:nvSpPr>
        <p:spPr>
          <a:xfrm>
            <a:off x="6396042" y="246578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8259821" y="3176158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7304865" y="2409693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6326843" y="3165790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7316398" y="3893057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>
                <a:off x="7465074" y="3190789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3190789"/>
                <a:ext cx="583814" cy="58477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6686546" y="322490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3224905"/>
                <a:ext cx="583814" cy="584775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54"/>
              <p:cNvSpPr/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5" name="Прямоугольник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8184941" y="1912763"/>
                <a:ext cx="79861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𝒕𝒈</m:t>
                      </m:r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</a:rPr>
                        <m:t>𝜶</m:t>
                      </m:r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4941" y="1912763"/>
                <a:ext cx="798617" cy="461665"/>
              </a:xfrm>
              <a:prstGeom prst="rect">
                <a:avLst/>
              </a:prstGeom>
              <a:blipFill rotWithShape="1">
                <a:blip r:embed="rId19"/>
                <a:stretch>
                  <a:fillRect l="-763" b="-144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218677" y="4062569"/>
                <a:ext cx="1993046" cy="1001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𝟗</m:t>
                              </m:r>
                            </m:den>
                          </m:f>
                        </m:e>
                      </m:ra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677" y="4062569"/>
                <a:ext cx="1993046" cy="1001684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348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2" grpId="0"/>
      <p:bldP spid="13" grpId="0" animBg="1"/>
      <p:bldP spid="3" grpId="0"/>
      <p:bldP spid="4" grpId="0" animBg="1"/>
      <p:bldP spid="16" grpId="0"/>
      <p:bldP spid="17" grpId="0"/>
      <p:bldP spid="18" grpId="0"/>
      <p:bldP spid="40" grpId="0"/>
      <p:bldP spid="41" grpId="0"/>
      <p:bldP spid="42" grpId="0" animBg="1"/>
      <p:bldP spid="43" grpId="0" animBg="1"/>
      <p:bldP spid="44" grpId="0" animBg="1"/>
      <p:bldP spid="45" grpId="0" animBg="1"/>
      <p:bldP spid="46" grpId="0" animBg="1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8" grpId="0"/>
      <p:bldP spid="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9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Trigonometrik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ayniyatlar</a:t>
            </a:r>
            <a:endParaRPr lang="ru-RU" sz="2800" b="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33334" y="752386"/>
            <a:ext cx="1659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1-masala.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135552" y="2120538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552" y="2120538"/>
                <a:ext cx="1757211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33334" y="1096715"/>
                <a:ext cx="8650002" cy="10045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1+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𝑐𝑡𝑔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tenglik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o‘rinli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bo‘lishini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isbotlang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1096715"/>
                <a:ext cx="8650002" cy="1004570"/>
              </a:xfrm>
              <a:prstGeom prst="rect">
                <a:avLst/>
              </a:prstGeom>
              <a:blipFill>
                <a:blip r:embed="rId4"/>
                <a:stretch>
                  <a:fillRect l="-1057" r="-1128" b="-11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78953" y="2643758"/>
                <a:ext cx="5854310" cy="5435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Kotangensning </a:t>
                </a:r>
                <a:r>
                  <a:rPr lang="en-US" sz="2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ta’rifiga</a:t>
                </a:r>
                <a:r>
                  <a:rPr lang="en-US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𝑐𝑡𝑔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/>
                          </a:rPr>
                          <m:t>𝑐𝑜𝑠</m:t>
                        </m:r>
                        <m:r>
                          <a:rPr lang="en-US" sz="22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num>
                      <m:den>
                        <m:r>
                          <a:rPr lang="en-US" sz="2200" b="0" i="1" smtClean="0">
                            <a:latin typeface="Cambria Math"/>
                          </a:rPr>
                          <m:t>𝑠𝑖𝑛</m:t>
                        </m:r>
                        <m:r>
                          <a:rPr lang="en-US" sz="22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edi. </a:t>
                </a:r>
                <a:endParaRPr lang="ru-RU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953" y="2643758"/>
                <a:ext cx="5854310" cy="543547"/>
              </a:xfrm>
              <a:prstGeom prst="rect">
                <a:avLst/>
              </a:prstGeom>
              <a:blipFill>
                <a:blip r:embed="rId5"/>
                <a:stretch>
                  <a:fillRect l="-1353" t="-1124" r="-1561" b="-78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-24854" y="3315118"/>
                <a:ext cx="5883794" cy="7688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1+</m:t>
                      </m:r>
                      <m:sSup>
                        <m:sSupPr>
                          <m:ctrlPr>
                            <a:rPr lang="ru-R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𝑐𝑡𝑔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=1+</m:t>
                      </m:r>
                      <m:f>
                        <m:fPr>
                          <m:ctrlPr>
                            <a:rPr lang="ru-R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ru-RU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ru-RU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ru-RU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ru-RU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4854" y="3315118"/>
                <a:ext cx="5883794" cy="76880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33334" y="4083918"/>
                <a:ext cx="2872774" cy="7862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ru-RU" sz="2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𝒄𝒕𝒈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</a:rPr>
                        <m:t>𝜶</m:t>
                      </m:r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ru-RU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𝜶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4083918"/>
                <a:ext cx="2872774" cy="78624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4015558" y="2120538"/>
            <a:ext cx="10855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70C0"/>
                </a:solidFill>
              </a:rPr>
              <a:t>1-usul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4220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" grpId="0"/>
      <p:bldP spid="4" grpId="0"/>
      <p:bldP spid="5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Trigonometrik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ayniyatlar</a:t>
            </a:r>
            <a:endParaRPr lang="ru-RU" sz="2800" b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52386"/>
            <a:ext cx="1659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1-masala.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35552" y="2099188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552" y="2099188"/>
                <a:ext cx="1757211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33334" y="1096715"/>
                <a:ext cx="8650002" cy="10045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1+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𝑐𝑡𝑔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tenglik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o‘rinli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bo‘lishini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isbotlang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1096715"/>
                <a:ext cx="8650002" cy="1004570"/>
              </a:xfrm>
              <a:prstGeom prst="rect">
                <a:avLst/>
              </a:prstGeom>
              <a:blipFill>
                <a:blip r:embed="rId3"/>
                <a:stretch>
                  <a:fillRect l="-1057" r="-1128" b="-11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3851920" y="2051161"/>
            <a:ext cx="10855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70C0"/>
                </a:solidFill>
              </a:rPr>
              <a:t>2-usul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215608" y="2606719"/>
                <a:ext cx="2866362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𝒔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𝒊𝒏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ru-RU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608" y="2606719"/>
                <a:ext cx="2866362" cy="4700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014543" y="2630143"/>
                <a:ext cx="1220655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>
                    <a:solidFill>
                      <a:schemeClr val="tx1"/>
                    </a:solidFill>
                    <a:ea typeface="Cambria Math"/>
                  </a:rPr>
                  <a:t>/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:</m:t>
                        </m:r>
                        <m:r>
                          <a:rPr lang="en-US" sz="22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𝑠𝑖𝑛</m:t>
                        </m:r>
                      </m:e>
                      <m:sup>
                        <m:r>
                          <a:rPr lang="en-US" sz="2200" b="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200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endParaRPr lang="ru-RU" sz="2200" i="1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4543" y="2630143"/>
                <a:ext cx="1220655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6500" t="-8451" b="-267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251253" y="3093161"/>
                <a:ext cx="2884316" cy="7100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𝑐𝑜</m:t>
                              </m:r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0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253" y="3093161"/>
                <a:ext cx="2884316" cy="71006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345278" y="3112941"/>
                <a:ext cx="2426113" cy="670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𝒄𝒕𝒈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𝜶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5278" y="3112941"/>
                <a:ext cx="2426113" cy="67050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135552" y="3783446"/>
                <a:ext cx="8828540" cy="12464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5000"/>
                  </a:lnSpc>
                </a:pP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Tenglik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mumkin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barcha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qiymatlari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o‘rinli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ya’ni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tenglikning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o‘ng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chap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qismi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ma’noga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bo‘ladigan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barcha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qiymatlar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  Biz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kabi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tengliklarni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0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ayniyatlar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ataymiz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552" y="3783446"/>
                <a:ext cx="8828540" cy="1246495"/>
              </a:xfrm>
              <a:prstGeom prst="rect">
                <a:avLst/>
              </a:prstGeom>
              <a:blipFill>
                <a:blip r:embed="rId8"/>
                <a:stretch>
                  <a:fillRect l="-691" b="-53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371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4" grpId="0"/>
      <p:bldP spid="15" grpId="0"/>
      <p:bldP spid="16" grpId="0"/>
      <p:bldP spid="17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9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Trigonometrik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ayniyatlar</a:t>
            </a:r>
            <a:endParaRPr lang="ru-RU" sz="2800" b="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62501" y="744533"/>
            <a:ext cx="1659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2-masala.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63488" y="1499004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88" y="1499004"/>
                <a:ext cx="1757211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7788" y="1120595"/>
                <a:ext cx="763256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Ayniyatni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isbotlang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=(1−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)(1+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  <a:endParaRPr lang="ru-RU" sz="24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788" y="1120595"/>
                <a:ext cx="7632564" cy="461665"/>
              </a:xfrm>
              <a:prstGeom prst="rect">
                <a:avLst/>
              </a:prstGeom>
              <a:blipFill>
                <a:blip r:embed="rId3"/>
                <a:stretch>
                  <a:fillRect l="-1278" t="-11842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0" y="1937372"/>
                <a:ext cx="8892480" cy="4576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d>
                        <m:d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r>
                        <a:rPr lang="en-US" sz="2200" i="1">
                          <a:latin typeface="Cambria Math" panose="02040503050406030204" pitchFamily="18" charset="0"/>
                        </a:rPr>
                        <m:t>=1+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=1−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937372"/>
                <a:ext cx="8892480" cy="45762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Прямоугольник 36"/>
          <p:cNvSpPr/>
          <p:nvPr/>
        </p:nvSpPr>
        <p:spPr>
          <a:xfrm>
            <a:off x="190424" y="2271511"/>
            <a:ext cx="1659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3-masala.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158683" y="3190384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683" y="3190384"/>
                <a:ext cx="175721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Прямоугольник 39"/>
              <p:cNvSpPr/>
              <p:nvPr/>
            </p:nvSpPr>
            <p:spPr>
              <a:xfrm>
                <a:off x="115538" y="2765071"/>
                <a:ext cx="8632926" cy="9989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Ayniyatni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isbotlang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endParaRPr lang="ru-RU" sz="2400" dirty="0"/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538" y="2765071"/>
                <a:ext cx="8632926" cy="998991"/>
              </a:xfrm>
              <a:prstGeom prst="rect">
                <a:avLst/>
              </a:prstGeom>
              <a:blipFill rotWithShape="0">
                <a:blip r:embed="rId6"/>
                <a:stretch>
                  <a:fillRect l="-11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93178" y="3639866"/>
                <a:ext cx="2478755" cy="6706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78" y="3639866"/>
                <a:ext cx="2478755" cy="67069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762171" y="3639866"/>
                <a:ext cx="2927789" cy="6706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2171" y="3639866"/>
                <a:ext cx="2927789" cy="67069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93834" y="4376093"/>
                <a:ext cx="4572000" cy="73314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−(1+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)(1−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834" y="4376093"/>
                <a:ext cx="4572000" cy="73314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860032" y="4227934"/>
                <a:ext cx="2422906" cy="7723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ru-RU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4227934"/>
                <a:ext cx="2422906" cy="77239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7740352" y="4542612"/>
                <a:ext cx="88498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0352" y="4542612"/>
                <a:ext cx="884986" cy="40011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131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" grpId="0"/>
      <p:bldP spid="3" grpId="0"/>
      <p:bldP spid="37" grpId="0"/>
      <p:bldP spid="39" grpId="0"/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0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Trigonometrik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ayniyatlar</a:t>
            </a:r>
            <a:endParaRPr lang="ru-RU" sz="2800" b="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62501" y="744533"/>
            <a:ext cx="1659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4-masala.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113609" y="1828000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609" y="1828000"/>
                <a:ext cx="1757211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3910" y="1131590"/>
                <a:ext cx="8940578" cy="7283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Ayniyatni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isbotlang</a:t>
                </a:r>
                <a:r>
                  <a:rPr lang="en-US" sz="2400" dirty="0"/>
                  <a:t>: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𝑡𝑔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 sz="240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𝑡𝑔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 sz="240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10" y="1131590"/>
                <a:ext cx="8940578" cy="728341"/>
              </a:xfrm>
              <a:prstGeom prst="rect">
                <a:avLst/>
              </a:prstGeom>
              <a:blipFill>
                <a:blip r:embed="rId3"/>
                <a:stretch>
                  <a:fillRect l="-10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-108520" y="2320204"/>
                <a:ext cx="5124154" cy="11623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9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ru-RU" sz="19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19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𝑠𝑖𝑛</m:t>
                                  </m:r>
                                </m:e>
                                <m:sup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19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  <m:r>
                            <a:rPr lang="en-US" sz="190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ru-RU" sz="19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19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𝑠𝑖𝑛</m:t>
                                  </m:r>
                                </m:e>
                                <m:sup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19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  <m:r>
                            <a:rPr lang="en-US" sz="190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sz="19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19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9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19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19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9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1900" i="1"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ru-RU" sz="19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9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19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19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9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19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19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8520" y="2320204"/>
                <a:ext cx="5124154" cy="116230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015634" y="2311024"/>
                <a:ext cx="4225996" cy="11623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9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ru-RU" sz="19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19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p>
                                    <m:sSupPr>
                                      <m:ctrlPr>
                                        <a:rPr lang="ru-RU" sz="19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900" i="1">
                                          <a:latin typeface="Cambria Math" panose="02040503050406030204" pitchFamily="18" charset="0"/>
                                        </a:rPr>
                                        <m:t>𝑐𝑜𝑠</m:t>
                                      </m:r>
                                    </m:e>
                                    <m:sup>
                                      <m:r>
                                        <a:rPr lang="en-US" sz="19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𝑠𝑖𝑛</m:t>
                                  </m:r>
                                </m:e>
                                <m:sup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19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  <m:r>
                            <a:rPr lang="en-US" sz="190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f>
                            <m:fPr>
                              <m:ctrlPr>
                                <a:rPr lang="ru-RU" sz="19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19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p>
                                    <m:sSupPr>
                                      <m:ctrlPr>
                                        <a:rPr lang="ru-RU" sz="19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900" i="1">
                                          <a:latin typeface="Cambria Math" panose="02040503050406030204" pitchFamily="18" charset="0"/>
                                        </a:rPr>
                                        <m:t>𝑐𝑜𝑠</m:t>
                                      </m:r>
                                    </m:e>
                                    <m:sup>
                                      <m:r>
                                        <a:rPr lang="en-US" sz="19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𝑠𝑖𝑛</m:t>
                                  </m:r>
                                </m:e>
                                <m:sup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19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  <m:r>
                            <a:rPr lang="en-US" sz="190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sz="1900" i="1">
                          <a:latin typeface="Cambria Math" panose="02040503050406030204" pitchFamily="18" charset="0"/>
                        </a:rPr>
                        <m:t>=1∙</m:t>
                      </m:r>
                      <m:sSup>
                        <m:sSupPr>
                          <m:ctrlPr>
                            <a:rPr lang="ru-RU" sz="19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9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19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19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9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19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19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5634" y="2311024"/>
                <a:ext cx="4225996" cy="116230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-15887" y="3729565"/>
                <a:ext cx="6460095" cy="6839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9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19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ru-RU" sz="19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ru-RU" sz="19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1900">
                          <a:latin typeface="Cambria Math" panose="02040503050406030204" pitchFamily="18" charset="0"/>
                        </a:rPr>
                        <m:t> ∙</m:t>
                      </m:r>
                      <m:f>
                        <m:fPr>
                          <m:ctrlPr>
                            <a:rPr lang="ru-RU" sz="19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19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ru-RU" sz="19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ru-RU" sz="19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190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9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19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9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19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19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19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9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19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19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5887" y="3729565"/>
                <a:ext cx="6460095" cy="68390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373715" y="4550815"/>
                <a:ext cx="4572000" cy="41928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9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9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e>
                        <m:sup>
                          <m:r>
                            <a:rPr lang="en-US" sz="19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19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19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19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</m:e>
                        <m:sup>
                          <m:r>
                            <a:rPr lang="en-US" sz="19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19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19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ru-RU" sz="19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9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e>
                        <m:sup>
                          <m:r>
                            <a:rPr lang="en-US" sz="19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19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19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19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</m:e>
                        <m:sup>
                          <m:r>
                            <a:rPr lang="en-US" sz="19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19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19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19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3715" y="4550815"/>
                <a:ext cx="4572000" cy="419282"/>
              </a:xfrm>
              <a:prstGeom prst="rect">
                <a:avLst/>
              </a:prstGeom>
              <a:blipFill rotWithShape="1">
                <a:blip r:embed="rId7"/>
                <a:stretch>
                  <a:fillRect b="-147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1752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" grpId="0"/>
      <p:bldP spid="4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9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Trigonometrik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ayniyatlar</a:t>
            </a:r>
            <a:endParaRPr lang="ru-RU" sz="2800" b="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62501" y="744533"/>
            <a:ext cx="1659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5-masala.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73620" y="1772392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20" y="1772392"/>
                <a:ext cx="1757211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162500" y="1116202"/>
                <a:ext cx="8801987" cy="6580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Ifodani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soddalashtiring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: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𝑡𝑔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𝑐</m:t>
                        </m:r>
                        <m:r>
                          <a:rPr lang="en-US" sz="2400" i="1">
                            <a:latin typeface="Cambria Math"/>
                          </a:rPr>
                          <m:t>𝑡𝑔</m:t>
                        </m:r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𝛼</m:t>
                        </m:r>
                      </m:den>
                    </m:f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500" y="1116202"/>
                <a:ext cx="8801987" cy="658001"/>
              </a:xfrm>
              <a:prstGeom prst="rect">
                <a:avLst/>
              </a:prstGeom>
              <a:blipFill>
                <a:blip r:embed="rId3"/>
                <a:stretch>
                  <a:fillRect l="-1108" b="-18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-6500" y="2139702"/>
                <a:ext cx="8801987" cy="10263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1 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𝑡𝑔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𝑐𝑡𝑔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ru-RU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a:rPr lang="ru-RU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ru-RU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a:rPr lang="ru-RU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a:rPr lang="ru-RU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ru-RU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a:rPr lang="ru-RU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</m:den>
                      </m:f>
                      <m:r>
                        <a:rPr lang="ru-RU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𝑠𝑖𝑛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ru-RU"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ru-RU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a:rPr lang="ru-RU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ru-RU" sz="2200" i="1">
                                  <a:latin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ru-RU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a:rPr lang="ru-RU" sz="22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</m:den>
                      </m:f>
                      <m:r>
                        <a:rPr lang="ru-RU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ru-RU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ru-RU" sz="22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ru-RU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ru-RU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500" y="2139702"/>
                <a:ext cx="8801987" cy="102637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34980" y="3212368"/>
                <a:ext cx="4572000" cy="72160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200" i="1">
                              <a:latin typeface="Cambria Math"/>
                            </a:rPr>
                            <m:t>𝑠𝑖𝑛</m:t>
                          </m:r>
                          <m:r>
                            <a:rPr lang="ru-RU" sz="2200" i="1">
                              <a:latin typeface="Cambria Math"/>
                            </a:rPr>
                            <m:t>𝛼</m:t>
                          </m:r>
                          <m:r>
                            <a:rPr lang="ru-RU" sz="22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ru-RU" sz="2200" i="1">
                              <a:latin typeface="Cambria Math"/>
                            </a:rPr>
                            <m:t>𝑐𝑜𝑠</m:t>
                          </m:r>
                          <m:r>
                            <a:rPr lang="ru-RU" sz="2200" i="1">
                              <a:latin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ru-RU" sz="2200" i="1">
                          <a:latin typeface="Cambria Math"/>
                        </a:rPr>
                        <m:t>=</m:t>
                      </m:r>
                      <m:r>
                        <a:rPr lang="ru-RU" sz="2200" i="1">
                          <a:latin typeface="Cambria Math"/>
                        </a:rPr>
                        <m:t>𝑠𝑖𝑛</m:t>
                      </m:r>
                      <m:r>
                        <a:rPr lang="ru-RU" sz="2200" i="1">
                          <a:latin typeface="Cambria Math"/>
                        </a:rPr>
                        <m:t>𝛼</m:t>
                      </m:r>
                      <m:r>
                        <a:rPr lang="ru-RU" sz="2200" i="1">
                          <a:latin typeface="Cambria Math"/>
                        </a:rPr>
                        <m:t>𝑐𝑜𝑠</m:t>
                      </m:r>
                      <m:r>
                        <a:rPr lang="ru-RU" sz="2200" i="1">
                          <a:latin typeface="Cambria Math"/>
                        </a:rPr>
                        <m:t>𝛼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980" y="3212368"/>
                <a:ext cx="4572000" cy="72160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220072" y="3342339"/>
                <a:ext cx="261353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𝐽𝑎𝑣𝑜𝑏</m:t>
                      </m:r>
                      <m:r>
                        <a:rPr lang="en-US" sz="2400" b="0" i="1" smtClean="0">
                          <a:latin typeface="Cambria Math"/>
                        </a:rPr>
                        <m:t>: </m:t>
                      </m:r>
                      <m:r>
                        <a:rPr lang="ru-RU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𝒔𝒊𝒏</m:t>
                      </m:r>
                      <m:r>
                        <a:rPr lang="ru-RU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𝜶</m:t>
                      </m:r>
                      <m:r>
                        <a:rPr lang="ru-RU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𝒄𝒐𝒔</m:t>
                      </m:r>
                      <m:r>
                        <a:rPr lang="ru-RU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𝜶</m:t>
                      </m:r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3342339"/>
                <a:ext cx="2613536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395535" y="3804004"/>
            <a:ext cx="864088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Arial" pitchFamily="34" charset="0"/>
                <a:cs typeface="Arial" pitchFamily="34" charset="0"/>
              </a:rPr>
              <a:t>Trigonometrik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ifodalalarni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soddalashtirishga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doir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masalalarni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yechishda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agar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masalaning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shartida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talab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qilinmagan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bo‘lsa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burchaklarning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qabul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qilishi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mumkin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joiz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qiymatlarini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topmaymiz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54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" grpId="0"/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52386"/>
            <a:ext cx="52747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265-mashq.   </a:t>
            </a:r>
            <a:r>
              <a:rPr lang="en-US" sz="2800" dirty="0" err="1"/>
              <a:t>Ayniyatni</a:t>
            </a:r>
            <a:r>
              <a:rPr lang="en-US" sz="2800" dirty="0"/>
              <a:t> </a:t>
            </a:r>
            <a:r>
              <a:rPr lang="en-US" sz="2800" dirty="0" err="1"/>
              <a:t>isbotlang</a:t>
            </a:r>
            <a:r>
              <a:rPr lang="en-US" sz="2800" dirty="0"/>
              <a:t>: </a:t>
            </a:r>
            <a:r>
              <a:rPr lang="en-US" sz="2800" b="1" i="1" dirty="0">
                <a:solidFill>
                  <a:srgbClr val="00B050"/>
                </a:solidFill>
              </a:rPr>
              <a:t>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44894" y="2688255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894" y="2688255"/>
                <a:ext cx="1757211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07504" y="1352197"/>
                <a:ext cx="471423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1)  </m:t>
                          </m:r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352197"/>
                <a:ext cx="4714230" cy="461665"/>
              </a:xfrm>
              <a:prstGeom prst="rect">
                <a:avLst/>
              </a:prstGeom>
              <a:blipFill rotWithShape="0">
                <a:blip r:embed="rId3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185654" y="1080424"/>
                <a:ext cx="2976969" cy="9089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3) </m:t>
                      </m:r>
                      <m:f>
                        <m:f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𝑡𝑔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5654" y="1080424"/>
                <a:ext cx="2976969" cy="90896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44894" y="1773437"/>
                <a:ext cx="3512948" cy="8962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5) </m:t>
                      </m:r>
                      <m:f>
                        <m:f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𝑡𝑔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894" y="1773437"/>
                <a:ext cx="3512948" cy="89620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6916" y="3206199"/>
                <a:ext cx="4669084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1) 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1+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6" y="3206199"/>
                <a:ext cx="4669084" cy="430887"/>
              </a:xfrm>
              <a:prstGeom prst="rect">
                <a:avLst/>
              </a:prstGeom>
              <a:blipFill rotWithShape="0">
                <a:blip r:embed="rId6"/>
                <a:stretch>
                  <a:fillRect b="-154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301142" y="3859365"/>
                <a:ext cx="2489208" cy="4576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 panose="02040503050406030204" pitchFamily="18" charset="0"/>
                        </a:rPr>
                        <m:t>1−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142" y="3859365"/>
                <a:ext cx="2489208" cy="45762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64885" y="4316991"/>
                <a:ext cx="2120132" cy="463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885" y="4316991"/>
                <a:ext cx="2120132" cy="46352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670858" y="2955246"/>
                <a:ext cx="2282548" cy="7995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3) </m:t>
                      </m:r>
                      <m:f>
                        <m:f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ru-RU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𝑡𝑔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0858" y="2955246"/>
                <a:ext cx="2282548" cy="799514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7020272" y="3133500"/>
                <a:ext cx="1882888" cy="4430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𝒕𝒈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𝒕𝒈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272" y="3133500"/>
                <a:ext cx="1882888" cy="443006"/>
              </a:xfrm>
              <a:prstGeom prst="rect">
                <a:avLst/>
              </a:prstGeom>
              <a:blipFill rotWithShape="0">
                <a:blip r:embed="rId10"/>
                <a:stretch>
                  <a:fillRect b="-136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203848" y="3903743"/>
                <a:ext cx="2904898" cy="7877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5</m:t>
                      </m:r>
                      <m:r>
                        <a:rPr lang="en-US" sz="22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) </m:t>
                      </m:r>
                      <m:f>
                        <m:fPr>
                          <m:ctrlPr>
                            <a:rPr lang="ru-RU" sz="2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ru-RU" sz="2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200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200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𝒕𝒈</m:t>
                              </m:r>
                            </m:e>
                            <m:sup>
                              <m:r>
                                <a:rPr lang="en-US" sz="2200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2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𝜶</m:t>
                          </m:r>
                        </m:den>
                      </m:f>
                      <m:r>
                        <a:rPr lang="en-US" sz="22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2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ru-RU" sz="22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3903743"/>
                <a:ext cx="2904898" cy="78771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6309611" y="4068788"/>
                <a:ext cx="2497735" cy="4576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9611" y="4068788"/>
                <a:ext cx="2497735" cy="45762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7095242" y="4587974"/>
                <a:ext cx="95211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5242" y="4587974"/>
                <a:ext cx="952119" cy="43088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410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8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a6bbbb55cb81a38516099dac32f985d2592ace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15844</TotalTime>
  <Words>298</Words>
  <Application>Microsoft Office PowerPoint</Application>
  <PresentationFormat>Экран (16:9)</PresentationFormat>
  <Paragraphs>109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Teacher</cp:lastModifiedBy>
  <cp:revision>1396</cp:revision>
  <dcterms:created xsi:type="dcterms:W3CDTF">2020-04-09T07:32:19Z</dcterms:created>
  <dcterms:modified xsi:type="dcterms:W3CDTF">2021-01-07T07:27:48Z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