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1381" r:id="rId2"/>
    <p:sldId id="1650" r:id="rId3"/>
    <p:sldId id="1659" r:id="rId4"/>
    <p:sldId id="1662" r:id="rId5"/>
    <p:sldId id="1655" r:id="rId6"/>
    <p:sldId id="1649" r:id="rId7"/>
    <p:sldId id="1647" r:id="rId8"/>
    <p:sldId id="1658" r:id="rId9"/>
    <p:sldId id="1661" r:id="rId10"/>
    <p:sldId id="1639" r:id="rId11"/>
  </p:sldIdLst>
  <p:sldSz cx="9144000" cy="5143500" type="screen16x9"/>
  <p:notesSz cx="5765800" cy="3244850"/>
  <p:custDataLst>
    <p:tags r:id="rId1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2895" autoAdjust="0"/>
  </p:normalViewPr>
  <p:slideViewPr>
    <p:cSldViewPr>
      <p:cViewPr varScale="1">
        <p:scale>
          <a:sx n="138" d="100"/>
          <a:sy n="138" d="100"/>
        </p:scale>
        <p:origin x="840" y="12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0.png"/><Relationship Id="rId18" Type="http://schemas.openxmlformats.org/officeDocument/2006/relationships/image" Target="../media/image44.png"/><Relationship Id="rId3" Type="http://schemas.openxmlformats.org/officeDocument/2006/relationships/image" Target="../media/image37.png"/><Relationship Id="rId21" Type="http://schemas.openxmlformats.org/officeDocument/2006/relationships/image" Target="../media/image47.png"/><Relationship Id="rId7" Type="http://schemas.openxmlformats.org/officeDocument/2006/relationships/image" Target="../media/image8.png"/><Relationship Id="rId12" Type="http://schemas.openxmlformats.org/officeDocument/2006/relationships/image" Target="../media/image43.png"/><Relationship Id="rId17" Type="http://schemas.openxmlformats.org/officeDocument/2006/relationships/image" Target="../media/image14.png"/><Relationship Id="rId2" Type="http://schemas.openxmlformats.org/officeDocument/2006/relationships/image" Target="../media/image36.png"/><Relationship Id="rId16" Type="http://schemas.openxmlformats.org/officeDocument/2006/relationships/image" Target="../media/image13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42.png"/><Relationship Id="rId5" Type="http://schemas.openxmlformats.org/officeDocument/2006/relationships/image" Target="../media/image39.png"/><Relationship Id="rId15" Type="http://schemas.openxmlformats.org/officeDocument/2006/relationships/image" Target="../media/image12.png"/><Relationship Id="rId10" Type="http://schemas.openxmlformats.org/officeDocument/2006/relationships/image" Target="../media/image41.png"/><Relationship Id="rId19" Type="http://schemas.openxmlformats.org/officeDocument/2006/relationships/image" Target="../media/image45.png"/><Relationship Id="rId4" Type="http://schemas.openxmlformats.org/officeDocument/2006/relationships/image" Target="../media/image38.png"/><Relationship Id="rId9" Type="http://schemas.openxmlformats.org/officeDocument/2006/relationships/image" Target="../media/image40.png"/><Relationship Id="rId14" Type="http://schemas.openxmlformats.org/officeDocument/2006/relationships/image" Target="../media/image11.png"/><Relationship Id="rId22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56.png"/><Relationship Id="rId18" Type="http://schemas.openxmlformats.org/officeDocument/2006/relationships/image" Target="../media/image14.png"/><Relationship Id="rId3" Type="http://schemas.openxmlformats.org/officeDocument/2006/relationships/image" Target="../media/image49.png"/><Relationship Id="rId21" Type="http://schemas.openxmlformats.org/officeDocument/2006/relationships/image" Target="../media/image46.png"/><Relationship Id="rId7" Type="http://schemas.openxmlformats.org/officeDocument/2006/relationships/image" Target="../media/image19.png"/><Relationship Id="rId12" Type="http://schemas.openxmlformats.org/officeDocument/2006/relationships/image" Target="../media/image55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4.png"/><Relationship Id="rId5" Type="http://schemas.openxmlformats.org/officeDocument/2006/relationships/image" Target="../media/image51.png"/><Relationship Id="rId15" Type="http://schemas.openxmlformats.org/officeDocument/2006/relationships/image" Target="../media/image11.png"/><Relationship Id="rId23" Type="http://schemas.openxmlformats.org/officeDocument/2006/relationships/image" Target="../media/image48.png"/><Relationship Id="rId10" Type="http://schemas.openxmlformats.org/officeDocument/2006/relationships/image" Target="../media/image53.png"/><Relationship Id="rId19" Type="http://schemas.openxmlformats.org/officeDocument/2006/relationships/image" Target="../media/image57.png"/><Relationship Id="rId4" Type="http://schemas.openxmlformats.org/officeDocument/2006/relationships/image" Target="../media/image50.png"/><Relationship Id="rId9" Type="http://schemas.openxmlformats.org/officeDocument/2006/relationships/image" Target="../media/image9.png"/><Relationship Id="rId14" Type="http://schemas.openxmlformats.org/officeDocument/2006/relationships/image" Target="../media/image10.png"/><Relationship Id="rId22" Type="http://schemas.openxmlformats.org/officeDocument/2006/relationships/image" Target="../media/image5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1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8.png"/><Relationship Id="rId3" Type="http://schemas.openxmlformats.org/officeDocument/2006/relationships/image" Target="../media/image740.png"/><Relationship Id="rId7" Type="http://schemas.openxmlformats.org/officeDocument/2006/relationships/image" Target="../media/image67.png"/><Relationship Id="rId12" Type="http://schemas.openxmlformats.org/officeDocument/2006/relationships/image" Target="../media/image77.png"/><Relationship Id="rId2" Type="http://schemas.openxmlformats.org/officeDocument/2006/relationships/image" Target="../media/image74.png"/><Relationship Id="rId16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image" Target="../media/image76.png"/><Relationship Id="rId5" Type="http://schemas.openxmlformats.org/officeDocument/2006/relationships/image" Target="../media/image65.png"/><Relationship Id="rId15" Type="http://schemas.openxmlformats.org/officeDocument/2006/relationships/image" Target="../media/image80.png"/><Relationship Id="rId10" Type="http://schemas.openxmlformats.org/officeDocument/2006/relationships/image" Target="../media/image75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86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85.png"/><Relationship Id="rId2" Type="http://schemas.openxmlformats.org/officeDocument/2006/relationships/image" Target="../media/image82.png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image" Target="../media/image84.png"/><Relationship Id="rId5" Type="http://schemas.openxmlformats.org/officeDocument/2006/relationships/image" Target="../media/image66.png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4" Type="http://schemas.openxmlformats.org/officeDocument/2006/relationships/image" Target="../media/image65.png"/><Relationship Id="rId9" Type="http://schemas.openxmlformats.org/officeDocument/2006/relationships/image" Target="../media/image820.png"/><Relationship Id="rId14" Type="http://schemas.openxmlformats.org/officeDocument/2006/relationships/image" Target="../media/image8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535500"/>
            <a:ext cx="5184576" cy="98416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2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Misollar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7" y="253377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79662"/>
            <a:ext cx="2923525" cy="2811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6" y="2859782"/>
            <a:ext cx="3931537" cy="207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 smtClean="0"/>
              <a:t>topshiriqlar</a:t>
            </a:r>
            <a:endParaRPr lang="ru-RU" sz="38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915566"/>
            <a:ext cx="85689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244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245-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mashqning 2, 4, 6, 8-tartibdagi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112-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249-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mashqni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52386"/>
            <a:ext cx="23631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242-mashq.  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54432" y="1152659"/>
                <a:ext cx="883514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P(1;0)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burchakka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burishda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chorakda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yotishini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432" y="1152659"/>
                <a:ext cx="8835140" cy="830997"/>
              </a:xfrm>
              <a:prstGeom prst="rect">
                <a:avLst/>
              </a:prstGeom>
              <a:blipFill>
                <a:blip r:embed="rId2"/>
                <a:stretch>
                  <a:fillRect l="-1034"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233334" y="1961730"/>
                <a:ext cx="2463688" cy="6146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2)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1961730"/>
                <a:ext cx="2463688" cy="61465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00886" y="2674681"/>
                <a:ext cx="2080378" cy="4957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4) 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−210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86" y="2674681"/>
                <a:ext cx="2080378" cy="49571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559634" y="1999536"/>
                <a:ext cx="3463640" cy="4957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6)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848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400" dirty="0" smtClean="0"/>
                  <a:t>=</a:t>
                </a:r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72</m:t>
                        </m:r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400" dirty="0" smtClean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/>
                          </a:rPr>
                          <m:t>8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634" y="1999536"/>
                <a:ext cx="3463640" cy="495713"/>
              </a:xfrm>
              <a:prstGeom prst="rect">
                <a:avLst/>
              </a:prstGeom>
              <a:blipFill rotWithShape="1">
                <a:blip r:embed="rId5"/>
                <a:stretch>
                  <a:fillRect t="-2469" b="-28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601873" y="2606905"/>
                <a:ext cx="2696123" cy="6224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8)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8</m:t>
                        </m:r>
                      </m:den>
                    </m:f>
                    <m:r>
                      <a:rPr lang="en-US" sz="2400" b="0" i="0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112,5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1873" y="2606905"/>
                <a:ext cx="2696123" cy="62241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53116" y="3248479"/>
                <a:ext cx="17748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116" y="3248479"/>
                <a:ext cx="177484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/>
          <p:cNvCxnSpPr/>
          <p:nvPr/>
        </p:nvCxnSpPr>
        <p:spPr>
          <a:xfrm flipH="1" flipV="1">
            <a:off x="7362531" y="1896435"/>
            <a:ext cx="23066" cy="22754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789894" y="3223555"/>
            <a:ext cx="3094094" cy="8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  <a:blipFill rotWithShape="1">
                <a:blip r:embed="rId8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Кольцо 30"/>
          <p:cNvSpPr/>
          <p:nvPr/>
        </p:nvSpPr>
        <p:spPr>
          <a:xfrm>
            <a:off x="6396042" y="246578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3334" y="3745733"/>
            <a:ext cx="20665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2) II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chorakda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10833" y="4371895"/>
            <a:ext cx="20665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II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chorakda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512972" y="3781932"/>
            <a:ext cx="20665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II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chorakda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512971" y="4388317"/>
            <a:ext cx="20665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8) II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chorakda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8259821" y="3176158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7304865" y="2409693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6326843" y="3165790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9" name="Овал 48"/>
          <p:cNvSpPr/>
          <p:nvPr/>
        </p:nvSpPr>
        <p:spPr>
          <a:xfrm>
            <a:off x="7316398" y="389305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6" grpId="0"/>
      <p:bldP spid="17" grpId="0"/>
      <p:bldP spid="24" grpId="0"/>
      <p:bldP spid="27" grpId="0"/>
      <p:bldP spid="28" grpId="0"/>
      <p:bldP spid="31" grpId="0" animBg="1"/>
      <p:bldP spid="18" grpId="0"/>
      <p:bldP spid="33" grpId="0"/>
      <p:bldP spid="34" grpId="0"/>
      <p:bldP spid="35" grpId="0"/>
      <p:bldP spid="46" grpId="0" animBg="1"/>
      <p:bldP spid="47" grpId="0" animBg="1"/>
      <p:bldP spid="48" grpId="0" animBg="1"/>
      <p:bldP spid="49" grpId="0" animBg="1"/>
      <p:bldP spid="40" grpId="0"/>
      <p:bldP spid="50" grpId="0"/>
      <p:bldP spid="51" grpId="0"/>
      <p:bldP spid="52" grpId="0"/>
      <p:bldP spid="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3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33334" y="752386"/>
            <a:ext cx="23631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243-mashq.  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250504" y="2599656"/>
                <a:ext cx="2449581" cy="622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2)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150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504" y="2599656"/>
                <a:ext cx="2449581" cy="62222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2632874" y="2636823"/>
                <a:ext cx="2964145" cy="6149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4)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−24</m:t>
                        </m:r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874" y="2636823"/>
                <a:ext cx="2964145" cy="6149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233334" y="3224905"/>
                <a:ext cx="1851148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6) </m:t>
                      </m:r>
                      <m:r>
                        <a:rPr lang="en-US" sz="2400" i="1" smtClean="0">
                          <a:latin typeface="Cambria Math"/>
                        </a:rPr>
                        <m:t>𝛼</m:t>
                      </m:r>
                      <m:r>
                        <a:rPr lang="en-US" sz="240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510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3224905"/>
                <a:ext cx="1851148" cy="470000"/>
              </a:xfrm>
              <a:prstGeom prst="rect">
                <a:avLst/>
              </a:prstGeom>
              <a:blipFill rotWithShape="1">
                <a:blip r:embed="rId4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2644572" y="3220348"/>
                <a:ext cx="177048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8)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361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4572" y="3220348"/>
                <a:ext cx="1770485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034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280302" y="2148083"/>
                <a:ext cx="17748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2" y="2148083"/>
                <a:ext cx="177484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Прямая со стрелкой 44"/>
          <p:cNvCxnSpPr/>
          <p:nvPr/>
        </p:nvCxnSpPr>
        <p:spPr>
          <a:xfrm flipH="1" flipV="1">
            <a:off x="7362531" y="2212525"/>
            <a:ext cx="23066" cy="22754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5789894" y="3539645"/>
            <a:ext cx="3094094" cy="8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7443262" y="2042736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3262" y="2042736"/>
                <a:ext cx="371384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8740479" y="3117152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479" y="3117152"/>
                <a:ext cx="367985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Кольцо 51"/>
          <p:cNvSpPr/>
          <p:nvPr/>
        </p:nvSpPr>
        <p:spPr>
          <a:xfrm>
            <a:off x="6396042" y="278187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245169" y="3874593"/>
                <a:ext cx="168417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2)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69" y="3874593"/>
                <a:ext cx="1684179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5435" t="-10667" r="-362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2442465" y="3856128"/>
                <a:ext cx="168417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4</a:t>
                </a:r>
                <a:r>
                  <a:rPr lang="en-US" sz="2400" dirty="0" smtClean="0"/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>
                        <a:latin typeface="Cambria Math"/>
                      </a:rPr>
                      <m:t>&gt;0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465" y="3856128"/>
                <a:ext cx="1684179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5797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216918" y="4388317"/>
                <a:ext cx="168417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6</a:t>
                </a:r>
                <a:r>
                  <a:rPr lang="en-US" sz="2400" dirty="0" smtClean="0"/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>
                        <a:latin typeface="Cambria Math"/>
                      </a:rPr>
                      <m:t>&gt;0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918" y="4388317"/>
                <a:ext cx="1684179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5797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2442466" y="4388317"/>
                <a:ext cx="168417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8)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>
                        <a:latin typeface="Cambria Math"/>
                      </a:rPr>
                      <m:t>&gt;0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466" y="4388317"/>
                <a:ext cx="1684179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5797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Овал 56"/>
          <p:cNvSpPr/>
          <p:nvPr/>
        </p:nvSpPr>
        <p:spPr>
          <a:xfrm>
            <a:off x="8259821" y="3492248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58" name="Овал 57"/>
          <p:cNvSpPr/>
          <p:nvPr/>
        </p:nvSpPr>
        <p:spPr>
          <a:xfrm>
            <a:off x="7304865" y="2725783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6326843" y="3481880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60" name="Овал 59"/>
          <p:cNvSpPr/>
          <p:nvPr/>
        </p:nvSpPr>
        <p:spPr>
          <a:xfrm>
            <a:off x="7316398" y="420914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7352915" y="2375707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2915" y="2375707"/>
                <a:ext cx="623824" cy="37555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5841415" y="3072626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415" y="3072626"/>
                <a:ext cx="761683" cy="37555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6693112" y="432885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112" y="4328855"/>
                <a:ext cx="761683" cy="37555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8237491" y="3061624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7491" y="3061624"/>
                <a:ext cx="485966" cy="37555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8259821" y="3591711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9821" y="3591711"/>
                <a:ext cx="761683" cy="37555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38452" y="1140707"/>
                <a:ext cx="8686019" cy="10005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Agar: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2)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4)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6)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510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8)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361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bo‘lsa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sonining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ishorasini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452" y="1140707"/>
                <a:ext cx="8686019" cy="1000595"/>
              </a:xfrm>
              <a:prstGeom prst="rect">
                <a:avLst/>
              </a:prstGeom>
              <a:blipFill>
                <a:blip r:embed="rId18"/>
                <a:stretch>
                  <a:fillRect l="-1053" b="-128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686546" y="3498871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3498871"/>
                <a:ext cx="583814" cy="5847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7465074" y="3474882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074" y="3474882"/>
                <a:ext cx="583814" cy="5847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/>
              <p:cNvSpPr/>
              <p:nvPr/>
            </p:nvSpPr>
            <p:spPr>
              <a:xfrm>
                <a:off x="6686546" y="2903459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2903459"/>
                <a:ext cx="583814" cy="58477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7465074" y="2879470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074" y="2879470"/>
                <a:ext cx="583814" cy="584775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2" grpId="0"/>
      <p:bldP spid="43" grpId="0"/>
      <p:bldP spid="44" grpId="0"/>
      <p:bldP spid="50" grpId="0"/>
      <p:bldP spid="51" grpId="0"/>
      <p:bldP spid="52" grpId="0" animBg="1"/>
      <p:bldP spid="53" grpId="0"/>
      <p:bldP spid="54" grpId="0"/>
      <p:bldP spid="55" grpId="0"/>
      <p:bldP spid="56" grpId="0"/>
      <p:bldP spid="57" grpId="0" animBg="1"/>
      <p:bldP spid="58" grpId="0" animBg="1"/>
      <p:bldP spid="59" grpId="0" animBg="1"/>
      <p:bldP spid="60" grpId="0" animBg="1"/>
      <p:bldP spid="61" grpId="0"/>
      <p:bldP spid="62" grpId="0"/>
      <p:bldP spid="63" grpId="0"/>
      <p:bldP spid="64" grpId="0"/>
      <p:bldP spid="65" grpId="0"/>
      <p:bldP spid="2" grpId="0"/>
      <p:bldP spid="7" grpId="0"/>
      <p:bldP spid="66" grpId="0"/>
      <p:bldP spid="67" grpId="0"/>
      <p:bldP spid="6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2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33334" y="752386"/>
            <a:ext cx="19623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1-mashq.  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50504" y="2599656"/>
                <a:ext cx="2449581" cy="6165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1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120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504" y="2599656"/>
                <a:ext cx="2449581" cy="61651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2632874" y="2636823"/>
                <a:ext cx="2964145" cy="6146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2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−135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874" y="2636823"/>
                <a:ext cx="2964145" cy="61465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233334" y="3224905"/>
                <a:ext cx="1851148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3</m:t>
                      </m:r>
                      <m:r>
                        <a:rPr lang="en-US" sz="2400" i="1" smtClean="0">
                          <a:latin typeface="Cambria Math"/>
                        </a:rPr>
                        <m:t>) </m:t>
                      </m:r>
                      <m:r>
                        <a:rPr lang="en-US" sz="2400" i="1" smtClean="0">
                          <a:latin typeface="Cambria Math"/>
                        </a:rPr>
                        <m:t>𝛼</m:t>
                      </m:r>
                      <m:r>
                        <a:rPr lang="en-US" sz="240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290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3224905"/>
                <a:ext cx="1851148" cy="470000"/>
              </a:xfrm>
              <a:prstGeom prst="rect">
                <a:avLst/>
              </a:prstGeom>
              <a:blipFill rotWithShape="1">
                <a:blip r:embed="rId4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2644572" y="3220348"/>
                <a:ext cx="177048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4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216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4572" y="3220348"/>
                <a:ext cx="1770485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034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280302" y="2148083"/>
                <a:ext cx="17748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2" y="2148083"/>
                <a:ext cx="177484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Прямая со стрелкой 36"/>
          <p:cNvCxnSpPr/>
          <p:nvPr/>
        </p:nvCxnSpPr>
        <p:spPr>
          <a:xfrm flipH="1" flipV="1">
            <a:off x="7362531" y="1896436"/>
            <a:ext cx="23066" cy="24918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5789894" y="3223555"/>
            <a:ext cx="3094094" cy="8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Кольцо 40"/>
          <p:cNvSpPr/>
          <p:nvPr/>
        </p:nvSpPr>
        <p:spPr>
          <a:xfrm>
            <a:off x="6396042" y="246578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245169" y="3874593"/>
                <a:ext cx="17803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1)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69" y="3874593"/>
                <a:ext cx="1780359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5137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2442465" y="3856128"/>
                <a:ext cx="171463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2)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465" y="3856128"/>
                <a:ext cx="1714637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5694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268727" y="4369021"/>
                <a:ext cx="17803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3)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>
                        <a:latin typeface="Cambria Math"/>
                      </a:rPr>
                      <m:t>&gt;0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727" y="4369021"/>
                <a:ext cx="1780359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5137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2442466" y="4388317"/>
                <a:ext cx="17803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4)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466" y="4388317"/>
                <a:ext cx="1780359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5479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Овал 46"/>
          <p:cNvSpPr/>
          <p:nvPr/>
        </p:nvSpPr>
        <p:spPr>
          <a:xfrm>
            <a:off x="8259821" y="3176158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7304865" y="2409693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6326843" y="3165790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7316398" y="389305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238451" y="1156401"/>
                <a:ext cx="8686019" cy="10005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Agar: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1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3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29</m:t>
                        </m:r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4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6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bo‘lsa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sonining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ishorasini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451" y="1156401"/>
                <a:ext cx="8686019" cy="1000595"/>
              </a:xfrm>
              <a:prstGeom prst="rect">
                <a:avLst/>
              </a:prstGeom>
              <a:blipFill>
                <a:blip r:embed="rId18"/>
                <a:stretch>
                  <a:fillRect l="-1053" b="-121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6686546" y="3182781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3182781"/>
                <a:ext cx="583814" cy="5847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6686546" y="261552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2615525"/>
                <a:ext cx="583814" cy="5847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7467803" y="3132088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803" y="3132088"/>
                <a:ext cx="583814" cy="58477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7465074" y="2563380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074" y="2563380"/>
                <a:ext cx="583814" cy="584775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059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2" grpId="0"/>
      <p:bldP spid="33" grpId="0"/>
      <p:bldP spid="36" grpId="0"/>
      <p:bldP spid="39" grpId="0"/>
      <p:bldP spid="41" grpId="0" animBg="1"/>
      <p:bldP spid="42" grpId="0"/>
      <p:bldP spid="43" grpId="0"/>
      <p:bldP spid="44" grpId="0"/>
      <p:bldP spid="45" grpId="0"/>
      <p:bldP spid="47" grpId="0" animBg="1"/>
      <p:bldP spid="50" grpId="0" animBg="1"/>
      <p:bldP spid="51" grpId="0" animBg="1"/>
      <p:bldP spid="52" grpId="0" animBg="1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46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233334" y="752386"/>
            <a:ext cx="19623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2-mashq.  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250504" y="2599656"/>
                <a:ext cx="2454390" cy="622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1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150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504" y="2599656"/>
                <a:ext cx="2454390" cy="62222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2632874" y="2605317"/>
                <a:ext cx="2964145" cy="616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2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−108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874" y="2605317"/>
                <a:ext cx="2964145" cy="61696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233334" y="3224905"/>
                <a:ext cx="1851148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3</m:t>
                      </m:r>
                      <m:r>
                        <a:rPr lang="en-US" sz="2400" i="1" smtClean="0">
                          <a:latin typeface="Cambria Math"/>
                        </a:rPr>
                        <m:t>) </m:t>
                      </m:r>
                      <m:r>
                        <a:rPr lang="en-US" sz="2400" i="1" smtClean="0">
                          <a:latin typeface="Cambria Math"/>
                        </a:rPr>
                        <m:t>𝛼</m:t>
                      </m:r>
                      <m:r>
                        <a:rPr lang="en-US" sz="240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190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3224905"/>
                <a:ext cx="1851148" cy="470000"/>
              </a:xfrm>
              <a:prstGeom prst="rect">
                <a:avLst/>
              </a:prstGeom>
              <a:blipFill rotWithShape="1">
                <a:blip r:embed="rId5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2644572" y="3220348"/>
                <a:ext cx="177048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4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172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4572" y="3220348"/>
                <a:ext cx="1770485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1034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280302" y="2148083"/>
                <a:ext cx="17748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2" y="2148083"/>
                <a:ext cx="177484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 стрелкой 53"/>
          <p:cNvCxnSpPr/>
          <p:nvPr/>
        </p:nvCxnSpPr>
        <p:spPr>
          <a:xfrm flipH="1" flipV="1">
            <a:off x="7362531" y="1896435"/>
            <a:ext cx="23066" cy="22754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5789894" y="3223555"/>
            <a:ext cx="3094094" cy="8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  <a:blipFill rotWithShape="1">
                <a:blip r:embed="rId8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Кольцо 57"/>
          <p:cNvSpPr/>
          <p:nvPr/>
        </p:nvSpPr>
        <p:spPr>
          <a:xfrm>
            <a:off x="6396042" y="246578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245169" y="3874593"/>
                <a:ext cx="29047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1)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&lt;0,</m:t>
                    </m:r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>
                        <a:latin typeface="Cambria Math"/>
                      </a:rPr>
                      <m:t>&lt;0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69" y="3874593"/>
                <a:ext cx="2904770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3145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3149939" y="3859447"/>
                <a:ext cx="29047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2)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0,</m:t>
                    </m:r>
                    <m:r>
                      <a:rPr lang="en-US" sz="2400" i="1">
                        <a:latin typeface="Cambria Math"/>
                      </a:rPr>
                      <m:t>𝑐𝑡𝑔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9939" y="3859447"/>
                <a:ext cx="2904770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3361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257761" y="4379295"/>
                <a:ext cx="29047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3)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0,</m:t>
                    </m:r>
                    <m:r>
                      <a:rPr lang="en-US" sz="2400" i="1">
                        <a:latin typeface="Cambria Math"/>
                      </a:rPr>
                      <m:t>𝑐𝑡𝑔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761" y="4379295"/>
                <a:ext cx="2904770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3145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Прямоугольник 75"/>
              <p:cNvSpPr/>
              <p:nvPr/>
            </p:nvSpPr>
            <p:spPr>
              <a:xfrm>
                <a:off x="3144814" y="4380547"/>
                <a:ext cx="29047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4)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>
                        <a:latin typeface="Cambria Math"/>
                      </a:rPr>
                      <m:t>&lt;0,</m:t>
                    </m:r>
                    <m:r>
                      <a:rPr lang="en-US" sz="2400" i="1">
                        <a:latin typeface="Cambria Math"/>
                      </a:rPr>
                      <m:t>𝑐𝑡𝑔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>
                        <a:latin typeface="Cambria Math"/>
                      </a:rPr>
                      <m:t>&lt;0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76" name="Прямоугольник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4814" y="4380547"/>
                <a:ext cx="2904770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3361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Овал 76"/>
          <p:cNvSpPr/>
          <p:nvPr/>
        </p:nvSpPr>
        <p:spPr>
          <a:xfrm>
            <a:off x="8259821" y="3176158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78" name="Овал 77"/>
          <p:cNvSpPr/>
          <p:nvPr/>
        </p:nvSpPr>
        <p:spPr>
          <a:xfrm>
            <a:off x="7304865" y="2409693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79" name="Овал 78"/>
          <p:cNvSpPr/>
          <p:nvPr/>
        </p:nvSpPr>
        <p:spPr>
          <a:xfrm>
            <a:off x="6326843" y="3165790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80" name="Овал 79"/>
          <p:cNvSpPr/>
          <p:nvPr/>
        </p:nvSpPr>
        <p:spPr>
          <a:xfrm>
            <a:off x="7316398" y="389305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Прямоугольник 80"/>
              <p:cNvSpPr/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1" name="Прямоугольник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Прямоугольник 87"/>
              <p:cNvSpPr/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8" name="Прямоугольник 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Прямоугольник 88"/>
              <p:cNvSpPr/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9" name="Прямоугольник 8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Прямоугольник 89"/>
              <p:cNvSpPr/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0" name="Прямоугольник 8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Прямоугольник 90"/>
              <p:cNvSpPr/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1" name="Прямоугольник 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Прямоугольник 91"/>
              <p:cNvSpPr/>
              <p:nvPr/>
            </p:nvSpPr>
            <p:spPr>
              <a:xfrm>
                <a:off x="107504" y="1156401"/>
                <a:ext cx="8926897" cy="10005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Agar: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1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3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19</m:t>
                        </m:r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4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/>
                          </a:rPr>
                          <m:t>72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bo‘lsa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c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ishoralarini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2" name="Прямоугольник 9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156401"/>
                <a:ext cx="8926897" cy="1000595"/>
              </a:xfrm>
              <a:prstGeom prst="rect">
                <a:avLst/>
              </a:prstGeom>
              <a:blipFill>
                <a:blip r:embed="rId19"/>
                <a:stretch>
                  <a:fillRect l="-1093" b="-128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Прямоугольник 92"/>
              <p:cNvSpPr/>
              <p:nvPr/>
            </p:nvSpPr>
            <p:spPr>
              <a:xfrm>
                <a:off x="7465074" y="3190789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3" name="Прямоугольник 9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074" y="3190789"/>
                <a:ext cx="583814" cy="5847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Прямоугольник 93"/>
              <p:cNvSpPr/>
              <p:nvPr/>
            </p:nvSpPr>
            <p:spPr>
              <a:xfrm>
                <a:off x="6686546" y="261552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4" name="Прямоугольник 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2615525"/>
                <a:ext cx="583814" cy="58477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Прямоугольник 94"/>
              <p:cNvSpPr/>
              <p:nvPr/>
            </p:nvSpPr>
            <p:spPr>
              <a:xfrm>
                <a:off x="6686546" y="322490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5" name="Прямоугольник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3224905"/>
                <a:ext cx="583814" cy="584775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Прямоугольник 95"/>
              <p:cNvSpPr/>
              <p:nvPr/>
            </p:nvSpPr>
            <p:spPr>
              <a:xfrm>
                <a:off x="7465074" y="2563380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6" name="Прямоугольник 9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074" y="2563380"/>
                <a:ext cx="583814" cy="584775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0089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  <p:bldP spid="53" grpId="0"/>
      <p:bldP spid="56" grpId="0"/>
      <p:bldP spid="57" grpId="0"/>
      <p:bldP spid="58" grpId="0" animBg="1"/>
      <p:bldP spid="59" grpId="0"/>
      <p:bldP spid="61" grpId="0"/>
      <p:bldP spid="62" grpId="0"/>
      <p:bldP spid="76" grpId="0"/>
      <p:bldP spid="77" grpId="0" animBg="1"/>
      <p:bldP spid="78" grpId="0" animBg="1"/>
      <p:bldP spid="79" grpId="0" animBg="1"/>
      <p:bldP spid="80" grpId="0" animBg="1"/>
      <p:bldP spid="81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9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33334" y="752386"/>
            <a:ext cx="19623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3-mashq.  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280302" y="2148083"/>
                <a:ext cx="17748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2" y="2148083"/>
                <a:ext cx="1774845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137615" y="2640080"/>
                <a:ext cx="30662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/>
                  <a:t>1)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  <m:r>
                      <a:rPr lang="en-US" sz="2400" b="0" i="1" smtClean="0">
                        <a:latin typeface="Cambria Math"/>
                      </a:rPr>
                      <m:t>,</m:t>
                    </m:r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  <m:r>
                      <a:rPr lang="en-US" sz="2400" b="0" i="1" smtClean="0">
                        <a:latin typeface="Cambria Math"/>
                      </a:rPr>
                      <m:t>,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15" y="2640080"/>
                <a:ext cx="3066233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3181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137615" y="3179851"/>
                <a:ext cx="301858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2)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  <m:r>
                      <a:rPr lang="en-US" sz="2400" i="1">
                        <a:latin typeface="Cambria Math"/>
                      </a:rPr>
                      <m:t>,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r>
                  <a:rPr lang="en-US" sz="2400" dirty="0" smtClean="0"/>
                  <a:t>,</a:t>
                </a:r>
                <a:endParaRPr lang="ru-RU" sz="2400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15" y="3179851"/>
                <a:ext cx="3018583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3232" t="-10667" r="-2020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2941497" y="3175439"/>
                <a:ext cx="27444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𝑡𝑔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0" smtClean="0">
                          <a:latin typeface="Cambria Math"/>
                        </a:rPr>
                        <m:t>&gt;</m:t>
                      </m:r>
                      <m:r>
                        <a:rPr lang="en-US" sz="2400">
                          <a:latin typeface="Cambria Math"/>
                        </a:rPr>
                        <m:t>0,</m:t>
                      </m:r>
                      <m:r>
                        <a:rPr lang="en-US" sz="2400" i="1">
                          <a:latin typeface="Cambria Math"/>
                        </a:rPr>
                        <m:t>𝑐𝑡𝑔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0" smtClean="0">
                          <a:latin typeface="Cambria Math"/>
                        </a:rPr>
                        <m:t>&gt;</m:t>
                      </m:r>
                      <m:r>
                        <a:rPr lang="en-US" sz="240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1497" y="3175439"/>
                <a:ext cx="2744469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107504" y="1156401"/>
                <a:ext cx="8926898" cy="10166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1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  <m:r>
                      <a:rPr lang="en-US" sz="2400" b="0" i="1" smtClean="0">
                        <a:latin typeface="Cambria Math"/>
                      </a:rPr>
                      <m:t> 2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&lt;2,5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   3)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&lt;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,</m:t>
                    </m:r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,</m:t>
                    </m:r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va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c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ishoralarini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156401"/>
                <a:ext cx="8926898" cy="1016689"/>
              </a:xfrm>
              <a:prstGeom prst="rect">
                <a:avLst/>
              </a:prstGeom>
              <a:blipFill>
                <a:blip r:embed="rId7"/>
                <a:stretch>
                  <a:fillRect l="-1093" b="-102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8" name="Прямая со стрелкой 117"/>
          <p:cNvCxnSpPr/>
          <p:nvPr/>
        </p:nvCxnSpPr>
        <p:spPr>
          <a:xfrm flipH="1" flipV="1">
            <a:off x="7352915" y="2095245"/>
            <a:ext cx="23066" cy="253925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9" name="Прямая со стрелкой 118"/>
          <p:cNvCxnSpPr/>
          <p:nvPr/>
        </p:nvCxnSpPr>
        <p:spPr>
          <a:xfrm>
            <a:off x="5940152" y="3420687"/>
            <a:ext cx="2934220" cy="97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Прямоугольник 119"/>
              <p:cNvSpPr/>
              <p:nvPr/>
            </p:nvSpPr>
            <p:spPr>
              <a:xfrm>
                <a:off x="7375981" y="1986473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20" name="Прямоугольник 1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5981" y="1986473"/>
                <a:ext cx="371384" cy="369332"/>
              </a:xfrm>
              <a:prstGeom prst="rect">
                <a:avLst/>
              </a:prstGeom>
              <a:blipFill rotWithShape="1">
                <a:blip r:embed="rId8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1" name="Кольцо 120"/>
          <p:cNvSpPr/>
          <p:nvPr/>
        </p:nvSpPr>
        <p:spPr>
          <a:xfrm>
            <a:off x="6397958" y="266304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2" name="Овал 121"/>
          <p:cNvSpPr/>
          <p:nvPr/>
        </p:nvSpPr>
        <p:spPr>
          <a:xfrm>
            <a:off x="8250205" y="3374967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23" name="Овал 122"/>
          <p:cNvSpPr/>
          <p:nvPr/>
        </p:nvSpPr>
        <p:spPr>
          <a:xfrm>
            <a:off x="7295249" y="2608502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24" name="Овал 123"/>
          <p:cNvSpPr/>
          <p:nvPr/>
        </p:nvSpPr>
        <p:spPr>
          <a:xfrm>
            <a:off x="6317227" y="3364599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25" name="Овал 124"/>
          <p:cNvSpPr/>
          <p:nvPr/>
        </p:nvSpPr>
        <p:spPr>
          <a:xfrm>
            <a:off x="7306782" y="4091866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Прямоугольник 125"/>
              <p:cNvSpPr/>
              <p:nvPr/>
            </p:nvSpPr>
            <p:spPr>
              <a:xfrm>
                <a:off x="7343299" y="2258426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6" name="Прямоугольник 1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3299" y="2258426"/>
                <a:ext cx="623824" cy="37555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Прямоугольник 126"/>
              <p:cNvSpPr/>
              <p:nvPr/>
            </p:nvSpPr>
            <p:spPr>
              <a:xfrm>
                <a:off x="5831799" y="295534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7" name="Прямоугольник 1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1799" y="2955345"/>
                <a:ext cx="761683" cy="37555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Прямоугольник 127"/>
              <p:cNvSpPr/>
              <p:nvPr/>
            </p:nvSpPr>
            <p:spPr>
              <a:xfrm>
                <a:off x="6683496" y="4211574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8" name="Прямоугольник 1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3496" y="4211574"/>
                <a:ext cx="761683" cy="37555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Прямоугольник 128"/>
              <p:cNvSpPr/>
              <p:nvPr/>
            </p:nvSpPr>
            <p:spPr>
              <a:xfrm>
                <a:off x="8227875" y="2944343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9" name="Прямоугольник 1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7875" y="2944343"/>
                <a:ext cx="485966" cy="37555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Прямоугольник 129"/>
              <p:cNvSpPr/>
              <p:nvPr/>
            </p:nvSpPr>
            <p:spPr>
              <a:xfrm>
                <a:off x="8263103" y="3486202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0" name="Прямоугольник 1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103" y="3486202"/>
                <a:ext cx="761683" cy="37555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028059" y="2640079"/>
                <a:ext cx="265790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𝑡𝑔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>
                          <a:latin typeface="Cambria Math"/>
                        </a:rPr>
                        <m:t>&gt;0,</m:t>
                      </m:r>
                      <m:r>
                        <a:rPr lang="en-US" sz="2400" i="1">
                          <a:latin typeface="Cambria Math"/>
                        </a:rPr>
                        <m:t>𝑐𝑡𝑔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>
                          <a:latin typeface="Cambria Math"/>
                        </a:rPr>
                        <m:t>&gt;0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059" y="2640079"/>
                <a:ext cx="2657907" cy="461665"/>
              </a:xfrm>
              <a:prstGeom prst="rect">
                <a:avLst/>
              </a:prstGeom>
              <a:blipFill rotWithShape="1">
                <a:blip r:embed="rId14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5" name="Прямоугольник 134"/>
              <p:cNvSpPr/>
              <p:nvPr/>
            </p:nvSpPr>
            <p:spPr>
              <a:xfrm>
                <a:off x="137614" y="3743719"/>
                <a:ext cx="301858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3</a:t>
                </a:r>
                <a:r>
                  <a:rPr lang="en-US" sz="2400" dirty="0" smtClean="0"/>
                  <a:t>)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  <m:r>
                      <a:rPr lang="en-US" sz="2400" i="1">
                        <a:latin typeface="Cambria Math"/>
                      </a:rPr>
                      <m:t>,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r>
                  <a:rPr lang="en-US" sz="2400" dirty="0" smtClean="0"/>
                  <a:t>,</a:t>
                </a:r>
                <a:endParaRPr lang="ru-RU" sz="2400" dirty="0"/>
              </a:p>
            </p:txBody>
          </p:sp>
        </mc:Choice>
        <mc:Fallback>
          <p:sp>
            <p:nvSpPr>
              <p:cNvPr id="135" name="Прямоугольник 1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14" y="3743719"/>
                <a:ext cx="3018583" cy="461665"/>
              </a:xfrm>
              <a:prstGeom prst="rect">
                <a:avLst/>
              </a:prstGeom>
              <a:blipFill rotWithShape="0">
                <a:blip r:embed="rId15"/>
                <a:stretch>
                  <a:fillRect l="-3232" t="-10526" r="-2020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Прямоугольник 135"/>
              <p:cNvSpPr/>
              <p:nvPr/>
            </p:nvSpPr>
            <p:spPr>
              <a:xfrm>
                <a:off x="2941496" y="3739307"/>
                <a:ext cx="27444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𝑡𝑔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0" smtClean="0">
                          <a:latin typeface="Cambria Math"/>
                        </a:rPr>
                        <m:t>&lt;</m:t>
                      </m:r>
                      <m:r>
                        <a:rPr lang="en-US" sz="2400">
                          <a:latin typeface="Cambria Math"/>
                        </a:rPr>
                        <m:t>0,</m:t>
                      </m:r>
                      <m:r>
                        <a:rPr lang="en-US" sz="2400" i="1">
                          <a:latin typeface="Cambria Math"/>
                        </a:rPr>
                        <m:t>𝑐𝑡𝑔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0" smtClean="0">
                          <a:latin typeface="Cambria Math"/>
                        </a:rPr>
                        <m:t>&lt;</m:t>
                      </m:r>
                      <m:r>
                        <a:rPr lang="en-US" sz="240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6" name="Прямоугольник 1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1496" y="3739307"/>
                <a:ext cx="2744469" cy="461665"/>
              </a:xfrm>
              <a:prstGeom prst="rect">
                <a:avLst/>
              </a:prstGeom>
              <a:blipFill rotWithShape="1">
                <a:blip r:embed="rId16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8528149" y="3009608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8149" y="3009608"/>
                <a:ext cx="371384" cy="3693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1" grpId="0"/>
      <p:bldP spid="42" grpId="0"/>
      <p:bldP spid="43" grpId="0"/>
      <p:bldP spid="60" grpId="0"/>
      <p:bldP spid="120" grpId="0"/>
      <p:bldP spid="121" grpId="0" animBg="1"/>
      <p:bldP spid="122" grpId="0" animBg="1"/>
      <p:bldP spid="123" grpId="0" animBg="1"/>
      <p:bldP spid="124" grpId="0" animBg="1"/>
      <p:bldP spid="125" grpId="0" animBg="1"/>
      <p:bldP spid="126" grpId="0"/>
      <p:bldP spid="127" grpId="0"/>
      <p:bldP spid="128" grpId="0"/>
      <p:bldP spid="129" grpId="0"/>
      <p:bldP spid="130" grpId="0"/>
      <p:bldP spid="4" grpId="0"/>
      <p:bldP spid="135" grpId="0"/>
      <p:bldP spid="136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9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33334" y="752386"/>
            <a:ext cx="19623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4-mashq.  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296737" y="2401431"/>
                <a:ext cx="17748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737" y="2401431"/>
                <a:ext cx="1774845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107504" y="1156401"/>
                <a:ext cx="8926898" cy="5774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0&lt;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ishorasini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156401"/>
                <a:ext cx="8926898" cy="577466"/>
              </a:xfrm>
              <a:prstGeom prst="rect">
                <a:avLst/>
              </a:prstGeom>
              <a:blipFill>
                <a:blip r:embed="rId3"/>
                <a:stretch>
                  <a:fillRect l="-1093" t="-2128" b="-106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 стрелкой 35"/>
          <p:cNvCxnSpPr/>
          <p:nvPr/>
        </p:nvCxnSpPr>
        <p:spPr>
          <a:xfrm flipH="1" flipV="1">
            <a:off x="7352915" y="2095245"/>
            <a:ext cx="23066" cy="253925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5940152" y="3420687"/>
            <a:ext cx="2934220" cy="97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7375981" y="1986473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5981" y="1986473"/>
                <a:ext cx="371384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Кольцо 48"/>
          <p:cNvSpPr/>
          <p:nvPr/>
        </p:nvSpPr>
        <p:spPr>
          <a:xfrm>
            <a:off x="6397958" y="266304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8250205" y="3374967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7295249" y="2608502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6317227" y="3364599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7306782" y="4091866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7343299" y="2258426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3299" y="2258426"/>
                <a:ext cx="623824" cy="37555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5831799" y="295534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1799" y="2955345"/>
                <a:ext cx="761683" cy="37555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6683496" y="4211574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3496" y="4211574"/>
                <a:ext cx="761683" cy="3755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8227875" y="2944343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7875" y="2944343"/>
                <a:ext cx="485966" cy="37555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8263103" y="3486202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103" y="3486202"/>
                <a:ext cx="761683" cy="37555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33334" y="1709474"/>
                <a:ext cx="2130520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1)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  <m:r>
                          <m:rPr>
                            <m:nor/>
                          </m:rPr>
                          <a:rPr lang="ru-RU" sz="2400" dirty="0"/>
                          <m:t> </m:t>
                        </m:r>
                      </m:e>
                    </m:d>
                  </m:oMath>
                </a14:m>
                <a:r>
                  <a:rPr lang="en-US" sz="2400" dirty="0" smtClean="0"/>
                  <a:t>;</a:t>
                </a:r>
                <a:endParaRPr lang="ru-RU" sz="24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1709474"/>
                <a:ext cx="2130520" cy="645048"/>
              </a:xfrm>
              <a:prstGeom prst="rect">
                <a:avLst/>
              </a:prstGeom>
              <a:blipFill rotWithShape="1">
                <a:blip r:embed="rId10"/>
                <a:stretch>
                  <a:fillRect l="-4286" r="-3143" b="-7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2349611" y="1733867"/>
                <a:ext cx="2185022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2)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  <m:r>
                          <m:rPr>
                            <m:nor/>
                          </m:rPr>
                          <a:rPr lang="ru-RU" sz="2400" dirty="0"/>
                          <m:t> </m:t>
                        </m:r>
                      </m:e>
                    </m:d>
                    <m:r>
                      <a:rPr lang="en-US" sz="2400" b="0" i="0" smtClean="0">
                        <a:latin typeface="Cambria Math"/>
                      </a:rPr>
                      <m:t>.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9611" y="1733867"/>
                <a:ext cx="2185022" cy="645048"/>
              </a:xfrm>
              <a:prstGeom prst="rect">
                <a:avLst/>
              </a:prstGeom>
              <a:blipFill rotWithShape="1">
                <a:blip r:embed="rId11"/>
                <a:stretch>
                  <a:fillRect l="-4178" b="-7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244845" y="2871538"/>
                <a:ext cx="3573029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1)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 smtClean="0">
                        <a:latin typeface="Cambria Math"/>
                        <a:ea typeface="Cambria Math"/>
                      </a:rPr>
                      <m:t>𝛽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&gt;0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845" y="2871538"/>
                <a:ext cx="3573029" cy="645048"/>
              </a:xfrm>
              <a:prstGeom prst="rect">
                <a:avLst/>
              </a:prstGeom>
              <a:blipFill rotWithShape="1">
                <a:blip r:embed="rId12"/>
                <a:stretch>
                  <a:fillRect l="-2560" b="-7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Левая фигурная скобка 8"/>
          <p:cNvSpPr/>
          <p:nvPr/>
        </p:nvSpPr>
        <p:spPr>
          <a:xfrm rot="16200000">
            <a:off x="1445765" y="3036593"/>
            <a:ext cx="315745" cy="107655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379216" y="3630921"/>
                <a:ext cx="44884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216" y="3630921"/>
                <a:ext cx="448841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2703" r="-1351"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244844" y="3889050"/>
                <a:ext cx="3895108" cy="645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/>
                  <a:t>2)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  <m:r>
                          <m:rPr>
                            <m:nor/>
                          </m:rPr>
                          <a:rPr lang="ru-RU" sz="2400" dirty="0"/>
                          <m:t> </m:t>
                        </m:r>
                      </m:e>
                    </m:d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tg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𝛽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&gt;0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844" y="3889050"/>
                <a:ext cx="3895108" cy="645048"/>
              </a:xfrm>
              <a:prstGeom prst="rect">
                <a:avLst/>
              </a:prstGeom>
              <a:blipFill rotWithShape="1">
                <a:blip r:embed="rId14"/>
                <a:stretch>
                  <a:fillRect l="-2347" b="-7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Левая фигурная скобка 71"/>
          <p:cNvSpPr/>
          <p:nvPr/>
        </p:nvSpPr>
        <p:spPr>
          <a:xfrm rot="16200000">
            <a:off x="1445764" y="4041592"/>
            <a:ext cx="315745" cy="107655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1349222" y="4635920"/>
                <a:ext cx="44884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9222" y="4635920"/>
                <a:ext cx="448841" cy="461665"/>
              </a:xfrm>
              <a:prstGeom prst="rect">
                <a:avLst/>
              </a:prstGeom>
              <a:blipFill rotWithShape="1">
                <a:blip r:embed="rId15"/>
                <a:stretch>
                  <a:fillRect l="-2703" r="-1351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8663018" y="2990305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3018" y="2990305"/>
                <a:ext cx="371384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5" grpId="0"/>
      <p:bldP spid="38" grpId="0"/>
      <p:bldP spid="49" grpId="0" animBg="1"/>
      <p:bldP spid="50" grpId="0" animBg="1"/>
      <p:bldP spid="52" grpId="0" animBg="1"/>
      <p:bldP spid="53" grpId="0" animBg="1"/>
      <p:bldP spid="55" grpId="0" animBg="1"/>
      <p:bldP spid="57" grpId="0"/>
      <p:bldP spid="58" grpId="0"/>
      <p:bldP spid="61" grpId="0"/>
      <p:bldP spid="64" grpId="0"/>
      <p:bldP spid="65" grpId="0"/>
      <p:bldP spid="7" grpId="0"/>
      <p:bldP spid="69" grpId="0"/>
      <p:bldP spid="70" grpId="0"/>
      <p:bldP spid="9" grpId="0" animBg="1"/>
      <p:bldP spid="10" grpId="0"/>
      <p:bldP spid="71" grpId="0"/>
      <p:bldP spid="72" grpId="0" animBg="1"/>
      <p:bldP spid="73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43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233334" y="752386"/>
            <a:ext cx="19623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5-mashq.  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256361" y="2320355"/>
                <a:ext cx="17748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361" y="2320355"/>
                <a:ext cx="1774845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Прямоугольник 45"/>
          <p:cNvSpPr/>
          <p:nvPr/>
        </p:nvSpPr>
        <p:spPr>
          <a:xfrm>
            <a:off x="107503" y="1156401"/>
            <a:ext cx="43212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ishorasini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 flipH="1" flipV="1">
            <a:off x="7352915" y="2095245"/>
            <a:ext cx="23066" cy="253925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5940152" y="3420687"/>
            <a:ext cx="2934220" cy="97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7375981" y="1986473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5981" y="1986473"/>
                <a:ext cx="371384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Кольцо 49"/>
          <p:cNvSpPr/>
          <p:nvPr/>
        </p:nvSpPr>
        <p:spPr>
          <a:xfrm>
            <a:off x="6397958" y="266304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1" name="Овал 60"/>
          <p:cNvSpPr/>
          <p:nvPr/>
        </p:nvSpPr>
        <p:spPr>
          <a:xfrm>
            <a:off x="8250205" y="3374967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62" name="Овал 61"/>
          <p:cNvSpPr/>
          <p:nvPr/>
        </p:nvSpPr>
        <p:spPr>
          <a:xfrm>
            <a:off x="7295249" y="2608502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63" name="Овал 62"/>
          <p:cNvSpPr/>
          <p:nvPr/>
        </p:nvSpPr>
        <p:spPr>
          <a:xfrm>
            <a:off x="6317227" y="3364599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64" name="Овал 63"/>
          <p:cNvSpPr/>
          <p:nvPr/>
        </p:nvSpPr>
        <p:spPr>
          <a:xfrm>
            <a:off x="7306782" y="4091866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7343299" y="2258426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3299" y="2258426"/>
                <a:ext cx="623824" cy="3755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5831799" y="295534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1799" y="2955345"/>
                <a:ext cx="761683" cy="37555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/>
              <p:cNvSpPr/>
              <p:nvPr/>
            </p:nvSpPr>
            <p:spPr>
              <a:xfrm>
                <a:off x="6683496" y="4211574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3496" y="4211574"/>
                <a:ext cx="761683" cy="37555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8227875" y="2944343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7875" y="2944343"/>
                <a:ext cx="485966" cy="3755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8263103" y="3486202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103" y="3486202"/>
                <a:ext cx="761683" cy="37555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233334" y="1709474"/>
                <a:ext cx="2179123" cy="6165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1)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 smtClean="0"/>
                  <a:t>;</a:t>
                </a:r>
                <a:endParaRPr lang="ru-RU" sz="2400" dirty="0"/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1709474"/>
                <a:ext cx="2179123" cy="616515"/>
              </a:xfrm>
              <a:prstGeom prst="rect">
                <a:avLst/>
              </a:prstGeom>
              <a:blipFill rotWithShape="1">
                <a:blip r:embed="rId9"/>
                <a:stretch>
                  <a:fillRect l="-4190" r="-3073" b="-8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2499981" y="1703164"/>
                <a:ext cx="2143407" cy="6199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2)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</a:rPr>
                      <m:t>𝑠𝑖𝑛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9981" y="1703164"/>
                <a:ext cx="2143407" cy="619913"/>
              </a:xfrm>
              <a:prstGeom prst="rect">
                <a:avLst/>
              </a:prstGeom>
              <a:blipFill rotWithShape="1">
                <a:blip r:embed="rId10"/>
                <a:stretch>
                  <a:fillRect l="-4261" b="-9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Левая фигурная скобка 72"/>
          <p:cNvSpPr/>
          <p:nvPr/>
        </p:nvSpPr>
        <p:spPr>
          <a:xfrm rot="16200000">
            <a:off x="2950561" y="2911713"/>
            <a:ext cx="315745" cy="926508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Прямоугольник 73"/>
              <p:cNvSpPr/>
              <p:nvPr/>
            </p:nvSpPr>
            <p:spPr>
              <a:xfrm>
                <a:off x="2867020" y="3407986"/>
                <a:ext cx="4828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4" name="Прямоугольник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7020" y="3407986"/>
                <a:ext cx="482824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Прямоугольник 77"/>
              <p:cNvSpPr/>
              <p:nvPr/>
            </p:nvSpPr>
            <p:spPr>
              <a:xfrm>
                <a:off x="233333" y="2781728"/>
                <a:ext cx="5318444" cy="6165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1)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𝑠𝑖𝑛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120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135</m:t>
                        </m:r>
                        <m:r>
                          <m:rPr>
                            <m:nor/>
                          </m:rPr>
                          <a:rPr lang="ru-RU" sz="2400" dirty="0"/>
                          <m:t> 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&lt;0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78" name="Прямоугольник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3" y="2781728"/>
                <a:ext cx="5318444" cy="616515"/>
              </a:xfrm>
              <a:prstGeom prst="rect">
                <a:avLst/>
              </a:prstGeom>
              <a:blipFill rotWithShape="1">
                <a:blip r:embed="rId12"/>
                <a:stretch>
                  <a:fillRect l="-1718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Левая фигурная скобка 78"/>
          <p:cNvSpPr/>
          <p:nvPr/>
        </p:nvSpPr>
        <p:spPr>
          <a:xfrm rot="16200000">
            <a:off x="4029467" y="2899071"/>
            <a:ext cx="315745" cy="926506"/>
          </a:xfrm>
          <a:prstGeom prst="leftBrac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/>
              <p:cNvSpPr/>
              <p:nvPr/>
            </p:nvSpPr>
            <p:spPr>
              <a:xfrm>
                <a:off x="3945927" y="3395343"/>
                <a:ext cx="4828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−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5927" y="3395343"/>
                <a:ext cx="482824" cy="46166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Прямоугольник 80"/>
              <p:cNvSpPr/>
              <p:nvPr/>
            </p:nvSpPr>
            <p:spPr>
              <a:xfrm>
                <a:off x="269050" y="3673978"/>
                <a:ext cx="5352812" cy="6199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2)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</a:rPr>
                      <m:t>𝑠𝑖𝑛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225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</a:rPr>
                      <m:t>𝑠𝑖𝑛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45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&gt;0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81" name="Прямоугольник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050" y="3673978"/>
                <a:ext cx="5352812" cy="619913"/>
              </a:xfrm>
              <a:prstGeom prst="rect">
                <a:avLst/>
              </a:prstGeom>
              <a:blipFill rotWithShape="1">
                <a:blip r:embed="rId14"/>
                <a:stretch>
                  <a:fillRect l="-1708" b="-108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Левая фигурная скобка 83"/>
          <p:cNvSpPr/>
          <p:nvPr/>
        </p:nvSpPr>
        <p:spPr>
          <a:xfrm rot="16200000">
            <a:off x="2994857" y="3786485"/>
            <a:ext cx="315745" cy="926508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Прямоугольник 84"/>
              <p:cNvSpPr/>
              <p:nvPr/>
            </p:nvSpPr>
            <p:spPr>
              <a:xfrm>
                <a:off x="2911316" y="4282758"/>
                <a:ext cx="4828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85" name="Прямоугольник 8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1316" y="4282758"/>
                <a:ext cx="482824" cy="46166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6" name="Левая фигурная скобка 85"/>
          <p:cNvSpPr/>
          <p:nvPr/>
        </p:nvSpPr>
        <p:spPr>
          <a:xfrm rot="16200000">
            <a:off x="4270879" y="3786486"/>
            <a:ext cx="315745" cy="926508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Прямоугольник 86"/>
              <p:cNvSpPr/>
              <p:nvPr/>
            </p:nvSpPr>
            <p:spPr>
              <a:xfrm>
                <a:off x="4187338" y="4282759"/>
                <a:ext cx="4828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87" name="Прямоугольник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7338" y="4282759"/>
                <a:ext cx="482824" cy="46166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175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9" grpId="0"/>
      <p:bldP spid="50" grpId="0" animBg="1"/>
      <p:bldP spid="61" grpId="0" animBg="1"/>
      <p:bldP spid="62" grpId="0" animBg="1"/>
      <p:bldP spid="63" grpId="0" animBg="1"/>
      <p:bldP spid="64" grpId="0" animBg="1"/>
      <p:bldP spid="65" grpId="0"/>
      <p:bldP spid="66" grpId="0"/>
      <p:bldP spid="67" grpId="0"/>
      <p:bldP spid="68" grpId="0"/>
      <p:bldP spid="69" grpId="0"/>
      <p:bldP spid="70" grpId="0"/>
      <p:bldP spid="71" grpId="0"/>
      <p:bldP spid="73" grpId="0" animBg="1"/>
      <p:bldP spid="74" grpId="0"/>
      <p:bldP spid="78" grpId="0"/>
      <p:bldP spid="79" grpId="0" animBg="1"/>
      <p:bldP spid="80" grpId="0"/>
      <p:bldP spid="81" grpId="0"/>
      <p:bldP spid="84" grpId="0" animBg="1"/>
      <p:bldP spid="85" grpId="0"/>
      <p:bldP spid="86" grpId="0" animBg="1"/>
      <p:bldP spid="8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30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233334" y="748892"/>
            <a:ext cx="48245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6-mashq.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Кольцо 36"/>
          <p:cNvSpPr/>
          <p:nvPr/>
        </p:nvSpPr>
        <p:spPr>
          <a:xfrm>
            <a:off x="323528" y="3363838"/>
            <a:ext cx="1126370" cy="998591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15518" y="1275606"/>
                <a:ext cx="871296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Tog‘ning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24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h –BC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−∠</m:t>
                    </m:r>
                    <m:r>
                      <a:rPr lang="en-US" sz="2400" b="0" i="1" smtClean="0">
                        <a:latin typeface="Cambria Math"/>
                      </a:rPr>
                      <m:t>𝐴𝐵𝐷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ma’lum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518" y="1275606"/>
                <a:ext cx="8712968" cy="830997"/>
              </a:xfrm>
              <a:prstGeom prst="rect">
                <a:avLst/>
              </a:prstGeom>
              <a:blipFill>
                <a:blip r:embed="rId2"/>
                <a:stretch>
                  <a:fillRect l="-1049" t="-5109" b="-16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Кольцо 61"/>
          <p:cNvSpPr/>
          <p:nvPr/>
        </p:nvSpPr>
        <p:spPr>
          <a:xfrm>
            <a:off x="862271" y="3840273"/>
            <a:ext cx="48883" cy="45719"/>
          </a:xfrm>
          <a:prstGeom prst="donut">
            <a:avLst>
              <a:gd name="adj" fmla="val 0"/>
            </a:avLst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886712" y="2283718"/>
            <a:ext cx="0" cy="223224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886712" y="2427734"/>
            <a:ext cx="876976" cy="208823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897486" y="3651870"/>
            <a:ext cx="506162" cy="21126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1259632" y="3579862"/>
            <a:ext cx="48940" cy="10504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 flipV="1">
            <a:off x="1253192" y="3546637"/>
            <a:ext cx="78448" cy="3656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886712" y="2427734"/>
            <a:ext cx="1797276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flipH="1">
            <a:off x="967583" y="2355726"/>
            <a:ext cx="551" cy="7200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>
            <a:off x="889135" y="2355726"/>
            <a:ext cx="78448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0" name="Дуга 99"/>
          <p:cNvSpPr/>
          <p:nvPr/>
        </p:nvSpPr>
        <p:spPr>
          <a:xfrm rot="3815968">
            <a:off x="787790" y="2357452"/>
            <a:ext cx="281138" cy="28803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/>
          <p:cNvSpPr/>
          <p:nvPr/>
        </p:nvSpPr>
        <p:spPr>
          <a:xfrm>
            <a:off x="592528" y="2207064"/>
            <a:ext cx="3097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1600" i="1" dirty="0"/>
          </a:p>
        </p:txBody>
      </p:sp>
      <p:sp>
        <p:nvSpPr>
          <p:cNvPr id="102" name="Прямоугольник 101"/>
          <p:cNvSpPr/>
          <p:nvPr/>
        </p:nvSpPr>
        <p:spPr>
          <a:xfrm>
            <a:off x="2393393" y="2123566"/>
            <a:ext cx="3321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1600" i="1" dirty="0"/>
          </a:p>
        </p:txBody>
      </p:sp>
      <p:sp>
        <p:nvSpPr>
          <p:cNvPr id="103" name="Прямоугольник 102"/>
          <p:cNvSpPr/>
          <p:nvPr/>
        </p:nvSpPr>
        <p:spPr>
          <a:xfrm>
            <a:off x="576981" y="3069064"/>
            <a:ext cx="3209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1600" i="1" dirty="0"/>
          </a:p>
        </p:txBody>
      </p:sp>
      <p:sp>
        <p:nvSpPr>
          <p:cNvPr id="104" name="Прямоугольник 103"/>
          <p:cNvSpPr/>
          <p:nvPr/>
        </p:nvSpPr>
        <p:spPr>
          <a:xfrm>
            <a:off x="476094" y="257957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h</a:t>
            </a:r>
            <a:endParaRPr lang="ru-RU" sz="1800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928359" y="3471850"/>
            <a:ext cx="3097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Прямоугольник 105"/>
              <p:cNvSpPr/>
              <p:nvPr/>
            </p:nvSpPr>
            <p:spPr>
              <a:xfrm>
                <a:off x="965723" y="2396906"/>
                <a:ext cx="3824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106" name="Прямоугольник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723" y="2396906"/>
                <a:ext cx="382412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Прямоугольник 106"/>
              <p:cNvSpPr/>
              <p:nvPr/>
            </p:nvSpPr>
            <p:spPr>
              <a:xfrm>
                <a:off x="3491879" y="1958689"/>
                <a:ext cx="17748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7" name="Прямоугольник 1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79" y="1958689"/>
                <a:ext cx="177484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" name="Прямоугольный треугольник 107"/>
          <p:cNvSpPr/>
          <p:nvPr/>
        </p:nvSpPr>
        <p:spPr>
          <a:xfrm>
            <a:off x="3549959" y="2603134"/>
            <a:ext cx="2246177" cy="976727"/>
          </a:xfrm>
          <a:prstGeom prst="rtTriangl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Прямоугольник 108"/>
              <p:cNvSpPr/>
              <p:nvPr/>
            </p:nvSpPr>
            <p:spPr>
              <a:xfrm>
                <a:off x="5057884" y="3287184"/>
                <a:ext cx="3824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109" name="Прямоугольник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7884" y="3287184"/>
                <a:ext cx="382412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Дуга 109"/>
          <p:cNvSpPr/>
          <p:nvPr/>
        </p:nvSpPr>
        <p:spPr>
          <a:xfrm rot="3815968" flipH="1" flipV="1">
            <a:off x="5323374" y="3457302"/>
            <a:ext cx="233844" cy="17011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Прямоугольник 110"/>
              <p:cNvSpPr/>
              <p:nvPr/>
            </p:nvSpPr>
            <p:spPr>
              <a:xfrm>
                <a:off x="5938589" y="2251621"/>
                <a:ext cx="1849481" cy="4605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90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11" name="Прямоугольник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589" y="2251621"/>
                <a:ext cx="1849481" cy="460575"/>
              </a:xfrm>
              <a:prstGeom prst="rect">
                <a:avLst/>
              </a:prstGeom>
              <a:blipFill rotWithShape="1">
                <a:blip r:embed="rId6"/>
                <a:stretch>
                  <a:fillRect l="-658" b="-19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" name="Прямоугольник 111"/>
          <p:cNvSpPr/>
          <p:nvPr/>
        </p:nvSpPr>
        <p:spPr>
          <a:xfrm>
            <a:off x="3180319" y="2948630"/>
            <a:ext cx="3097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1600" dirty="0"/>
          </a:p>
        </p:txBody>
      </p:sp>
      <p:sp>
        <p:nvSpPr>
          <p:cNvPr id="113" name="Прямоугольник 112"/>
          <p:cNvSpPr/>
          <p:nvPr/>
        </p:nvSpPr>
        <p:spPr>
          <a:xfrm>
            <a:off x="4363347" y="2596961"/>
            <a:ext cx="5501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R+h</a:t>
            </a:r>
            <a:endParaRPr lang="ru-RU" sz="1600" dirty="0"/>
          </a:p>
        </p:txBody>
      </p:sp>
      <p:sp>
        <p:nvSpPr>
          <p:cNvPr id="114" name="Дуга 113"/>
          <p:cNvSpPr/>
          <p:nvPr/>
        </p:nvSpPr>
        <p:spPr>
          <a:xfrm rot="17550497" flipH="1" flipV="1">
            <a:off x="3513694" y="2561639"/>
            <a:ext cx="233844" cy="17011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Прямоугольник 115"/>
              <p:cNvSpPr/>
              <p:nvPr/>
            </p:nvSpPr>
            <p:spPr>
              <a:xfrm>
                <a:off x="3507277" y="2646697"/>
                <a:ext cx="3824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116" name="Прямоугольник 1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277" y="2646697"/>
                <a:ext cx="382412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8" name="Соединительная линия уступом 117"/>
          <p:cNvCxnSpPr/>
          <p:nvPr/>
        </p:nvCxnSpPr>
        <p:spPr>
          <a:xfrm rot="10800000">
            <a:off x="3549959" y="3429436"/>
            <a:ext cx="216024" cy="153763"/>
          </a:xfrm>
          <a:prstGeom prst="bentConnector3">
            <a:avLst>
              <a:gd name="adj1" fmla="val -732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Прямоугольник 128"/>
              <p:cNvSpPr/>
              <p:nvPr/>
            </p:nvSpPr>
            <p:spPr>
              <a:xfrm>
                <a:off x="5940152" y="2757876"/>
                <a:ext cx="187032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90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29" name="Прямоугольник 1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2757876"/>
                <a:ext cx="1870320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326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Прямоугольник 129"/>
              <p:cNvSpPr/>
              <p:nvPr/>
            </p:nvSpPr>
            <p:spPr>
              <a:xfrm>
                <a:off x="5940152" y="3223245"/>
                <a:ext cx="259228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90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400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90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30" name="Прямоугольник 1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3223245"/>
                <a:ext cx="2592288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2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Прямоугольник 130"/>
              <p:cNvSpPr/>
              <p:nvPr/>
            </p:nvSpPr>
            <p:spPr>
              <a:xfrm>
                <a:off x="6305940" y="3593604"/>
                <a:ext cx="178542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1" name="Прямоугольник 1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940" y="3593604"/>
                <a:ext cx="1785425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Прямоугольник 131"/>
              <p:cNvSpPr/>
              <p:nvPr/>
            </p:nvSpPr>
            <p:spPr>
              <a:xfrm>
                <a:off x="6726188" y="3915200"/>
                <a:ext cx="102021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2" name="Прямоугольник 1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6188" y="3915200"/>
                <a:ext cx="1020216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Прямоугольник 133"/>
              <p:cNvSpPr/>
              <p:nvPr/>
            </p:nvSpPr>
            <p:spPr>
              <a:xfrm>
                <a:off x="3490017" y="3684910"/>
                <a:ext cx="1736757" cy="6737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𝑐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𝑜𝑠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𝑅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𝑅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h</m:t>
                          </m:r>
                        </m:den>
                      </m:f>
                    </m:oMath>
                  </m:oMathPara>
                </a14:m>
                <a:endParaRPr lang="ru-RU" sz="2000" i="1" dirty="0"/>
              </a:p>
            </p:txBody>
          </p:sp>
        </mc:Choice>
        <mc:Fallback xmlns="">
          <p:sp>
            <p:nvSpPr>
              <p:cNvPr id="134" name="Прямоугольник 1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17" y="3684910"/>
                <a:ext cx="1736757" cy="67371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Прямоугольник 134"/>
              <p:cNvSpPr/>
              <p:nvPr/>
            </p:nvSpPr>
            <p:spPr>
              <a:xfrm>
                <a:off x="5371660" y="4384203"/>
                <a:ext cx="2502032" cy="6313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Javob</a:t>
                </a:r>
                <a:r>
                  <a:rPr lang="en-US" sz="20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𝑹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𝒉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𝒄𝒐𝒔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𝜶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𝒄𝒐𝒔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𝜶</m:t>
                        </m:r>
                      </m:den>
                    </m:f>
                  </m:oMath>
                </a14:m>
                <a:endParaRPr lang="ru-RU" sz="20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5" name="Прямоугольник 1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1660" y="4384203"/>
                <a:ext cx="2502032" cy="631391"/>
              </a:xfrm>
              <a:prstGeom prst="rect">
                <a:avLst/>
              </a:prstGeom>
              <a:blipFill rotWithShape="1">
                <a:blip r:embed="rId13"/>
                <a:stretch>
                  <a:fillRect l="-2433" b="-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854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" grpId="0"/>
      <p:bldP spid="62" grpId="0" animBg="1"/>
      <p:bldP spid="100" grpId="0" animBg="1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 animBg="1"/>
      <p:bldP spid="109" grpId="0"/>
      <p:bldP spid="110" grpId="0" animBg="1"/>
      <p:bldP spid="111" grpId="0"/>
      <p:bldP spid="112" grpId="0"/>
      <p:bldP spid="113" grpId="0"/>
      <p:bldP spid="114" grpId="0" animBg="1"/>
      <p:bldP spid="116" grpId="0"/>
      <p:bldP spid="129" grpId="0"/>
      <p:bldP spid="130" grpId="0"/>
      <p:bldP spid="131" grpId="0"/>
      <p:bldP spid="132" grpId="0"/>
      <p:bldP spid="134" grpId="0"/>
      <p:bldP spid="13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15245</TotalTime>
  <Words>462</Words>
  <Application>Microsoft Office PowerPoint</Application>
  <PresentationFormat>Экран (16:9)</PresentationFormat>
  <Paragraphs>170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Teacher</cp:lastModifiedBy>
  <cp:revision>1347</cp:revision>
  <dcterms:created xsi:type="dcterms:W3CDTF">2020-04-09T07:32:19Z</dcterms:created>
  <dcterms:modified xsi:type="dcterms:W3CDTF">2020-12-29T15:40:38Z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