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630" r:id="rId3"/>
    <p:sldId id="1631" r:id="rId4"/>
    <p:sldId id="1632" r:id="rId5"/>
    <p:sldId id="1633" r:id="rId6"/>
    <p:sldId id="1634" r:id="rId7"/>
    <p:sldId id="1636" r:id="rId8"/>
    <p:sldId id="1635" r:id="rId9"/>
    <p:sldId id="1637" r:id="rId10"/>
    <p:sldId id="1638" r:id="rId11"/>
    <p:sldId id="1640" r:id="rId12"/>
    <p:sldId id="1641" r:id="rId13"/>
    <p:sldId id="1642" r:id="rId14"/>
    <p:sldId id="1639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93" d="100"/>
          <a:sy n="93" d="100"/>
        </p:scale>
        <p:origin x="-780" y="-9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6.wdp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535500"/>
            <a:ext cx="424847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Nuqtani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koordinatalar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boshi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atrofida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burish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9662"/>
            <a:ext cx="3571597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187" y="915566"/>
                <a:ext cx="8640960" cy="1621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2-m a s a l 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(1;0)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915566"/>
                <a:ext cx="8640960" cy="1621726"/>
              </a:xfrm>
              <a:prstGeom prst="rect">
                <a:avLst/>
              </a:prstGeom>
              <a:blipFill>
                <a:blip r:embed="rId3"/>
                <a:stretch>
                  <a:fillRect l="-1482" t="-3383" b="-9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422053" y="2637687"/>
            <a:ext cx="288032" cy="371934"/>
          </a:xfrm>
          <a:prstGeom prst="triangl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244408" y="3757639"/>
            <a:ext cx="288032" cy="299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9742"/>
            <a:ext cx="2664296" cy="22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98471" y="2666065"/>
                <a:ext cx="2259721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dirty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71" y="2666065"/>
                <a:ext cx="2259721" cy="6871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64386" y="3637837"/>
                <a:ext cx="3527889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=0;±1;±2;±3;…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386" y="3637837"/>
                <a:ext cx="352788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874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187" y="915566"/>
                <a:ext cx="864096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3-m a s a l 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irlik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P(1;0)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choragini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915566"/>
                <a:ext cx="8640960" cy="1292662"/>
              </a:xfrm>
              <a:prstGeom prst="rect">
                <a:avLst/>
              </a:prstGeom>
              <a:blipFill rotWithShape="1">
                <a:blip r:embed="rId3"/>
                <a:stretch>
                  <a:fillRect l="-1270" t="-4245" b="-10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5076056" y="3533120"/>
            <a:ext cx="367240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768244" y="2061601"/>
            <a:ext cx="0" cy="28596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20408" y="18517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09910" y="30714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690" y="347814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i="1" dirty="0"/>
          </a:p>
        </p:txBody>
      </p:sp>
      <p:sp>
        <p:nvSpPr>
          <p:cNvPr id="20" name="Кольцо 19"/>
          <p:cNvSpPr/>
          <p:nvPr/>
        </p:nvSpPr>
        <p:spPr>
          <a:xfrm>
            <a:off x="5801755" y="2791438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49274" y="3302287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7644393" y="3466407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0187" y="2499050"/>
                <a:ext cx="1476366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2499050"/>
                <a:ext cx="1476366" cy="663836"/>
              </a:xfrm>
              <a:prstGeom prst="rect">
                <a:avLst/>
              </a:prstGeom>
              <a:blipFill rotWithShape="1">
                <a:blip r:embed="rId4"/>
                <a:stretch>
                  <a:fillRect l="-8678" t="-2752" b="-10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7458284" y="264101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26" name="Овал 25"/>
          <p:cNvSpPr/>
          <p:nvPr/>
        </p:nvSpPr>
        <p:spPr>
          <a:xfrm>
            <a:off x="7308304" y="2911539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85095" y="3302287"/>
                <a:ext cx="1803892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5" y="3302287"/>
                <a:ext cx="1803892" cy="663836"/>
              </a:xfrm>
              <a:prstGeom prst="rect">
                <a:avLst/>
              </a:prstGeom>
              <a:blipFill rotWithShape="1">
                <a:blip r:embed="rId5"/>
                <a:stretch>
                  <a:fillRect l="-6757" t="-2752" b="-10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771800" y="2478414"/>
                <a:ext cx="1628651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78414"/>
                <a:ext cx="1628651" cy="701602"/>
              </a:xfrm>
              <a:prstGeom prst="rect">
                <a:avLst/>
              </a:prstGeom>
              <a:blipFill rotWithShape="1">
                <a:blip r:embed="rId6"/>
                <a:stretch>
                  <a:fillRect l="-7865" b="-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748955" y="3336179"/>
                <a:ext cx="1956177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955" y="3336179"/>
                <a:ext cx="1956177" cy="701602"/>
              </a:xfrm>
              <a:prstGeom prst="rect">
                <a:avLst/>
              </a:prstGeom>
              <a:blipFill rotWithShape="1">
                <a:blip r:embed="rId7"/>
                <a:stretch>
                  <a:fillRect l="-6542" b="-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7626208" y="391781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31" name="Овал 30"/>
          <p:cNvSpPr/>
          <p:nvPr/>
        </p:nvSpPr>
        <p:spPr>
          <a:xfrm>
            <a:off x="7416660" y="3957508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69707" y="263195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33" name="Овал 32"/>
          <p:cNvSpPr/>
          <p:nvPr/>
        </p:nvSpPr>
        <p:spPr>
          <a:xfrm>
            <a:off x="6016913" y="2967627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22397" y="385973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37" name="Овал 36"/>
          <p:cNvSpPr/>
          <p:nvPr/>
        </p:nvSpPr>
        <p:spPr>
          <a:xfrm>
            <a:off x="6076769" y="4034480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3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19" grpId="0"/>
      <p:bldP spid="20" grpId="0" animBg="1"/>
      <p:bldP spid="22" grpId="0"/>
      <p:bldP spid="13" grpId="0" animBg="1"/>
      <p:bldP spid="15" grpId="0"/>
      <p:bldP spid="24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187" y="915566"/>
                <a:ext cx="8640960" cy="1621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4-m a s a l 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(1;0)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915566"/>
                <a:ext cx="8640960" cy="1621726"/>
              </a:xfrm>
              <a:prstGeom prst="rect">
                <a:avLst/>
              </a:prstGeom>
              <a:blipFill rotWithShape="1">
                <a:blip r:embed="rId3"/>
                <a:stretch>
                  <a:fillRect l="-1482" t="-3383" b="-9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98471" y="2666065"/>
                <a:ext cx="2259721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dirty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71" y="2666065"/>
                <a:ext cx="2259721" cy="6871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64386" y="3637837"/>
                <a:ext cx="3527889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=0;±1;±2;±3;…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386" y="3637837"/>
                <a:ext cx="352788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710085" y="3757639"/>
            <a:ext cx="3069827" cy="228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082106" y="2537292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1115616" y="3038809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082105" y="3147814"/>
            <a:ext cx="473671" cy="62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62708" y="378982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27" name="Овал 26"/>
          <p:cNvSpPr/>
          <p:nvPr/>
        </p:nvSpPr>
        <p:spPr>
          <a:xfrm>
            <a:off x="2976334" y="3701551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2126580" y="3600546"/>
            <a:ext cx="236836" cy="284213"/>
          </a:xfrm>
          <a:prstGeom prst="arc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244997" y="3399735"/>
                <a:ext cx="601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97" y="3399735"/>
                <a:ext cx="6013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39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3" grpId="0" animBg="1"/>
      <p:bldP spid="26" grpId="0"/>
      <p:bldP spid="27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ru-RU" sz="2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70187" y="915566"/>
                <a:ext cx="8640960" cy="162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-m 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 a l 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8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(1;0)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915566"/>
                <a:ext cx="8640960" cy="1622817"/>
              </a:xfrm>
              <a:prstGeom prst="rect">
                <a:avLst/>
              </a:prstGeom>
              <a:blipFill rotWithShape="1">
                <a:blip r:embed="rId3"/>
                <a:stretch>
                  <a:fillRect l="-1482" t="-3383" r="-1200" b="-9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098471" y="2666065"/>
                <a:ext cx="2259721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dirty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71" y="2666065"/>
                <a:ext cx="2259721" cy="6871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64386" y="3637837"/>
                <a:ext cx="3527889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=0;±1;±2;±3;…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386" y="3637837"/>
                <a:ext cx="352788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710085" y="3757639"/>
            <a:ext cx="3069827" cy="228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082106" y="2537292"/>
            <a:ext cx="2808" cy="2410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1115616" y="3038809"/>
            <a:ext cx="1932978" cy="1483364"/>
          </a:xfrm>
          <a:prstGeom prst="donut">
            <a:avLst>
              <a:gd name="adj" fmla="val 18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082105" y="3147814"/>
            <a:ext cx="473671" cy="62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62708" y="378982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/>
          </a:p>
        </p:txBody>
      </p:sp>
      <p:sp>
        <p:nvSpPr>
          <p:cNvPr id="27" name="Овал 26"/>
          <p:cNvSpPr/>
          <p:nvPr/>
        </p:nvSpPr>
        <p:spPr>
          <a:xfrm>
            <a:off x="2976334" y="3701551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2126580" y="3600546"/>
            <a:ext cx="236836" cy="284213"/>
          </a:xfrm>
          <a:prstGeom prst="arc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2244997" y="3399735"/>
                <a:ext cx="601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97" y="3399735"/>
                <a:ext cx="6013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4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3" grpId="0" animBg="1"/>
      <p:bldP spid="26" grpId="0"/>
      <p:bldP spid="27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4895"/>
            <a:ext cx="2635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302145" y="1419622"/>
            <a:ext cx="8784976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102-</a:t>
            </a:r>
            <a:r>
              <a:rPr lang="en-US" sz="3200" b="1" dirty="0" smtClean="0"/>
              <a:t>sahifasidagi 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222, 223, 225, 226-</a:t>
            </a:r>
            <a:r>
              <a:rPr lang="en-US" sz="3200" b="1" dirty="0" smtClean="0"/>
              <a:t>mashqlar.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9832" y="1513116"/>
                <a:ext cx="3240360" cy="88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513116"/>
                <a:ext cx="3240360" cy="8867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75068" y="915566"/>
                <a:ext cx="984564" cy="57606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𝟐𝟏𝟑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8" y="915566"/>
                <a:ext cx="984564" cy="57606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59632" y="97828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Graduslarda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ifodalangan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burchaklarning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radian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o‘lchovini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5068" y="2957934"/>
                <a:ext cx="13516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8" y="2957934"/>
                <a:ext cx="1351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23528" y="3771324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ea typeface="Cambria Math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𝟏𝟐𝟎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71324"/>
                <a:ext cx="1452642" cy="523220"/>
              </a:xfrm>
              <a:prstGeom prst="rect">
                <a:avLst/>
              </a:prstGeom>
              <a:blipFill>
                <a:blip r:embed="rId6"/>
                <a:stretch>
                  <a:fillRect l="-8403" t="-11765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1100" y="2884227"/>
                <a:ext cx="4176464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00" y="2884227"/>
                <a:ext cx="4176464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7350" y="3676315"/>
                <a:ext cx="4176464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𝟏𝟐𝟎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0" y="3676315"/>
                <a:ext cx="4176464" cy="6706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725280" y="2968869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𝟏𝟎𝟓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280" y="2968869"/>
                <a:ext cx="1452642" cy="523220"/>
              </a:xfrm>
              <a:prstGeom prst="rect">
                <a:avLst/>
              </a:prstGeom>
              <a:blipFill>
                <a:blip r:embed="rId9"/>
                <a:stretch>
                  <a:fillRect l="-840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719987" y="3789484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ea typeface="Cambria Math"/>
                  </a:rPr>
                  <a:t>4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987" y="3789484"/>
                <a:ext cx="1452642" cy="523220"/>
              </a:xfrm>
              <a:prstGeom prst="rect">
                <a:avLst/>
              </a:prstGeom>
              <a:blipFill>
                <a:blip r:embed="rId10"/>
                <a:stretch>
                  <a:fillRect l="-8368" t="-11765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17562" y="2895162"/>
                <a:ext cx="4176464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562" y="2895162"/>
                <a:ext cx="4176464" cy="6686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63809" y="3694475"/>
                <a:ext cx="4176464" cy="67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809" y="3694475"/>
                <a:ext cx="4176464" cy="67691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6004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5816" y="1513116"/>
                <a:ext cx="3888432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513116"/>
                <a:ext cx="3888432" cy="9017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75068" y="915566"/>
                <a:ext cx="984564" cy="57606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𝟐𝟏𝟒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8" y="915566"/>
                <a:ext cx="984564" cy="57606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59632" y="97828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Radianlarda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ifodalangan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burchaklarning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gradus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o‘lchovini</a:t>
            </a:r>
            <a:r>
              <a:rPr lang="en-US" sz="1800" b="1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2717059"/>
                <a:ext cx="1044197" cy="90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800" b="0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17059"/>
                <a:ext cx="1044197" cy="908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7504" y="3771324"/>
                <a:ext cx="1102418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3600" b="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3600" b="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3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71324"/>
                <a:ext cx="1102418" cy="830227"/>
              </a:xfrm>
              <a:prstGeom prst="rect">
                <a:avLst/>
              </a:prstGeom>
              <a:blipFill>
                <a:blip r:embed="rId6"/>
                <a:stretch>
                  <a:fillRect l="-6111" b="-6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3462" y="2684236"/>
                <a:ext cx="4176464" cy="86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𝜶</m:t>
                      </m:r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ru-RU" sz="24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62" y="2684236"/>
                <a:ext cx="4176464" cy="8686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3462" y="3575168"/>
                <a:ext cx="4176464" cy="86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𝜶</m:t>
                      </m:r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ru-RU" sz="24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/>
                            </a:rPr>
                            <m:t>𝟐𝟎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62" y="3575168"/>
                <a:ext cx="4176464" cy="8686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03866" y="2664159"/>
                <a:ext cx="117230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b="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ru-RU" sz="2800" b="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66" y="2664159"/>
                <a:ext cx="1172309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44008" y="3668478"/>
                <a:ext cx="1117101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3200" b="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  <m:r>
                          <a:rPr lang="ru-RU" sz="3200" b="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3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68478"/>
                <a:ext cx="1117101" cy="788742"/>
              </a:xfrm>
              <a:prstGeom prst="rect">
                <a:avLst/>
              </a:prstGeom>
              <a:blipFill>
                <a:blip r:embed="rId10"/>
                <a:stretch>
                  <a:fillRect l="-14208" b="-10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2080" y="2680691"/>
                <a:ext cx="4176464" cy="86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𝜶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ru-RU" sz="24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0691"/>
                <a:ext cx="4176464" cy="8686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64088" y="3503314"/>
                <a:ext cx="4176464" cy="86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𝜶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ru-RU" sz="24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503314"/>
                <a:ext cx="4176464" cy="8686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4101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6200" y="778694"/>
            <a:ext cx="8915400" cy="8245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aylanani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qaraymiz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627784" y="1871763"/>
            <a:ext cx="3656588" cy="3024336"/>
            <a:chOff x="2736" y="1152"/>
            <a:chExt cx="2880" cy="2880"/>
          </a:xfrm>
        </p:grpSpPr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25" name="Group 7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40" name="Group 8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5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5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  <p:grpSp>
              <p:nvGrpSpPr>
                <p:cNvPr id="41" name="Group 11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5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5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  <p:sp>
              <p:nvSpPr>
                <p:cNvPr id="42" name="Line 14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536"/>
                </a:p>
              </p:txBody>
            </p:sp>
            <p:sp>
              <p:nvSpPr>
                <p:cNvPr id="43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536"/>
                </a:p>
              </p:txBody>
            </p:sp>
            <p:grpSp>
              <p:nvGrpSpPr>
                <p:cNvPr id="44" name="Group 16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4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4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  <p:grpSp>
              <p:nvGrpSpPr>
                <p:cNvPr id="45" name="Group 19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4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4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</p:grpSp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27" name="Group 23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3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3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  <p:grpSp>
              <p:nvGrpSpPr>
                <p:cNvPr id="28" name="Group 26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3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3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  <p:grpSp>
              <p:nvGrpSpPr>
                <p:cNvPr id="29" name="Group 29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3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  <p:sp>
                <p:nvSpPr>
                  <p:cNvPr id="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536"/>
                  </a:p>
                </p:txBody>
              </p:sp>
            </p:grpSp>
            <p:sp>
              <p:nvSpPr>
                <p:cNvPr id="30" name="Line 32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536"/>
                </a:p>
              </p:txBody>
            </p:sp>
            <p:sp>
              <p:nvSpPr>
                <p:cNvPr id="31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536"/>
                </a:p>
              </p:txBody>
            </p:sp>
            <p:sp>
              <p:nvSpPr>
                <p:cNvPr id="32" name="Line 34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536"/>
                </a:p>
              </p:txBody>
            </p:sp>
            <p:sp>
              <p:nvSpPr>
                <p:cNvPr id="33" name="Line 35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536"/>
                </a:p>
              </p:txBody>
            </p:sp>
          </p:grpSp>
        </p:grpSp>
        <p:grpSp>
          <p:nvGrpSpPr>
            <p:cNvPr id="22" name="Group 37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 flipV="1">
                <a:off x="4176" y="1152"/>
                <a:ext cx="0" cy="2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536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736" y="2592"/>
                <a:ext cx="28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536"/>
              </a:p>
            </p:txBody>
          </p:sp>
        </p:grpSp>
      </p:grpSp>
      <p:sp>
        <p:nvSpPr>
          <p:cNvPr id="3" name="Кольцо 2"/>
          <p:cNvSpPr/>
          <p:nvPr/>
        </p:nvSpPr>
        <p:spPr>
          <a:xfrm>
            <a:off x="3359102" y="2456537"/>
            <a:ext cx="2193953" cy="1814601"/>
          </a:xfrm>
          <a:prstGeom prst="donu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3507853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P(1;0)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5496223" y="3314689"/>
            <a:ext cx="113663" cy="138484"/>
          </a:xfrm>
          <a:prstGeom prst="ellipse">
            <a:avLst/>
          </a:prstGeom>
          <a:solidFill>
            <a:srgbClr val="11A73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536"/>
          </a:p>
        </p:txBody>
      </p:sp>
      <p:sp>
        <p:nvSpPr>
          <p:cNvPr id="2" name="Прямоугольник 1"/>
          <p:cNvSpPr/>
          <p:nvPr/>
        </p:nvSpPr>
        <p:spPr>
          <a:xfrm>
            <a:off x="4500332" y="176134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945818" y="293930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045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5" grpId="0"/>
      <p:bldP spid="54" grpId="0" animBg="1"/>
      <p:bldP spid="2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"/>
              <p:cNvSpPr txBox="1">
                <a:spLocks/>
              </p:cNvSpPr>
              <p:nvPr/>
            </p:nvSpPr>
            <p:spPr>
              <a:xfrm>
                <a:off x="0" y="51470"/>
                <a:ext cx="9144000" cy="457314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/>
                <a:r>
                  <a:rPr lang="en-US" sz="2800" b="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nuqtani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koordinata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boshi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atrofida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0" dirty="0" err="1" smtClean="0"/>
                  <a:t>burchakka</a:t>
                </a:r>
                <a:r>
                  <a:rPr lang="en-US" sz="2800" b="0" dirty="0" smtClean="0"/>
                  <a:t> </a:t>
                </a:r>
                <a:r>
                  <a:rPr lang="en-US" sz="2800" b="0" dirty="0" err="1" smtClean="0"/>
                  <a:t>burish</a:t>
                </a:r>
                <a:endParaRPr lang="ru-RU" sz="2800" b="0" dirty="0"/>
              </a:p>
            </p:txBody>
          </p:sp>
        </mc:Choice>
        <mc:Fallback xmlns="">
          <p:sp>
            <p:nvSpPr>
              <p:cNvPr id="17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70"/>
                <a:ext cx="9144000" cy="457314"/>
              </a:xfrm>
              <a:prstGeom prst="rect">
                <a:avLst/>
              </a:prstGeom>
              <a:blipFill rotWithShape="1">
                <a:blip r:embed="rId3"/>
                <a:stretch>
                  <a:fillRect t="-17333" b="-4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0" y="915566"/>
                <a:ext cx="4457700" cy="50405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1.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Aytaylik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5566"/>
                <a:ext cx="4457700" cy="504056"/>
              </a:xfrm>
              <a:prstGeom prst="rect">
                <a:avLst/>
              </a:prstGeom>
              <a:blipFill>
                <a:blip r:embed="rId4"/>
                <a:stretch>
                  <a:fillRect t="-8434" b="-19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0" y="1603214"/>
            <a:ext cx="4058716" cy="291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Заголовок 1"/>
              <p:cNvSpPr txBox="1">
                <a:spLocks/>
              </p:cNvSpPr>
              <p:nvPr/>
            </p:nvSpPr>
            <p:spPr>
              <a:xfrm>
                <a:off x="4661495" y="915566"/>
                <a:ext cx="4457700" cy="50405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2.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Aytaylik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bo‘lsin.</a:t>
                </a:r>
                <a:endParaRPr lang="ru-RU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95" y="915566"/>
                <a:ext cx="4457700" cy="504056"/>
              </a:xfrm>
              <a:prstGeom prst="rect">
                <a:avLst/>
              </a:prstGeom>
              <a:blipFill>
                <a:blip r:embed="rId7"/>
                <a:stretch>
                  <a:fillRect t="-8434" b="-19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5" y="1492002"/>
            <a:ext cx="3820440" cy="288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4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0" y="915566"/>
                <a:ext cx="4457700" cy="50405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1)  P(1;0),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bo‘lsin.</a:t>
                </a:r>
                <a:endParaRPr lang="ru-RU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5566"/>
                <a:ext cx="4457700" cy="504056"/>
              </a:xfrm>
              <a:prstGeom prst="rect">
                <a:avLst/>
              </a:prstGeom>
              <a:blipFill>
                <a:blip r:embed="rId3"/>
                <a:stretch>
                  <a:fillRect t="-2410" b="-25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Заголовок 1"/>
              <p:cNvSpPr txBox="1">
                <a:spLocks/>
              </p:cNvSpPr>
              <p:nvPr/>
            </p:nvSpPr>
            <p:spPr>
              <a:xfrm>
                <a:off x="4661495" y="915566"/>
                <a:ext cx="4457700" cy="50405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2)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P(1;0),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bo‘lsin.</a:t>
                </a:r>
                <a:endParaRPr lang="ru-RU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95" y="915566"/>
                <a:ext cx="4457700" cy="504056"/>
              </a:xfrm>
              <a:prstGeom prst="rect">
                <a:avLst/>
              </a:prstGeom>
              <a:blipFill>
                <a:blip r:embed="rId4"/>
                <a:stretch>
                  <a:fillRect t="-2410" b="-25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1635646"/>
            <a:ext cx="4167187" cy="29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 bwMode="auto">
          <a:xfrm>
            <a:off x="4806751" y="1563637"/>
            <a:ext cx="4167187" cy="28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79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11506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3" y="76939"/>
            <a:ext cx="9144000" cy="101131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0" dirty="0" err="1" smtClean="0"/>
              <a:t>Ba’zi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burchaklarni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burishning</a:t>
            </a:r>
            <a:r>
              <a:rPr lang="en-US" sz="3200" b="0" dirty="0" smtClean="0"/>
              <a:t> radian </a:t>
            </a:r>
            <a:r>
              <a:rPr lang="en-US" sz="3200" b="0" dirty="0" err="1" smtClean="0"/>
              <a:t>va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gradus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o‘lchovlari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jadvali</a:t>
            </a:r>
            <a:endParaRPr lang="ru-RU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63053"/>
                  </p:ext>
                </p:extLst>
              </p:nvPr>
            </p:nvGraphicFramePr>
            <p:xfrm>
              <a:off x="179512" y="1275606"/>
              <a:ext cx="8784976" cy="33527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683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6652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00639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9249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92747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92747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92747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927476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1152835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7920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𝟑𝟎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𝟔𝟎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𝟐𝟕𝟎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𝟑𝟔𝟎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80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>
                                    <a:effectLst/>
                                    <a:latin typeface="Cambria Math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4805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63053"/>
                  </p:ext>
                </p:extLst>
              </p:nvPr>
            </p:nvGraphicFramePr>
            <p:xfrm>
              <a:off x="179512" y="1275606"/>
              <a:ext cx="8784976" cy="33527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6831"/>
                    <a:gridCol w="966524"/>
                    <a:gridCol w="1006392"/>
                    <a:gridCol w="892490"/>
                    <a:gridCol w="927476"/>
                    <a:gridCol w="927476"/>
                    <a:gridCol w="927476"/>
                    <a:gridCol w="927476"/>
                    <a:gridCol w="1152835"/>
                  </a:tblGrid>
                  <a:tr h="7920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r="-733526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805" r="-698113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212" r="-572727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8095" r="-542857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23684" r="-425000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23684" r="-325000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19608" r="-222876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4342" r="-124342" b="-3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62963" b="-323846"/>
                          </a:stretch>
                        </a:blipFill>
                      </a:tcPr>
                    </a:tc>
                  </a:tr>
                  <a:tr h="1080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3446" r="-733526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805" t="-73446" r="-698113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212" t="-73446" r="-572727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8095" t="-73446" r="-542857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23684" t="-73446" r="-425000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23684" t="-73446" r="-325000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19608" t="-73446" r="-222876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4342" t="-73446" r="-124342" b="-13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9582" marR="19582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62963" t="-73446" b="-137853"/>
                          </a:stretch>
                        </a:blipFill>
                      </a:tcPr>
                    </a:tc>
                  </a:tr>
                  <a:tr h="14805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9582" marR="1958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8" name="Рисунок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-1"/>
          <a:stretch/>
        </p:blipFill>
        <p:spPr bwMode="auto">
          <a:xfrm>
            <a:off x="329268" y="3458445"/>
            <a:ext cx="786348" cy="880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197" r="10596"/>
          <a:stretch/>
        </p:blipFill>
        <p:spPr bwMode="auto">
          <a:xfrm>
            <a:off x="1333774" y="3459207"/>
            <a:ext cx="789954" cy="831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93" r="-9822"/>
          <a:stretch/>
        </p:blipFill>
        <p:spPr bwMode="auto">
          <a:xfrm flipV="1">
            <a:off x="3275856" y="3581157"/>
            <a:ext cx="871941" cy="68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 r="14509"/>
          <a:stretch/>
        </p:blipFill>
        <p:spPr bwMode="auto">
          <a:xfrm flipV="1">
            <a:off x="4234497" y="3589149"/>
            <a:ext cx="675005" cy="6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1" r="22307"/>
          <a:stretch/>
        </p:blipFill>
        <p:spPr bwMode="auto">
          <a:xfrm>
            <a:off x="5148064" y="3635738"/>
            <a:ext cx="616585" cy="60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"/>
          <a:stretch/>
        </p:blipFill>
        <p:spPr bwMode="auto">
          <a:xfrm>
            <a:off x="6084168" y="3510643"/>
            <a:ext cx="774065" cy="728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 bwMode="auto">
          <a:xfrm>
            <a:off x="6948264" y="3502705"/>
            <a:ext cx="789940" cy="744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/>
          <a:stretch/>
        </p:blipFill>
        <p:spPr bwMode="auto">
          <a:xfrm>
            <a:off x="8100392" y="3497308"/>
            <a:ext cx="744855" cy="741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/>
        </p:blipFill>
        <p:spPr bwMode="auto">
          <a:xfrm>
            <a:off x="2339752" y="3465875"/>
            <a:ext cx="773430" cy="81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511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4944" y="195486"/>
                <a:ext cx="82809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Endi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burishga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oid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misollarni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qaraymiz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4" y="195486"/>
                <a:ext cx="8280920" cy="954107"/>
              </a:xfrm>
              <a:prstGeom prst="rect">
                <a:avLst/>
              </a:prstGeom>
              <a:blipFill>
                <a:blip r:embed="rId2"/>
                <a:stretch>
                  <a:fillRect l="-1472" t="-6369" r="-1766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3430" y="1252379"/>
                <a:ext cx="3391121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Masalan,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30" y="1252379"/>
                <a:ext cx="3391121" cy="723403"/>
              </a:xfrm>
              <a:prstGeom prst="rect">
                <a:avLst/>
              </a:prstGeom>
              <a:blipFill>
                <a:blip r:embed="rId3"/>
                <a:stretch>
                  <a:fillRect l="-3777" b="-9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0948" y="1999185"/>
                <a:ext cx="2486450" cy="84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9</m:t>
                          </m:r>
                          <m:r>
                            <a:rPr lang="en-US" sz="26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/>
                        </a:rPr>
                        <m:t>=2∙2</m:t>
                      </m:r>
                      <m:r>
                        <a:rPr lang="en-US" sz="2600" i="1">
                          <a:latin typeface="Cambria Math"/>
                        </a:rPr>
                        <m:t>𝜋</m:t>
                      </m:r>
                      <m:r>
                        <a:rPr lang="en-US" sz="2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48" y="1999185"/>
                <a:ext cx="2486450" cy="8414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04048" y="2013744"/>
                <a:ext cx="2907142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9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2∙2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013744"/>
                <a:ext cx="2907142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4403" b="-1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7" y="2847130"/>
            <a:ext cx="3043189" cy="21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3084"/>
            <a:ext cx="3096344" cy="21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187" y="915566"/>
                <a:ext cx="8640960" cy="1874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1-m a s a l 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P(1;0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7</m:t>
                    </m:r>
                    <m:r>
                      <a:rPr lang="en-US" sz="26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2)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5</m:t>
                        </m:r>
                        <m:r>
                          <a:rPr lang="en-US" sz="2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burchakka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burishdan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7" y="915566"/>
                <a:ext cx="8640960" cy="1874616"/>
              </a:xfrm>
              <a:prstGeom prst="rect">
                <a:avLst/>
              </a:prstGeom>
              <a:blipFill>
                <a:blip r:embed="rId3"/>
                <a:stretch>
                  <a:fillRect l="-1270" t="-292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278037" y="2965215"/>
            <a:ext cx="288032" cy="371934"/>
          </a:xfrm>
          <a:prstGeom prst="triangl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78037" y="4474817"/>
            <a:ext cx="288032" cy="299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5914" y="2927149"/>
                <a:ext cx="80902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7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=3∙2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7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burishda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burishdagi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(-1;0)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4" y="2927149"/>
                <a:ext cx="8090245" cy="707886"/>
              </a:xfrm>
              <a:prstGeom prst="rect">
                <a:avLst/>
              </a:prstGeom>
              <a:blipFill>
                <a:blip r:embed="rId4"/>
                <a:stretch>
                  <a:fillRect l="-829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75558" y="3820200"/>
                <a:ext cx="8172906" cy="839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2) 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−2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burishda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burishdagi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0;-1)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" y="3820200"/>
                <a:ext cx="8172906" cy="839782"/>
              </a:xfrm>
              <a:prstGeom prst="rect">
                <a:avLst/>
              </a:prstGeom>
              <a:blipFill>
                <a:blip r:embed="rId5"/>
                <a:stretch>
                  <a:fillRect l="-746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47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13750</TotalTime>
  <Words>851</Words>
  <Application>Microsoft Office PowerPoint</Application>
  <PresentationFormat>Экран (16:9)</PresentationFormat>
  <Paragraphs>114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Utkirbek</cp:lastModifiedBy>
  <cp:revision>1236</cp:revision>
  <dcterms:created xsi:type="dcterms:W3CDTF">2020-04-09T07:32:19Z</dcterms:created>
  <dcterms:modified xsi:type="dcterms:W3CDTF">2020-12-17T13:19:40Z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