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1381" r:id="rId2"/>
    <p:sldId id="1630" r:id="rId3"/>
    <p:sldId id="1631" r:id="rId4"/>
    <p:sldId id="1632" r:id="rId5"/>
    <p:sldId id="1633" r:id="rId6"/>
    <p:sldId id="1634" r:id="rId7"/>
    <p:sldId id="1636" r:id="rId8"/>
    <p:sldId id="1635" r:id="rId9"/>
    <p:sldId id="1637" r:id="rId10"/>
    <p:sldId id="1638" r:id="rId11"/>
    <p:sldId id="1640" r:id="rId12"/>
    <p:sldId id="1641" r:id="rId13"/>
    <p:sldId id="1642" r:id="rId14"/>
    <p:sldId id="1639" r:id="rId15"/>
  </p:sldIdLst>
  <p:sldSz cx="9144000" cy="5143500" type="screen16x9"/>
  <p:notesSz cx="5765800" cy="3244850"/>
  <p:custDataLst>
    <p:tags r:id="rId17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167" autoAdjust="0"/>
    <p:restoredTop sz="94624" autoAdjust="0"/>
  </p:normalViewPr>
  <p:slideViewPr>
    <p:cSldViewPr>
      <p:cViewPr varScale="1">
        <p:scale>
          <a:sx n="93" d="100"/>
          <a:sy n="93" d="100"/>
        </p:scale>
        <p:origin x="-780" y="-96"/>
      </p:cViewPr>
      <p:guideLst>
        <p:guide orient="horz" pos="2880"/>
        <p:guide orient="horz" pos="6391"/>
        <p:guide orient="horz" pos="2057"/>
        <p:guide orient="horz" pos="4566"/>
        <p:guide pos="2160"/>
        <p:guide pos="4451"/>
        <p:guide pos="1662"/>
        <p:guide pos="3425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17.12.2020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12/17/2020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microsoft.com/office/2007/relationships/hdphoto" Target="../media/hdphoto6.wdp"/><Relationship Id="rId4" Type="http://schemas.openxmlformats.org/officeDocument/2006/relationships/image" Target="../media/image4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7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60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3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24.png"/><Relationship Id="rId4" Type="http://schemas.openxmlformats.org/officeDocument/2006/relationships/image" Target="../media/image22.png"/><Relationship Id="rId9" Type="http://schemas.microsoft.com/office/2007/relationships/hdphoto" Target="../media/hdphoto2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2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10" Type="http://schemas.openxmlformats.org/officeDocument/2006/relationships/image" Target="../media/image38.png"/><Relationship Id="rId4" Type="http://schemas.openxmlformats.org/officeDocument/2006/relationships/image" Target="../media/image31.png"/><Relationship Id="rId9" Type="http://schemas.openxmlformats.org/officeDocument/2006/relationships/image" Target="../media/image3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40.png"/><Relationship Id="rId7" Type="http://schemas.microsoft.com/office/2007/relationships/hdphoto" Target="../media/hdphoto4.wdp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Relationship Id="rId9" Type="http://schemas.microsoft.com/office/2007/relationships/hdphoto" Target="../media/hdphoto5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0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971600" y="2535500"/>
            <a:ext cx="4248472" cy="1548418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sz="3200" b="1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endParaRPr sz="3200" b="1" dirty="0">
              <a:latin typeface="Arial"/>
              <a:cs typeface="Arial"/>
            </a:endParaRPr>
          </a:p>
          <a:p>
            <a:pPr marL="20131">
              <a:lnSpc>
                <a:spcPts val="4431"/>
              </a:lnSpc>
            </a:pP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Nuqtani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koordinatalar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boshi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atrofida</a:t>
            </a:r>
            <a:r>
              <a:rPr lang="en-US" sz="32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3200" b="1" dirty="0" err="1" smtClean="0">
                <a:solidFill>
                  <a:srgbClr val="002060"/>
                </a:solidFill>
                <a:latin typeface="Arial"/>
                <a:cs typeface="Arial"/>
              </a:rPr>
              <a:t>burish</a:t>
            </a:r>
            <a:endParaRPr lang="en-US" sz="32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23527" y="2533777"/>
            <a:ext cx="545553" cy="164138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53647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53647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6989514" y="485239"/>
            <a:ext cx="136815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 smtClean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:a16="http://schemas.microsoft.com/office/drawing/2014/main" xmlns="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:a16="http://schemas.microsoft.com/office/drawing/2014/main" xmlns="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:a16="http://schemas.microsoft.com/office/drawing/2014/main" xmlns="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:a16="http://schemas.microsoft.com/office/drawing/2014/main" xmlns="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:a16="http://schemas.microsoft.com/office/drawing/2014/main" xmlns="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779662"/>
            <a:ext cx="3571597" cy="28115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endParaRPr lang="ru-RU" sz="28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70187" y="915566"/>
                <a:ext cx="8640960" cy="16217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2-m a s a l a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2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ru-RU" sz="2800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800" i="1">
                                <a:latin typeface="Cambria Math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ru-RU" sz="2800" i="1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3</m:t>
                                </m:r>
                              </m:e>
                            </m:rad>
                          </m:num>
                          <m:den>
                            <m:r>
                              <a:rPr lang="en-US" sz="28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sz="2800" i="1">
                            <a:latin typeface="Cambria Math"/>
                          </a:rPr>
                          <m:t>;</m:t>
                        </m:r>
                        <m:f>
                          <m:fPr>
                            <m:ctrlPr>
                              <a:rPr lang="ru-RU" sz="28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800" i="1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sz="28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nuqtani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qilish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(1;0)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nuqtani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burish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burchaklarni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yozing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87" y="915566"/>
                <a:ext cx="8640960" cy="1621726"/>
              </a:xfrm>
              <a:prstGeom prst="rect">
                <a:avLst/>
              </a:prstGeom>
              <a:blipFill>
                <a:blip r:embed="rId3"/>
                <a:stretch>
                  <a:fillRect l="-1482" t="-3383" b="-93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Равнобедренный треугольник 2"/>
          <p:cNvSpPr/>
          <p:nvPr/>
        </p:nvSpPr>
        <p:spPr>
          <a:xfrm>
            <a:off x="422053" y="2637687"/>
            <a:ext cx="288032" cy="371934"/>
          </a:xfrm>
          <a:prstGeom prst="triangle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8244408" y="3757639"/>
            <a:ext cx="288032" cy="299004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99742"/>
            <a:ext cx="2664296" cy="22761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098471" y="2666065"/>
                <a:ext cx="2259721" cy="6871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i="1" smtClean="0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6</m:t>
                        </m:r>
                      </m:den>
                    </m:f>
                    <m:r>
                      <a:rPr lang="en-US" dirty="0">
                        <a:latin typeface="Cambria Math"/>
                      </a:rPr>
                      <m:t>+</m:t>
                    </m:r>
                    <m:r>
                      <a:rPr lang="en-US" b="0" i="1" dirty="0" smtClean="0">
                        <a:latin typeface="Cambria Math"/>
                      </a:rPr>
                      <m:t>2</m:t>
                    </m:r>
                    <m:r>
                      <m:rPr>
                        <m:sty m:val="p"/>
                      </m:rPr>
                      <a:rPr lang="el-GR" i="1" dirty="0" smtClean="0">
                        <a:latin typeface="Cambria Math"/>
                        <a:ea typeface="Cambria Math"/>
                      </a:rPr>
                      <m:t>π</m:t>
                    </m:r>
                    <m:r>
                      <a:rPr lang="en-US" b="0" i="1" dirty="0" smtClean="0">
                        <a:latin typeface="Cambria Math"/>
                        <a:ea typeface="Cambria Math"/>
                      </a:rPr>
                      <m:t>𝑘</m:t>
                    </m:r>
                  </m:oMath>
                </a14:m>
                <a:r>
                  <a:rPr lang="en-US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8471" y="2666065"/>
                <a:ext cx="2259721" cy="687111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464386" y="3637837"/>
                <a:ext cx="3527889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𝑘</m:t>
                    </m:r>
                    <m:r>
                      <a:rPr lang="en-US" i="1">
                        <a:latin typeface="Cambria Math"/>
                      </a:rPr>
                      <m:t>=0;±1;±2;±3;…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4386" y="3637837"/>
                <a:ext cx="3527889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718748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4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10" grpId="0" animBg="1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r>
              <a:rPr lang="en-US" sz="2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70187" y="915566"/>
                <a:ext cx="8640960" cy="129266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3-m a s a l 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irlik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aylanada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P(1;0)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nuqtani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26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burchakka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burish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natijasida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joylashgan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koordinatalar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choragini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aniqlaymiz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  </a:t>
                </a: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87" y="915566"/>
                <a:ext cx="8640960" cy="1292662"/>
              </a:xfrm>
              <a:prstGeom prst="rect">
                <a:avLst/>
              </a:prstGeom>
              <a:blipFill rotWithShape="1">
                <a:blip r:embed="rId3"/>
                <a:stretch>
                  <a:fillRect l="-1270" t="-4245" b="-1084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" name="Прямая со стрелкой 4"/>
          <p:cNvCxnSpPr/>
          <p:nvPr/>
        </p:nvCxnSpPr>
        <p:spPr>
          <a:xfrm>
            <a:off x="5076056" y="3533120"/>
            <a:ext cx="3672408" cy="0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 flipV="1">
            <a:off x="6768244" y="2061601"/>
            <a:ext cx="0" cy="2859608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6820408" y="1851780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800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8409910" y="3071454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800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6429690" y="3478143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</a:t>
            </a:r>
            <a:endParaRPr lang="ru-RU" sz="2800" i="1" dirty="0"/>
          </a:p>
        </p:txBody>
      </p:sp>
      <p:sp>
        <p:nvSpPr>
          <p:cNvPr id="20" name="Кольцо 19"/>
          <p:cNvSpPr/>
          <p:nvPr/>
        </p:nvSpPr>
        <p:spPr>
          <a:xfrm>
            <a:off x="5801755" y="2791438"/>
            <a:ext cx="1932978" cy="1483364"/>
          </a:xfrm>
          <a:prstGeom prst="donut">
            <a:avLst>
              <a:gd name="adj" fmla="val 1835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749274" y="3302287"/>
            <a:ext cx="372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800" b="1" dirty="0"/>
          </a:p>
        </p:txBody>
      </p:sp>
      <p:sp>
        <p:nvSpPr>
          <p:cNvPr id="13" name="Овал 12"/>
          <p:cNvSpPr/>
          <p:nvPr/>
        </p:nvSpPr>
        <p:spPr>
          <a:xfrm>
            <a:off x="7644393" y="3466407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370187" y="2499050"/>
                <a:ext cx="1476366" cy="6638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87" y="2499050"/>
                <a:ext cx="1476366" cy="663836"/>
              </a:xfrm>
              <a:prstGeom prst="rect">
                <a:avLst/>
              </a:prstGeom>
              <a:blipFill rotWithShape="1">
                <a:blip r:embed="rId4"/>
                <a:stretch>
                  <a:fillRect l="-8678" t="-2752" b="-100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4" name="Прямоугольник 23"/>
          <p:cNvSpPr/>
          <p:nvPr/>
        </p:nvSpPr>
        <p:spPr>
          <a:xfrm>
            <a:off x="7458284" y="2641011"/>
            <a:ext cx="372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800" b="1" dirty="0"/>
          </a:p>
        </p:txBody>
      </p:sp>
      <p:sp>
        <p:nvSpPr>
          <p:cNvPr id="26" name="Овал 25"/>
          <p:cNvSpPr/>
          <p:nvPr/>
        </p:nvSpPr>
        <p:spPr>
          <a:xfrm>
            <a:off x="7308304" y="2911539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Прямоугольник 26"/>
              <p:cNvSpPr/>
              <p:nvPr/>
            </p:nvSpPr>
            <p:spPr>
              <a:xfrm>
                <a:off x="385095" y="3302287"/>
                <a:ext cx="1803892" cy="66383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en-US" sz="28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27" name="Прямоугольник 2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095" y="3302287"/>
                <a:ext cx="1803892" cy="663836"/>
              </a:xfrm>
              <a:prstGeom prst="rect">
                <a:avLst/>
              </a:prstGeom>
              <a:blipFill rotWithShape="1">
                <a:blip r:embed="rId5"/>
                <a:stretch>
                  <a:fillRect l="-6757" t="-2752" b="-1009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Прямоугольник 27"/>
              <p:cNvSpPr/>
              <p:nvPr/>
            </p:nvSpPr>
            <p:spPr>
              <a:xfrm>
                <a:off x="2771800" y="2478414"/>
                <a:ext cx="1628651" cy="7016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3)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28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28" name="Прямоугольник 2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1800" y="2478414"/>
                <a:ext cx="1628651" cy="701602"/>
              </a:xfrm>
              <a:prstGeom prst="rect">
                <a:avLst/>
              </a:prstGeom>
              <a:blipFill rotWithShape="1">
                <a:blip r:embed="rId6"/>
                <a:stretch>
                  <a:fillRect l="-7865" b="-95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2748955" y="3336179"/>
                <a:ext cx="1956177" cy="7016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4)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𝛼</m:t>
                    </m:r>
                    <m:r>
                      <a:rPr lang="en-US" sz="2800" b="0" i="1" smtClean="0">
                        <a:latin typeface="Cambria Math"/>
                        <a:ea typeface="Cambria Math"/>
                        <a:cs typeface="Arial" panose="020B0604020202020204" pitchFamily="34" charset="0"/>
                      </a:rPr>
                      <m:t>=−</m:t>
                    </m:r>
                    <m:f>
                      <m:fPr>
                        <m:ctrlPr>
                          <a:rPr lang="en-US" sz="28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3</m:t>
                        </m:r>
                        <m:r>
                          <a:rPr lang="en-US" sz="28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𝜋</m:t>
                        </m:r>
                      </m:num>
                      <m:den>
                        <m:r>
                          <a:rPr lang="en-US" sz="2800" b="0" i="1" smtClean="0">
                            <a:latin typeface="Cambria Math"/>
                            <a:ea typeface="Cambria Math"/>
                            <a:cs typeface="Arial" panose="020B0604020202020204" pitchFamily="34" charset="0"/>
                          </a:rPr>
                          <m:t>4</m:t>
                        </m:r>
                      </m:den>
                    </m:f>
                  </m:oMath>
                </a14:m>
                <a:endParaRPr lang="ru-RU" sz="2800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8955" y="3336179"/>
                <a:ext cx="1956177" cy="701602"/>
              </a:xfrm>
              <a:prstGeom prst="rect">
                <a:avLst/>
              </a:prstGeom>
              <a:blipFill rotWithShape="1">
                <a:blip r:embed="rId7"/>
                <a:stretch>
                  <a:fillRect l="-6542" b="-956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Прямоугольник 29"/>
          <p:cNvSpPr/>
          <p:nvPr/>
        </p:nvSpPr>
        <p:spPr>
          <a:xfrm>
            <a:off x="7626208" y="3917812"/>
            <a:ext cx="372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800" b="1" dirty="0"/>
          </a:p>
        </p:txBody>
      </p:sp>
      <p:sp>
        <p:nvSpPr>
          <p:cNvPr id="31" name="Овал 30"/>
          <p:cNvSpPr/>
          <p:nvPr/>
        </p:nvSpPr>
        <p:spPr>
          <a:xfrm>
            <a:off x="7416660" y="3957508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Прямоугольник 31"/>
          <p:cNvSpPr/>
          <p:nvPr/>
        </p:nvSpPr>
        <p:spPr>
          <a:xfrm>
            <a:off x="5569707" y="2631958"/>
            <a:ext cx="372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800" b="1" dirty="0"/>
          </a:p>
        </p:txBody>
      </p:sp>
      <p:sp>
        <p:nvSpPr>
          <p:cNvPr id="33" name="Овал 32"/>
          <p:cNvSpPr/>
          <p:nvPr/>
        </p:nvSpPr>
        <p:spPr>
          <a:xfrm>
            <a:off x="6016913" y="2967627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Прямоугольник 35"/>
          <p:cNvSpPr/>
          <p:nvPr/>
        </p:nvSpPr>
        <p:spPr>
          <a:xfrm>
            <a:off x="5522397" y="3859735"/>
            <a:ext cx="372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800" b="1" dirty="0"/>
          </a:p>
        </p:txBody>
      </p:sp>
      <p:sp>
        <p:nvSpPr>
          <p:cNvPr id="37" name="Овал 36"/>
          <p:cNvSpPr/>
          <p:nvPr/>
        </p:nvSpPr>
        <p:spPr>
          <a:xfrm>
            <a:off x="6076769" y="4034480"/>
            <a:ext cx="138397" cy="112176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03166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9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5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6" grpId="0"/>
      <p:bldP spid="18" grpId="0"/>
      <p:bldP spid="19" grpId="0"/>
      <p:bldP spid="20" grpId="0" animBg="1"/>
      <p:bldP spid="22" grpId="0"/>
      <p:bldP spid="13" grpId="0" animBg="1"/>
      <p:bldP spid="15" grpId="0"/>
      <p:bldP spid="24" grpId="0"/>
      <p:bldP spid="26" grpId="0" animBg="1"/>
      <p:bldP spid="27" grpId="0"/>
      <p:bldP spid="28" grpId="0"/>
      <p:bldP spid="29" grpId="0"/>
      <p:bldP spid="30" grpId="0"/>
      <p:bldP spid="31" grpId="0" animBg="1"/>
      <p:bldP spid="32" grpId="0"/>
      <p:bldP spid="33" grpId="0" animBg="1"/>
      <p:bldP spid="36" grpId="0"/>
      <p:bldP spid="3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endParaRPr lang="ru-RU" sz="28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70187" y="915566"/>
                <a:ext cx="8640960" cy="16217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4-m a s a l a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2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ru-RU" sz="2800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800" i="1">
                                <a:latin typeface="Cambria Math"/>
                              </a:rPr>
                            </m:ctrlPr>
                          </m:fPr>
                          <m:num>
                            <m:r>
                              <a:rPr lang="en-US" sz="2800" b="0" i="1" smtClean="0">
                                <a:latin typeface="Cambria Math"/>
                              </a:rPr>
                              <m:t>1</m:t>
                            </m:r>
                          </m:num>
                          <m:den>
                            <m:r>
                              <a:rPr lang="en-US" sz="28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sz="2800" i="1">
                            <a:latin typeface="Cambria Math"/>
                          </a:rPr>
                          <m:t>;</m:t>
                        </m:r>
                        <m:f>
                          <m:fPr>
                            <m:ctrlPr>
                              <a:rPr lang="ru-RU" sz="2800" i="1">
                                <a:latin typeface="Cambria Math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ru-RU" sz="2800" i="1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800" i="1">
                                    <a:latin typeface="Cambria Math"/>
                                  </a:rPr>
                                  <m:t>3</m:t>
                                </m:r>
                              </m:e>
                            </m:rad>
                          </m:num>
                          <m:den>
                            <m:r>
                              <a:rPr lang="en-US" sz="28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nuqtani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qilish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(1;0)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nuqtani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burish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burchaklarni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yozing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87" y="915566"/>
                <a:ext cx="8640960" cy="1621726"/>
              </a:xfrm>
              <a:prstGeom prst="rect">
                <a:avLst/>
              </a:prstGeom>
              <a:blipFill rotWithShape="1">
                <a:blip r:embed="rId3"/>
                <a:stretch>
                  <a:fillRect l="-1482" t="-3383" b="-93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098471" y="2666065"/>
                <a:ext cx="2259721" cy="6871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i="1" smtClean="0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3</m:t>
                        </m:r>
                      </m:den>
                    </m:f>
                    <m:r>
                      <a:rPr lang="en-US" dirty="0">
                        <a:latin typeface="Cambria Math"/>
                      </a:rPr>
                      <m:t>+</m:t>
                    </m:r>
                    <m:r>
                      <a:rPr lang="en-US" b="0" i="1" dirty="0" smtClean="0">
                        <a:latin typeface="Cambria Math"/>
                      </a:rPr>
                      <m:t>2</m:t>
                    </m:r>
                    <m:r>
                      <m:rPr>
                        <m:sty m:val="p"/>
                      </m:rPr>
                      <a:rPr lang="el-GR" i="1" dirty="0" smtClean="0">
                        <a:latin typeface="Cambria Math"/>
                        <a:ea typeface="Cambria Math"/>
                      </a:rPr>
                      <m:t>π</m:t>
                    </m:r>
                    <m:r>
                      <a:rPr lang="en-US" b="0" i="1" dirty="0" smtClean="0">
                        <a:latin typeface="Cambria Math"/>
                        <a:ea typeface="Cambria Math"/>
                      </a:rPr>
                      <m:t>𝑘</m:t>
                    </m:r>
                  </m:oMath>
                </a14:m>
                <a:r>
                  <a:rPr lang="en-US" dirty="0"/>
                  <a:t> </a:t>
                </a:r>
                <a:endParaRPr lang="ru-RU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8471" y="2666065"/>
                <a:ext cx="2259721" cy="68711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464386" y="3637837"/>
                <a:ext cx="3527889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𝑘</m:t>
                    </m:r>
                    <m:r>
                      <a:rPr lang="en-US" i="1">
                        <a:latin typeface="Cambria Math"/>
                      </a:rPr>
                      <m:t>=0;±1;±2;±3;…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4386" y="3637837"/>
                <a:ext cx="3527889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 стрелкой 10"/>
          <p:cNvCxnSpPr/>
          <p:nvPr/>
        </p:nvCxnSpPr>
        <p:spPr>
          <a:xfrm>
            <a:off x="710085" y="3757639"/>
            <a:ext cx="3069827" cy="2285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 flipV="1">
            <a:off x="2082106" y="2537292"/>
            <a:ext cx="2808" cy="241072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Кольцо 12"/>
          <p:cNvSpPr/>
          <p:nvPr/>
        </p:nvSpPr>
        <p:spPr>
          <a:xfrm>
            <a:off x="1115616" y="3038809"/>
            <a:ext cx="1932978" cy="1483364"/>
          </a:xfrm>
          <a:prstGeom prst="donut">
            <a:avLst>
              <a:gd name="adj" fmla="val 1835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2082105" y="3147814"/>
            <a:ext cx="473671" cy="62125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3062708" y="3789822"/>
            <a:ext cx="372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800" b="1" dirty="0"/>
          </a:p>
        </p:txBody>
      </p:sp>
      <p:sp>
        <p:nvSpPr>
          <p:cNvPr id="27" name="Овал 26"/>
          <p:cNvSpPr/>
          <p:nvPr/>
        </p:nvSpPr>
        <p:spPr>
          <a:xfrm>
            <a:off x="2976334" y="3701551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Дуга 28"/>
          <p:cNvSpPr/>
          <p:nvPr/>
        </p:nvSpPr>
        <p:spPr>
          <a:xfrm>
            <a:off x="2126580" y="3600546"/>
            <a:ext cx="236836" cy="284213"/>
          </a:xfrm>
          <a:prstGeom prst="arc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0" name="Прямоугольник 29"/>
              <p:cNvSpPr/>
              <p:nvPr/>
            </p:nvSpPr>
            <p:spPr>
              <a:xfrm>
                <a:off x="2244997" y="3399735"/>
                <a:ext cx="60138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8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1800" b="0" i="1" smtClean="0">
                              <a:latin typeface="Cambria Math"/>
                              <a:ea typeface="Cambria Math"/>
                            </a:rPr>
                            <m:t>6</m:t>
                          </m:r>
                          <m:r>
                            <a:rPr lang="en-US" sz="1800" i="1">
                              <a:latin typeface="Cambria Math"/>
                              <a:ea typeface="Cambria Math"/>
                            </a:rPr>
                            <m:t>0</m:t>
                          </m:r>
                        </m:e>
                        <m:sup>
                          <m:r>
                            <a:rPr lang="en-US" sz="1800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1800" dirty="0"/>
              </a:p>
            </p:txBody>
          </p:sp>
        </mc:Choice>
        <mc:Fallback xmlns=""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4997" y="3399735"/>
                <a:ext cx="601383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0139098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13" grpId="0" animBg="1"/>
      <p:bldP spid="26" grpId="0"/>
      <p:bldP spid="27" grpId="0" animBg="1"/>
      <p:bldP spid="29" grpId="0" animBg="1"/>
      <p:bldP spid="3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endParaRPr lang="ru-RU" sz="2800" b="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370187" y="915566"/>
                <a:ext cx="8640960" cy="162281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-m </a:t>
                </a:r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a s a l a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en-US" sz="2600" dirty="0" smtClean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d>
                      <m:dPr>
                        <m:ctrlPr>
                          <a:rPr lang="ru-RU" sz="2800" i="1">
                            <a:latin typeface="Cambria Math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ru-RU" sz="2800" i="1">
                                <a:latin typeface="Cambria Math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ru-RU" sz="2800" i="1" smtClean="0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rad>
                          </m:num>
                          <m:den>
                            <m:r>
                              <a:rPr lang="en-US" sz="28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  <m:r>
                          <a:rPr lang="en-US" sz="2800" i="1">
                            <a:latin typeface="Cambria Math"/>
                          </a:rPr>
                          <m:t>;</m:t>
                        </m:r>
                        <m:f>
                          <m:fPr>
                            <m:ctrlPr>
                              <a:rPr lang="ru-RU" sz="2800" i="1">
                                <a:latin typeface="Cambria Math"/>
                              </a:rPr>
                            </m:ctrlPr>
                          </m:fPr>
                          <m:num>
                            <m:rad>
                              <m:radPr>
                                <m:degHide m:val="on"/>
                                <m:ctrlPr>
                                  <a:rPr lang="ru-RU" sz="2800" i="1">
                                    <a:latin typeface="Cambria Math"/>
                                  </a:rPr>
                                </m:ctrlPr>
                              </m:radPr>
                              <m:deg/>
                              <m:e>
                                <m:r>
                                  <a:rPr lang="en-US" sz="2800" b="0" i="1" smtClean="0">
                                    <a:latin typeface="Cambria Math"/>
                                  </a:rPr>
                                  <m:t>2</m:t>
                                </m:r>
                              </m:e>
                            </m:rad>
                          </m:num>
                          <m:den>
                            <m:r>
                              <a:rPr lang="en-US" sz="2800" i="1">
                                <a:latin typeface="Cambria Math"/>
                              </a:rPr>
                              <m:t>2</m:t>
                            </m:r>
                          </m:den>
                        </m:f>
                      </m:e>
                    </m:d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 smtClean="0">
                    <a:latin typeface="Arial" panose="020B0604020202020204" pitchFamily="34" charset="0"/>
                    <a:cs typeface="Arial" panose="020B0604020202020204" pitchFamily="34" charset="0"/>
                  </a:rPr>
                  <a:t>nuqtani</a:t>
                </a:r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qilish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(1;0)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nuqtani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burish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burchaklarni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yozing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87" y="915566"/>
                <a:ext cx="8640960" cy="1622817"/>
              </a:xfrm>
              <a:prstGeom prst="rect">
                <a:avLst/>
              </a:prstGeom>
              <a:blipFill rotWithShape="1">
                <a:blip r:embed="rId3"/>
                <a:stretch>
                  <a:fillRect l="-1482" t="-3383" r="-1200" b="-939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/>
              <p:cNvSpPr/>
              <p:nvPr/>
            </p:nvSpPr>
            <p:spPr>
              <a:xfrm>
                <a:off x="5098471" y="2666065"/>
                <a:ext cx="2259721" cy="68711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ru-RU" i="1" smtClean="0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b="0" i="1" smtClean="0"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𝜋</m:t>
                        </m:r>
                      </m:num>
                      <m:den>
                        <m:r>
                          <a:rPr lang="en-US" b="0" i="1" smtClean="0">
                            <a:latin typeface="Cambria Math"/>
                            <a:ea typeface="Cambria Math"/>
                          </a:rPr>
                          <m:t>4</m:t>
                        </m:r>
                      </m:den>
                    </m:f>
                    <m:r>
                      <a:rPr lang="en-US" dirty="0">
                        <a:latin typeface="Cambria Math"/>
                      </a:rPr>
                      <m:t>+</m:t>
                    </m:r>
                    <m:r>
                      <a:rPr lang="en-US" b="0" i="1" dirty="0" smtClean="0">
                        <a:latin typeface="Cambria Math"/>
                      </a:rPr>
                      <m:t>2</m:t>
                    </m:r>
                    <m:r>
                      <m:rPr>
                        <m:sty m:val="p"/>
                      </m:rPr>
                      <a:rPr lang="el-GR" i="1" dirty="0" smtClean="0">
                        <a:latin typeface="Cambria Math"/>
                        <a:ea typeface="Cambria Math"/>
                      </a:rPr>
                      <m:t>π</m:t>
                    </m:r>
                    <m:r>
                      <a:rPr lang="en-US" b="0" i="1" dirty="0" smtClean="0">
                        <a:latin typeface="Cambria Math"/>
                        <a:ea typeface="Cambria Math"/>
                      </a:rPr>
                      <m:t>𝑘</m:t>
                    </m:r>
                  </m:oMath>
                </a14:m>
                <a:r>
                  <a:rPr lang="en-US" dirty="0"/>
                  <a:t> </a:t>
                </a:r>
                <a:endParaRPr lang="ru-RU" dirty="0"/>
              </a:p>
            </p:txBody>
          </p:sp>
        </mc:Choice>
        <mc:Fallback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98471" y="2666065"/>
                <a:ext cx="2259721" cy="687111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4464386" y="3637837"/>
                <a:ext cx="3527889" cy="5386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dirty="0"/>
                  <a:t> </a:t>
                </a:r>
                <a14:m>
                  <m:oMath xmlns:m="http://schemas.openxmlformats.org/officeDocument/2006/math">
                    <m:r>
                      <a:rPr lang="en-US" i="1">
                        <a:latin typeface="Cambria Math"/>
                      </a:rPr>
                      <m:t>𝑘</m:t>
                    </m:r>
                    <m:r>
                      <a:rPr lang="en-US" i="1">
                        <a:latin typeface="Cambria Math"/>
                      </a:rPr>
                      <m:t>=0;±1;±2;±3;…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64386" y="3637837"/>
                <a:ext cx="3527889" cy="538609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Прямая со стрелкой 10"/>
          <p:cNvCxnSpPr/>
          <p:nvPr/>
        </p:nvCxnSpPr>
        <p:spPr>
          <a:xfrm>
            <a:off x="710085" y="3757639"/>
            <a:ext cx="3069827" cy="2285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/>
          <p:nvPr/>
        </p:nvCxnSpPr>
        <p:spPr>
          <a:xfrm flipH="1" flipV="1">
            <a:off x="2082106" y="2537292"/>
            <a:ext cx="2808" cy="2410722"/>
          </a:xfrm>
          <a:prstGeom prst="straightConnector1">
            <a:avLst/>
          </a:prstGeom>
          <a:ln>
            <a:solidFill>
              <a:srgbClr val="00206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3" name="Кольцо 12"/>
          <p:cNvSpPr/>
          <p:nvPr/>
        </p:nvSpPr>
        <p:spPr>
          <a:xfrm>
            <a:off x="1115616" y="3038809"/>
            <a:ext cx="1932978" cy="1483364"/>
          </a:xfrm>
          <a:prstGeom prst="donut">
            <a:avLst>
              <a:gd name="adj" fmla="val 1835"/>
            </a:avLst>
          </a:prstGeom>
          <a:ln>
            <a:solidFill>
              <a:srgbClr val="00B05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cxnSp>
        <p:nvCxnSpPr>
          <p:cNvPr id="19" name="Прямая соединительная линия 18"/>
          <p:cNvCxnSpPr/>
          <p:nvPr/>
        </p:nvCxnSpPr>
        <p:spPr>
          <a:xfrm flipV="1">
            <a:off x="2082105" y="3147814"/>
            <a:ext cx="473671" cy="62125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Прямоугольник 25"/>
          <p:cNvSpPr/>
          <p:nvPr/>
        </p:nvSpPr>
        <p:spPr>
          <a:xfrm>
            <a:off x="3062708" y="3789822"/>
            <a:ext cx="3722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</a:t>
            </a:r>
            <a:endParaRPr lang="ru-RU" sz="2800" b="1" dirty="0"/>
          </a:p>
        </p:txBody>
      </p:sp>
      <p:sp>
        <p:nvSpPr>
          <p:cNvPr id="27" name="Овал 26"/>
          <p:cNvSpPr/>
          <p:nvPr/>
        </p:nvSpPr>
        <p:spPr>
          <a:xfrm>
            <a:off x="2976334" y="3701551"/>
            <a:ext cx="138397" cy="112176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Дуга 28"/>
          <p:cNvSpPr/>
          <p:nvPr/>
        </p:nvSpPr>
        <p:spPr>
          <a:xfrm>
            <a:off x="2126580" y="3600546"/>
            <a:ext cx="236836" cy="284213"/>
          </a:xfrm>
          <a:prstGeom prst="arc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0" name="Прямоугольник 29"/>
              <p:cNvSpPr/>
              <p:nvPr/>
            </p:nvSpPr>
            <p:spPr>
              <a:xfrm>
                <a:off x="2244997" y="3399735"/>
                <a:ext cx="60138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1800" b="0" i="1" smtClean="0">
                              <a:latin typeface="Cambria Math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1800" b="0" i="1" smtClean="0">
                              <a:latin typeface="Cambria Math"/>
                              <a:ea typeface="Cambria Math"/>
                            </a:rPr>
                            <m:t>45</m:t>
                          </m:r>
                        </m:e>
                        <m:sup>
                          <m:r>
                            <a:rPr lang="en-US" sz="1800" b="0" i="1" smtClean="0">
                              <a:latin typeface="Cambria Math"/>
                              <a:ea typeface="Cambria Math"/>
                            </a:rPr>
                            <m:t>0</m:t>
                          </m:r>
                        </m:sup>
                      </m:sSup>
                    </m:oMath>
                  </m:oMathPara>
                </a14:m>
                <a:endParaRPr lang="ru-RU" sz="1800" dirty="0"/>
              </a:p>
            </p:txBody>
          </p:sp>
        </mc:Choice>
        <mc:Fallback>
          <p:sp>
            <p:nvSpPr>
              <p:cNvPr id="30" name="Прямоугольник 2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4997" y="3399735"/>
                <a:ext cx="601383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594320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13" grpId="0" animBg="1"/>
      <p:bldP spid="26" grpId="0"/>
      <p:bldP spid="27" grpId="0" animBg="1"/>
      <p:bldP spid="29" grpId="0" animBg="1"/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3134895"/>
            <a:ext cx="2635493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:a16="http://schemas.microsoft.com/office/drawing/2014/main" xmlns="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:a16="http://schemas.microsoft.com/office/drawing/2014/main" xmlns="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 smtClean="0"/>
              <a:t>topshiriqlar</a:t>
            </a:r>
            <a:endParaRPr lang="ru-RU" sz="3800" b="1" kern="0" dirty="0"/>
          </a:p>
        </p:txBody>
      </p:sp>
      <p:sp>
        <p:nvSpPr>
          <p:cNvPr id="7" name="Объект 2"/>
          <p:cNvSpPr>
            <a:spLocks noGrp="1"/>
          </p:cNvSpPr>
          <p:nvPr>
            <p:ph idx="4294967295"/>
          </p:nvPr>
        </p:nvSpPr>
        <p:spPr>
          <a:xfrm>
            <a:off x="302145" y="1419622"/>
            <a:ext cx="8784976" cy="1067326"/>
          </a:xfrm>
          <a:prstGeom prst="rect">
            <a:avLst/>
          </a:prstGeom>
        </p:spPr>
        <p:txBody>
          <a:bodyPr lIns="81643" tIns="40822" rIns="81643" bIns="40822"/>
          <a:lstStyle/>
          <a:p>
            <a:pPr algn="ctr"/>
            <a:r>
              <a:rPr lang="en-US" sz="3200" b="1" dirty="0" err="1" smtClean="0"/>
              <a:t>Darslikning</a:t>
            </a:r>
            <a:r>
              <a:rPr lang="en-US" sz="3200" b="1" dirty="0" smtClean="0"/>
              <a:t> </a:t>
            </a:r>
            <a:r>
              <a:rPr lang="en-US" sz="3200" b="1" dirty="0" smtClean="0">
                <a:solidFill>
                  <a:srgbClr val="7030A0"/>
                </a:solidFill>
              </a:rPr>
              <a:t>102-</a:t>
            </a:r>
            <a:r>
              <a:rPr lang="en-US" sz="3200" b="1" dirty="0" smtClean="0"/>
              <a:t>sahifasidagi  </a:t>
            </a:r>
          </a:p>
          <a:p>
            <a:pPr algn="ctr"/>
            <a:r>
              <a:rPr lang="en-US" sz="3200" b="1" dirty="0" smtClean="0">
                <a:solidFill>
                  <a:srgbClr val="7030A0"/>
                </a:solidFill>
              </a:rPr>
              <a:t>222, 223, 225, 226-</a:t>
            </a:r>
            <a:r>
              <a:rPr lang="en-US" sz="3200" b="1" dirty="0" smtClean="0"/>
              <a:t>mashqlar.</a:t>
            </a: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3059832" y="1513116"/>
                <a:ext cx="3240360" cy="8867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000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30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30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3000" b="1" i="1" smtClean="0"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3000" b="1" i="1" smtClean="0">
                              <a:latin typeface="Cambria Math"/>
                              <a:ea typeface="Cambria Math"/>
                            </a:rPr>
                            <m:t>𝟏𝟖𝟎</m:t>
                          </m:r>
                          <m:r>
                            <a:rPr lang="en-US" sz="3000" b="1" i="1" smtClean="0">
                              <a:latin typeface="Cambria Math"/>
                              <a:ea typeface="Cambria Math"/>
                            </a:rPr>
                            <m:t>°</m:t>
                          </m:r>
                        </m:den>
                      </m:f>
                      <m:r>
                        <a:rPr lang="en-US" sz="30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3000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3000" b="1" i="1" smtClean="0">
                          <a:latin typeface="Cambria Math"/>
                          <a:ea typeface="Cambria Math"/>
                        </a:rPr>
                        <m:t>°</m:t>
                      </m:r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1513116"/>
                <a:ext cx="3240360" cy="886781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Скругленный прямоугольник 2"/>
              <p:cNvSpPr/>
              <p:nvPr/>
            </p:nvSpPr>
            <p:spPr>
              <a:xfrm>
                <a:off x="275068" y="915566"/>
                <a:ext cx="984564" cy="576064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𝟐𝟏𝟑</m:t>
                      </m:r>
                    </m:oMath>
                  </m:oMathPara>
                </a14:m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Скругленный 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068" y="915566"/>
                <a:ext cx="984564" cy="576064"/>
              </a:xfrm>
              <a:prstGeom prst="round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1259632" y="978282"/>
            <a:ext cx="75608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dirty="0" err="1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Graduslarda</a:t>
            </a:r>
            <a:r>
              <a:rPr lang="en-US" sz="1800" b="1" dirty="0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ifodalangan</a:t>
            </a:r>
            <a:r>
              <a:rPr lang="en-US" sz="1800" b="1" dirty="0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burchaklarning</a:t>
            </a:r>
            <a:r>
              <a:rPr lang="en-US" sz="1800" b="1" dirty="0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 radian </a:t>
            </a:r>
            <a:r>
              <a:rPr lang="en-US" sz="1800" b="1" dirty="0" err="1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o‘lchovini</a:t>
            </a:r>
            <a:r>
              <a:rPr lang="en-US" sz="1800" b="1" dirty="0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 toping.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275068" y="2957934"/>
                <a:ext cx="135165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𝟏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) 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𝟒𝟎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°</m:t>
                      </m:r>
                      <m:r>
                        <a:rPr lang="en-US" sz="2800" b="0" i="0" smtClean="0">
                          <a:latin typeface="Cambria Math"/>
                          <a:ea typeface="Cambria Math"/>
                        </a:rPr>
                        <m:t> 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068" y="2957934"/>
                <a:ext cx="1351652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23528" y="3771324"/>
                <a:ext cx="145264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dirty="0" smtClean="0">
                    <a:ea typeface="Cambria Math"/>
                  </a:rPr>
                  <a:t>2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</a:rPr>
                      <m:t>)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𝟏𝟐𝟎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°</m:t>
                    </m:r>
                    <m:r>
                      <a:rPr lang="en-US" sz="2800" b="0" i="0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3528" y="3771324"/>
                <a:ext cx="1452642" cy="523220"/>
              </a:xfrm>
              <a:prstGeom prst="rect">
                <a:avLst/>
              </a:prstGeom>
              <a:blipFill>
                <a:blip r:embed="rId6"/>
                <a:stretch>
                  <a:fillRect l="-8403" t="-11765" b="-341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81100" y="2884227"/>
                <a:ext cx="4176464" cy="6706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𝟏𝟖𝟎</m:t>
                          </m:r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°</m:t>
                          </m:r>
                        </m:den>
                      </m:f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𝟒𝟎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°=</m:t>
                      </m:r>
                      <m:f>
                        <m:fPr>
                          <m:ctrlPr>
                            <a:rPr lang="en-US" sz="2000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100" y="2884227"/>
                <a:ext cx="4176464" cy="670633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67350" y="3676315"/>
                <a:ext cx="4176464" cy="6706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𝟏𝟖𝟎</m:t>
                          </m:r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°</m:t>
                          </m:r>
                        </m:den>
                      </m:f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𝟏𝟐𝟎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°=</m:t>
                      </m:r>
                      <m:f>
                        <m:fPr>
                          <m:ctrlPr>
                            <a:rPr lang="en-US" sz="2000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𝟐</m:t>
                          </m:r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7350" y="3676315"/>
                <a:ext cx="4176464" cy="670633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Прямоугольник 24"/>
              <p:cNvSpPr/>
              <p:nvPr/>
            </p:nvSpPr>
            <p:spPr>
              <a:xfrm>
                <a:off x="4725280" y="2968869"/>
                <a:ext cx="145264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dirty="0" smtClean="0">
                    <a:ea typeface="Cambria Math"/>
                  </a:rPr>
                  <a:t>3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</a:rPr>
                      <m:t>)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𝟏𝟎𝟓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°</m:t>
                    </m:r>
                    <m:r>
                      <a:rPr lang="en-US" sz="2800" b="0" i="0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5" name="Прямоугольник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5280" y="2968869"/>
                <a:ext cx="1452642" cy="523220"/>
              </a:xfrm>
              <a:prstGeom prst="rect">
                <a:avLst/>
              </a:prstGeom>
              <a:blipFill>
                <a:blip r:embed="rId9"/>
                <a:stretch>
                  <a:fillRect l="-8403" t="-10465" b="-3255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Прямоугольник 25"/>
              <p:cNvSpPr/>
              <p:nvPr/>
            </p:nvSpPr>
            <p:spPr>
              <a:xfrm>
                <a:off x="4719987" y="3789484"/>
                <a:ext cx="145264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b="1" dirty="0" smtClean="0">
                    <a:ea typeface="Cambria Math"/>
                  </a:rPr>
                  <a:t>4</a:t>
                </a:r>
                <a14:m>
                  <m:oMath xmlns:m="http://schemas.openxmlformats.org/officeDocument/2006/math">
                    <m:r>
                      <a:rPr lang="en-US" sz="2800" b="1" i="1" smtClean="0">
                        <a:latin typeface="Cambria Math"/>
                        <a:ea typeface="Cambria Math"/>
                      </a:rPr>
                      <m:t>)</m:t>
                    </m:r>
                    <m:r>
                      <a:rPr lang="en-US" sz="2800" b="1" i="1" smtClean="0">
                        <a:latin typeface="Cambria Math" panose="02040503050406030204" pitchFamily="18" charset="0"/>
                        <a:ea typeface="Cambria Math"/>
                      </a:rPr>
                      <m:t> </m:t>
                    </m:r>
                    <m:r>
                      <a:rPr lang="en-US" sz="2800" b="1" i="1" smtClean="0">
                        <a:latin typeface="Cambria Math"/>
                        <a:ea typeface="Cambria Math"/>
                      </a:rPr>
                      <m:t>𝟏𝟓𝟎</m:t>
                    </m:r>
                    <m:r>
                      <a:rPr lang="en-US" sz="2800" b="1" i="1">
                        <a:latin typeface="Cambria Math"/>
                        <a:ea typeface="Cambria Math"/>
                      </a:rPr>
                      <m:t>°</m:t>
                    </m:r>
                    <m:r>
                      <a:rPr lang="en-US" sz="2800" b="0" i="0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26" name="Прямоугольник 2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19987" y="3789484"/>
                <a:ext cx="1452642" cy="523220"/>
              </a:xfrm>
              <a:prstGeom prst="rect">
                <a:avLst/>
              </a:prstGeom>
              <a:blipFill>
                <a:blip r:embed="rId10"/>
                <a:stretch>
                  <a:fillRect l="-8368" t="-11765" b="-341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5217562" y="2895162"/>
                <a:ext cx="4176464" cy="6686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𝟏𝟖𝟎</m:t>
                          </m:r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°</m:t>
                          </m:r>
                        </m:den>
                      </m:f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𝟏𝟎𝟓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°=</m:t>
                      </m:r>
                      <m:f>
                        <m:fPr>
                          <m:ctrlPr>
                            <a:rPr lang="en-US" sz="2000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𝟕</m:t>
                          </m:r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𝟏𝟐</m:t>
                          </m:r>
                        </m:den>
                      </m:f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17562" y="2895162"/>
                <a:ext cx="4176464" cy="668645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5163809" y="3694475"/>
                <a:ext cx="4176464" cy="6769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 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en-US" sz="20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𝟏𝟖𝟎</m:t>
                          </m:r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°</m:t>
                          </m:r>
                        </m:den>
                      </m:f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𝟏𝟓𝟎</m:t>
                      </m:r>
                      <m:r>
                        <a:rPr lang="en-US" sz="2000" b="1" i="1" smtClean="0">
                          <a:latin typeface="Cambria Math"/>
                          <a:ea typeface="Cambria Math"/>
                        </a:rPr>
                        <m:t>°=</m:t>
                      </m:r>
                      <m:f>
                        <m:fPr>
                          <m:ctrlPr>
                            <a:rPr lang="en-US" sz="2000" b="1" i="1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𝟓</m:t>
                          </m:r>
                          <m:r>
                            <a:rPr lang="en-US" sz="2000" b="1" i="1">
                              <a:latin typeface="Cambria Math"/>
                              <a:ea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 smtClean="0">
                              <a:latin typeface="Cambria Math"/>
                              <a:ea typeface="Cambria Math"/>
                            </a:rPr>
                            <m:t>𝟔</m:t>
                          </m:r>
                        </m:den>
                      </m:f>
                    </m:oMath>
                  </m:oMathPara>
                </a14:m>
                <a:endParaRPr lang="ru-RU" sz="3000" b="1" dirty="0"/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63809" y="3694475"/>
                <a:ext cx="4176464" cy="676917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69600435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3" grpId="0"/>
      <p:bldP spid="24" grpId="0"/>
      <p:bldP spid="27" grpId="0"/>
      <p:bldP spid="2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1120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3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ru-RU" sz="3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bajarilgan</a:t>
            </a:r>
            <a:r>
              <a:rPr lang="en-US" sz="3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topshiriqni</a:t>
            </a:r>
            <a:r>
              <a:rPr lang="en-US" sz="38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endParaRPr lang="en-US" sz="38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/>
              <p:cNvSpPr txBox="1"/>
              <p:nvPr/>
            </p:nvSpPr>
            <p:spPr>
              <a:xfrm>
                <a:off x="2915816" y="1513116"/>
                <a:ext cx="3888432" cy="90172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1"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800" b="1" i="1">
                          <a:latin typeface="Cambria Math"/>
                          <a:ea typeface="Cambria Math"/>
                        </a:rPr>
                        <m:t>°=</m:t>
                      </m:r>
                      <m:f>
                        <m:fPr>
                          <m:ctrlPr>
                            <a:rPr lang="en-US" sz="2800" b="1" i="1" smtClean="0">
                              <a:latin typeface="Cambria Math"/>
                              <a:ea typeface="Cambria Math"/>
                            </a:rPr>
                          </m:ctrlPr>
                        </m:fPr>
                        <m:num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𝟏𝟖𝟎</m:t>
                          </m:r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°</m:t>
                          </m:r>
                        </m:num>
                        <m:den>
                          <m:r>
                            <a:rPr lang="en-US" sz="2800" b="1" i="1">
                              <a:latin typeface="Cambria Math"/>
                              <a:ea typeface="Cambria Math"/>
                            </a:rPr>
                            <m:t>𝝅</m:t>
                          </m:r>
                        </m:den>
                      </m:f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∙</m:t>
                      </m:r>
                      <m:r>
                        <a:rPr lang="en-US" sz="2800" b="1" i="1" smtClean="0">
                          <a:latin typeface="Cambria Math"/>
                          <a:ea typeface="Cambria Math"/>
                        </a:rPr>
                        <m:t>𝜶</m:t>
                      </m:r>
                    </m:oMath>
                  </m:oMathPara>
                </a14:m>
                <a:endParaRPr lang="ru-RU" sz="2800" b="1" dirty="0"/>
              </a:p>
            </p:txBody>
          </p:sp>
        </mc:Choice>
        <mc:Fallback xmlns="">
          <p:sp>
            <p:nvSpPr>
              <p:cNvPr id="13" name="TextBox 1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15816" y="1513116"/>
                <a:ext cx="3888432" cy="901722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Скругленный прямоугольник 2"/>
              <p:cNvSpPr/>
              <p:nvPr/>
            </p:nvSpPr>
            <p:spPr>
              <a:xfrm>
                <a:off x="275068" y="915566"/>
                <a:ext cx="984564" cy="576064"/>
              </a:xfrm>
              <a:prstGeom prst="round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</a:rPr>
                        <m:t>𝟐𝟏𝟒</m:t>
                      </m:r>
                    </m:oMath>
                  </m:oMathPara>
                </a14:m>
                <a:endParaRPr lang="ru-RU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Скругленный 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068" y="915566"/>
                <a:ext cx="984564" cy="576064"/>
              </a:xfrm>
              <a:prstGeom prst="round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/>
          <p:cNvSpPr/>
          <p:nvPr/>
        </p:nvSpPr>
        <p:spPr>
          <a:xfrm>
            <a:off x="1259632" y="978282"/>
            <a:ext cx="74888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800" b="1" dirty="0" err="1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Radianlarda</a:t>
            </a:r>
            <a:r>
              <a:rPr lang="en-US" sz="1800" b="1" dirty="0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ifodalangan</a:t>
            </a:r>
            <a:r>
              <a:rPr lang="en-US" sz="1800" b="1" dirty="0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burchaklarning</a:t>
            </a:r>
            <a:r>
              <a:rPr lang="en-US" sz="1800" b="1" dirty="0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gradus</a:t>
            </a:r>
            <a:r>
              <a:rPr lang="en-US" sz="1800" b="1" dirty="0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o‘lchovini</a:t>
            </a:r>
            <a:r>
              <a:rPr lang="en-US" sz="1800" b="1" dirty="0" smtClean="0">
                <a:latin typeface="Arial" panose="020B0604020202020204" pitchFamily="34" charset="0"/>
                <a:ea typeface="Cambria Math"/>
                <a:cs typeface="Arial" panose="020B0604020202020204" pitchFamily="34" charset="0"/>
              </a:rPr>
              <a:t> toping.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107504" y="2717059"/>
                <a:ext cx="1044197" cy="90800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  <a:ea typeface="Cambria Math"/>
                        </a:rPr>
                        <m:t>1)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ea typeface="Cambria Math"/>
                        </a:rPr>
                        <m:t> </m:t>
                      </m:r>
                      <m:f>
                        <m:fPr>
                          <m:ctrlPr>
                            <a:rPr lang="ru-RU" sz="28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800" b="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ru-RU" sz="2800" b="0" i="1">
                              <a:latin typeface="Cambria Math"/>
                            </a:rPr>
                            <m:t>6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2717059"/>
                <a:ext cx="1044197" cy="90800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107504" y="3771324"/>
                <a:ext cx="1102418" cy="83022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i="1" dirty="0" smtClean="0">
                    <a:latin typeface="Cambria Math" pitchFamily="18" charset="0"/>
                    <a:ea typeface="Cambria Math" pitchFamily="18" charset="0"/>
                  </a:rPr>
                  <a:t> </a:t>
                </a:r>
                <a:r>
                  <a:rPr lang="en-US" sz="3200" dirty="0" smtClean="0">
                    <a:latin typeface="Cambria Math" pitchFamily="18" charset="0"/>
                    <a:ea typeface="Cambria Math" pitchFamily="18" charset="0"/>
                  </a:rPr>
                  <a:t>2</a:t>
                </a:r>
                <a14:m>
                  <m:oMath xmlns:m="http://schemas.openxmlformats.org/officeDocument/2006/math">
                    <m:r>
                      <a:rPr lang="en-US" sz="3600" b="0" i="1">
                        <a:latin typeface="Cambria Math" pitchFamily="18" charset="0"/>
                        <a:ea typeface="Cambria Math" pitchFamily="18" charset="0"/>
                      </a:rPr>
                      <m:t>)</m:t>
                    </m:r>
                    <m:r>
                      <a:rPr lang="en-US" sz="3600" b="0" i="1" smtClean="0">
                        <a:latin typeface="Cambria Math" pitchFamily="18" charset="0"/>
                        <a:ea typeface="Cambria Math" pitchFamily="18" charset="0"/>
                      </a:rPr>
                      <m:t> </m:t>
                    </m:r>
                    <m:f>
                      <m:fPr>
                        <m:ctrlPr>
                          <a:rPr lang="ru-RU" sz="3600" i="1">
                            <a:latin typeface="Cambria Math"/>
                            <a:ea typeface="Cambria Math" pitchFamily="18" charset="0"/>
                          </a:rPr>
                        </m:ctrlPr>
                      </m:fPr>
                      <m:num>
                        <m:r>
                          <a:rPr lang="ru-RU" sz="3600" b="0" i="1">
                            <a:latin typeface="Cambria Math" panose="02040503050406030204" pitchFamily="18" charset="0"/>
                            <a:ea typeface="Cambria Math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3600" b="0" i="1" smtClean="0">
                            <a:latin typeface="Cambria Math"/>
                            <a:ea typeface="Cambria Math" pitchFamily="18" charset="0"/>
                          </a:rPr>
                          <m:t>9</m:t>
                        </m:r>
                      </m:den>
                    </m:f>
                  </m:oMath>
                </a14:m>
                <a:endParaRPr lang="ru-RU" sz="3600" i="1" dirty="0">
                  <a:latin typeface="Cambria Math" pitchFamily="18" charset="0"/>
                  <a:ea typeface="Cambria Math" pitchFamily="18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7504" y="3771324"/>
                <a:ext cx="1102418" cy="830227"/>
              </a:xfrm>
              <a:prstGeom prst="rect">
                <a:avLst/>
              </a:prstGeom>
              <a:blipFill>
                <a:blip r:embed="rId6"/>
                <a:stretch>
                  <a:fillRect l="-6111" b="-66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773462" y="2684236"/>
                <a:ext cx="4176464" cy="8686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>
                          <a:latin typeface="Cambria Math"/>
                        </a:rPr>
                        <m:t>𝜶</m:t>
                      </m:r>
                      <m:r>
                        <a:rPr lang="ru-RU" sz="24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4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ru-RU" sz="2400" b="1" i="1">
                                  <a:latin typeface="Cambria Math"/>
                                </a:rPr>
                                <m:t>𝟏𝟖𝟎</m:t>
                              </m:r>
                            </m:e>
                            <m:sup>
                              <m:r>
                                <a:rPr lang="ru-RU" sz="2400" b="1" i="1">
                                  <a:latin typeface="Cambria Math"/>
                                </a:rPr>
                                <m:t>𝟎</m:t>
                              </m:r>
                            </m:sup>
                          </m:sSup>
                        </m:num>
                        <m:den>
                          <m:r>
                            <a:rPr lang="ru-RU" sz="2400" b="1" i="1">
                              <a:latin typeface="Cambria Math"/>
                            </a:rPr>
                            <m:t>𝝅</m:t>
                          </m:r>
                        </m:den>
                      </m:f>
                      <m:r>
                        <a:rPr lang="ru-RU" sz="2400" b="1" i="1">
                          <a:latin typeface="Cambria Math"/>
                        </a:rPr>
                        <m:t>∙</m:t>
                      </m:r>
                      <m:f>
                        <m:fPr>
                          <m:ctrlPr>
                            <a:rPr lang="ru-RU" sz="24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400" b="1" i="1"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ru-RU" sz="2400" b="1" i="1">
                              <a:latin typeface="Cambria Math"/>
                            </a:rPr>
                            <m:t>𝟔</m:t>
                          </m:r>
                        </m:den>
                      </m:f>
                      <m:r>
                        <a:rPr lang="ru-RU" sz="2400" b="1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4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2400" b="1" i="1">
                              <a:latin typeface="Cambria Math"/>
                            </a:rPr>
                            <m:t>𝟑𝟎</m:t>
                          </m:r>
                        </m:e>
                        <m:sup>
                          <m:r>
                            <a:rPr lang="ru-RU" sz="2400" b="1" i="1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462" y="2684236"/>
                <a:ext cx="4176464" cy="868636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/>
              <p:cNvSpPr txBox="1"/>
              <p:nvPr/>
            </p:nvSpPr>
            <p:spPr>
              <a:xfrm>
                <a:off x="773462" y="3575168"/>
                <a:ext cx="4176464" cy="8686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>
                          <a:latin typeface="Cambria Math"/>
                        </a:rPr>
                        <m:t>𝜶</m:t>
                      </m:r>
                      <m:r>
                        <a:rPr lang="ru-RU" sz="2400" b="1" i="1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4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ru-RU" sz="2400" b="1" i="1">
                                  <a:latin typeface="Cambria Math"/>
                                </a:rPr>
                                <m:t>𝟏𝟖𝟎</m:t>
                              </m:r>
                            </m:e>
                            <m:sup>
                              <m:r>
                                <a:rPr lang="ru-RU" sz="2400" b="1" i="1">
                                  <a:latin typeface="Cambria Math"/>
                                </a:rPr>
                                <m:t>𝟎</m:t>
                              </m:r>
                            </m:sup>
                          </m:sSup>
                        </m:num>
                        <m:den>
                          <m:r>
                            <a:rPr lang="ru-RU" sz="2400" b="1" i="1">
                              <a:latin typeface="Cambria Math"/>
                            </a:rPr>
                            <m:t>𝝅</m:t>
                          </m:r>
                        </m:den>
                      </m:f>
                      <m:r>
                        <a:rPr lang="ru-RU" sz="2400" b="1" i="1">
                          <a:latin typeface="Cambria Math"/>
                        </a:rPr>
                        <m:t>∙</m:t>
                      </m:r>
                      <m:f>
                        <m:fPr>
                          <m:ctrlPr>
                            <a:rPr lang="ru-RU" sz="24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ru-RU" sz="2400" b="1" i="1"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ru-RU" sz="2400" b="1" i="1">
                              <a:latin typeface="Cambria Math"/>
                            </a:rPr>
                            <m:t>𝟗</m:t>
                          </m:r>
                        </m:den>
                      </m:f>
                      <m:r>
                        <a:rPr lang="ru-RU" sz="2400" b="1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4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ru-RU" sz="2400" b="1" i="1">
                              <a:latin typeface="Cambria Math"/>
                            </a:rPr>
                            <m:t>𝟐𝟎</m:t>
                          </m:r>
                        </m:e>
                        <m:sup>
                          <m:r>
                            <a:rPr lang="ru-RU" sz="2400" b="1" i="1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2400" b="1" i="1" dirty="0"/>
              </a:p>
            </p:txBody>
          </p:sp>
        </mc:Choice>
        <mc:Fallback xmlns="">
          <p:sp>
            <p:nvSpPr>
              <p:cNvPr id="24" name="TextBox 2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3462" y="3575168"/>
                <a:ext cx="4176464" cy="868636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4603866" y="2664159"/>
                <a:ext cx="1172309" cy="9017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0" i="1" smtClean="0">
                          <a:latin typeface="Cambria Math"/>
                          <a:ea typeface="Cambria Math"/>
                        </a:rPr>
                        <m:t>3</m:t>
                      </m:r>
                      <m:r>
                        <a:rPr lang="en-US" sz="2800" b="0" i="1">
                          <a:latin typeface="Cambria Math"/>
                          <a:ea typeface="Cambria Math"/>
                        </a:rPr>
                        <m:t>)</m:t>
                      </m:r>
                      <m:r>
                        <a:rPr lang="en-US" sz="2800" b="0" i="1" smtClean="0">
                          <a:latin typeface="Cambria Math" panose="02040503050406030204" pitchFamily="18" charset="0"/>
                          <a:ea typeface="Cambria Math"/>
                        </a:rPr>
                        <m:t> </m:t>
                      </m:r>
                      <m:f>
                        <m:fPr>
                          <m:ctrlPr>
                            <a:rPr lang="ru-RU" sz="28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800" b="0" i="1" smtClean="0">
                              <a:latin typeface="Cambria Math"/>
                            </a:rPr>
                            <m:t>2</m:t>
                          </m:r>
                          <m:r>
                            <a:rPr lang="ru-RU" sz="2800" b="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800" b="0" i="1" smtClean="0">
                              <a:latin typeface="Cambria Math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ru-RU" sz="2800" dirty="0"/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03866" y="2664159"/>
                <a:ext cx="1172309" cy="901785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644008" y="3668478"/>
                <a:ext cx="1117101" cy="78874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3200" dirty="0" smtClean="0">
                    <a:latin typeface="Cambria Math" pitchFamily="18" charset="0"/>
                    <a:ea typeface="Cambria Math" pitchFamily="18" charset="0"/>
                  </a:rPr>
                  <a:t>4</a:t>
                </a:r>
                <a14:m>
                  <m:oMath xmlns:m="http://schemas.openxmlformats.org/officeDocument/2006/math">
                    <m:r>
                      <a:rPr lang="en-US" sz="3200" b="0" i="1">
                        <a:latin typeface="Cambria Math" pitchFamily="18" charset="0"/>
                        <a:ea typeface="Cambria Math" pitchFamily="18" charset="0"/>
                      </a:rPr>
                      <m:t>)</m:t>
                    </m:r>
                    <m:r>
                      <a:rPr lang="en-US" sz="3200" b="0" i="1" smtClean="0">
                        <a:latin typeface="Cambria Math" pitchFamily="18" charset="0"/>
                        <a:ea typeface="Cambria Math" pitchFamily="18" charset="0"/>
                      </a:rPr>
                      <m:t> </m:t>
                    </m:r>
                    <m:f>
                      <m:fPr>
                        <m:ctrlPr>
                          <a:rPr lang="ru-RU" sz="3200" i="1" smtClean="0">
                            <a:latin typeface="Cambria Math"/>
                            <a:ea typeface="Cambria Math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/>
                            <a:ea typeface="Cambria Math" pitchFamily="18" charset="0"/>
                          </a:rPr>
                          <m:t>3</m:t>
                        </m:r>
                        <m:r>
                          <a:rPr lang="ru-RU" sz="3200" b="0" i="1">
                            <a:latin typeface="Cambria Math" panose="02040503050406030204" pitchFamily="18" charset="0"/>
                            <a:ea typeface="Cambria Math" pitchFamily="18" charset="0"/>
                          </a:rPr>
                          <m:t>𝜋</m:t>
                        </m:r>
                      </m:num>
                      <m:den>
                        <m:r>
                          <a:rPr lang="en-US" sz="3200" b="0" i="1" smtClean="0">
                            <a:latin typeface="Cambria Math"/>
                            <a:ea typeface="Cambria Math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ru-RU" sz="3200" dirty="0">
                  <a:latin typeface="Cambria Math" pitchFamily="18" charset="0"/>
                  <a:ea typeface="Cambria Math" pitchFamily="18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4008" y="3668478"/>
                <a:ext cx="1117101" cy="788742"/>
              </a:xfrm>
              <a:prstGeom prst="rect">
                <a:avLst/>
              </a:prstGeom>
              <a:blipFill>
                <a:blip r:embed="rId10"/>
                <a:stretch>
                  <a:fillRect l="-14208" b="-1085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/>
              <p:cNvSpPr txBox="1"/>
              <p:nvPr/>
            </p:nvSpPr>
            <p:spPr>
              <a:xfrm>
                <a:off x="5292080" y="2680691"/>
                <a:ext cx="4176464" cy="8686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latin typeface="Cambria Math"/>
                        </a:rPr>
                        <m:t>𝜶</m:t>
                      </m:r>
                      <m:r>
                        <a:rPr lang="ru-RU" sz="24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4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ru-RU" sz="2400" b="1" i="1">
                                  <a:latin typeface="Cambria Math"/>
                                </a:rPr>
                                <m:t>𝟏𝟖𝟎</m:t>
                              </m:r>
                            </m:e>
                            <m:sup>
                              <m:r>
                                <a:rPr lang="ru-RU" sz="2400" b="1" i="1">
                                  <a:latin typeface="Cambria Math"/>
                                </a:rPr>
                                <m:t>𝟎</m:t>
                              </m:r>
                            </m:sup>
                          </m:sSup>
                        </m:num>
                        <m:den>
                          <m:r>
                            <a:rPr lang="ru-RU" sz="2400" b="1" i="1">
                              <a:latin typeface="Cambria Math"/>
                            </a:rPr>
                            <m:t>𝝅</m:t>
                          </m:r>
                        </m:den>
                      </m:f>
                      <m:r>
                        <a:rPr lang="ru-RU" sz="2400" b="1" i="1">
                          <a:latin typeface="Cambria Math"/>
                        </a:rPr>
                        <m:t>∙</m:t>
                      </m:r>
                      <m:f>
                        <m:fPr>
                          <m:ctrlPr>
                            <a:rPr lang="ru-RU" sz="24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/>
                            </a:rPr>
                            <m:t>𝟐</m:t>
                          </m:r>
                          <m:r>
                            <a:rPr lang="ru-RU" sz="2400" b="1" i="1"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/>
                            </a:rPr>
                            <m:t>𝟑</m:t>
                          </m:r>
                        </m:den>
                      </m:f>
                      <m:r>
                        <a:rPr lang="ru-RU" sz="2400" b="1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4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𝟏𝟐</m:t>
                          </m:r>
                          <m:r>
                            <a:rPr lang="ru-RU" sz="2400" b="1" i="1">
                              <a:latin typeface="Cambria Math"/>
                            </a:rPr>
                            <m:t>𝟎</m:t>
                          </m:r>
                        </m:e>
                        <m:sup>
                          <m:r>
                            <a:rPr lang="ru-RU" sz="2400" b="1" i="1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/>
              </a:p>
            </p:txBody>
          </p:sp>
        </mc:Choice>
        <mc:Fallback xmlns="">
          <p:sp>
            <p:nvSpPr>
              <p:cNvPr id="18" name="TextBox 1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92080" y="2680691"/>
                <a:ext cx="4176464" cy="868636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5364088" y="3503314"/>
                <a:ext cx="4176464" cy="8686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400" b="1" i="1" smtClean="0">
                          <a:latin typeface="Cambria Math"/>
                        </a:rPr>
                        <m:t>𝜶</m:t>
                      </m:r>
                      <m:r>
                        <a:rPr lang="ru-RU" sz="2400" b="1" i="1" smtClean="0">
                          <a:latin typeface="Cambria Math"/>
                        </a:rPr>
                        <m:t>=</m:t>
                      </m:r>
                      <m:f>
                        <m:fPr>
                          <m:ctrlPr>
                            <a:rPr lang="ru-RU" sz="2400" b="1" i="1">
                              <a:latin typeface="Cambria Math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2400" b="1" i="1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a:rPr lang="ru-RU" sz="2400" b="1" i="1">
                                  <a:latin typeface="Cambria Math"/>
                                </a:rPr>
                                <m:t>𝟏𝟖𝟎</m:t>
                              </m:r>
                            </m:e>
                            <m:sup>
                              <m:r>
                                <a:rPr lang="ru-RU" sz="2400" b="1" i="1">
                                  <a:latin typeface="Cambria Math"/>
                                </a:rPr>
                                <m:t>𝟎</m:t>
                              </m:r>
                            </m:sup>
                          </m:sSup>
                        </m:num>
                        <m:den>
                          <m:r>
                            <a:rPr lang="ru-RU" sz="2400" b="1" i="1">
                              <a:latin typeface="Cambria Math"/>
                            </a:rPr>
                            <m:t>𝝅</m:t>
                          </m:r>
                        </m:den>
                      </m:f>
                      <m:r>
                        <a:rPr lang="ru-RU" sz="2400" b="1" i="1">
                          <a:latin typeface="Cambria Math"/>
                        </a:rPr>
                        <m:t>∙</m:t>
                      </m:r>
                      <m:f>
                        <m:fPr>
                          <m:ctrlPr>
                            <a:rPr lang="ru-RU" sz="2400" b="1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400" b="1" i="1" smtClean="0">
                              <a:latin typeface="Cambria Math"/>
                            </a:rPr>
                            <m:t>𝟑</m:t>
                          </m:r>
                          <m:r>
                            <a:rPr lang="ru-RU" sz="2400" b="1" i="1"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400" b="1" i="1" smtClean="0">
                              <a:latin typeface="Cambria Math"/>
                            </a:rPr>
                            <m:t>𝟒</m:t>
                          </m:r>
                        </m:den>
                      </m:f>
                      <m:r>
                        <a:rPr lang="ru-RU" sz="2400" b="1" i="1"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ru-RU" sz="2400" b="1" i="1">
                              <a:latin typeface="Cambria Math"/>
                            </a:rPr>
                          </m:ctrlPr>
                        </m:sSupPr>
                        <m:e>
                          <m:r>
                            <a:rPr lang="en-US" sz="2400" b="1" i="1" smtClean="0">
                              <a:latin typeface="Cambria Math"/>
                            </a:rPr>
                            <m:t>𝟏</m:t>
                          </m:r>
                          <m:r>
                            <a:rPr lang="ru-RU" sz="2400" b="1" i="1">
                              <a:latin typeface="Cambria Math"/>
                            </a:rPr>
                            <m:t>𝟑</m:t>
                          </m:r>
                          <m:r>
                            <a:rPr lang="en-US" sz="2400" b="1" i="1" smtClean="0">
                              <a:latin typeface="Cambria Math"/>
                            </a:rPr>
                            <m:t>𝟓</m:t>
                          </m:r>
                        </m:e>
                        <m:sup>
                          <m:r>
                            <a:rPr lang="ru-RU" sz="2400" b="1" i="1">
                              <a:latin typeface="Cambria Math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ru-RU" sz="1800" b="1" dirty="0"/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64088" y="3503314"/>
                <a:ext cx="4176464" cy="868636"/>
              </a:xfrm>
              <a:prstGeom prst="rect">
                <a:avLst/>
              </a:prstGeom>
              <a:blipFill rotWithShape="1"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4541013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23" grpId="0"/>
      <p:bldP spid="24" grpId="0"/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641980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lvl="0" algn="ctr"/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Birlik</a:t>
            </a:r>
            <a:r>
              <a:rPr lang="en-US" sz="4000" b="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40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aylana</a:t>
            </a:r>
            <a:endParaRPr lang="en-US" sz="4000" b="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Заголовок 1"/>
          <p:cNvSpPr txBox="1">
            <a:spLocks/>
          </p:cNvSpPr>
          <p:nvPr/>
        </p:nvSpPr>
        <p:spPr>
          <a:xfrm>
            <a:off x="76200" y="778694"/>
            <a:ext cx="8915400" cy="82452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tekisligida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radiusi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1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teng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koordinata</a:t>
            </a:r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boshida</a:t>
            </a:r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aylanani</a:t>
            </a:r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qaraymiz</a:t>
            </a:r>
            <a:r>
              <a:rPr lang="en-US" sz="2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2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2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aylana</a:t>
            </a:r>
            <a:r>
              <a:rPr lang="en-US" sz="2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2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Group 5"/>
          <p:cNvGrpSpPr>
            <a:grpSpLocks/>
          </p:cNvGrpSpPr>
          <p:nvPr/>
        </p:nvGrpSpPr>
        <p:grpSpPr bwMode="auto">
          <a:xfrm>
            <a:off x="2627784" y="1871763"/>
            <a:ext cx="3656588" cy="3024336"/>
            <a:chOff x="2736" y="1152"/>
            <a:chExt cx="2880" cy="2880"/>
          </a:xfrm>
        </p:grpSpPr>
        <p:grpSp>
          <p:nvGrpSpPr>
            <p:cNvPr id="20" name="Group 6"/>
            <p:cNvGrpSpPr>
              <a:grpSpLocks/>
            </p:cNvGrpSpPr>
            <p:nvPr/>
          </p:nvGrpSpPr>
          <p:grpSpPr bwMode="auto">
            <a:xfrm>
              <a:off x="2736" y="1152"/>
              <a:ext cx="2880" cy="2880"/>
              <a:chOff x="2736" y="1152"/>
              <a:chExt cx="2880" cy="2880"/>
            </a:xfrm>
          </p:grpSpPr>
          <p:grpSp>
            <p:nvGrpSpPr>
              <p:cNvPr id="25" name="Group 7"/>
              <p:cNvGrpSpPr>
                <a:grpSpLocks/>
              </p:cNvGrpSpPr>
              <p:nvPr/>
            </p:nvGrpSpPr>
            <p:grpSpPr bwMode="auto">
              <a:xfrm>
                <a:off x="2736" y="1152"/>
                <a:ext cx="2880" cy="2880"/>
                <a:chOff x="2736" y="1152"/>
                <a:chExt cx="2880" cy="2880"/>
              </a:xfrm>
            </p:grpSpPr>
            <p:grpSp>
              <p:nvGrpSpPr>
                <p:cNvPr id="40" name="Group 8"/>
                <p:cNvGrpSpPr>
                  <a:grpSpLocks/>
                </p:cNvGrpSpPr>
                <p:nvPr/>
              </p:nvGrpSpPr>
              <p:grpSpPr bwMode="auto">
                <a:xfrm>
                  <a:off x="2736" y="1152"/>
                  <a:ext cx="288" cy="2880"/>
                  <a:chOff x="2880" y="1296"/>
                  <a:chExt cx="288" cy="2592"/>
                </a:xfrm>
              </p:grpSpPr>
              <p:sp>
                <p:nvSpPr>
                  <p:cNvPr id="52" name="Line 9"/>
                  <p:cNvSpPr>
                    <a:spLocks noChangeShapeType="1"/>
                  </p:cNvSpPr>
                  <p:nvPr/>
                </p:nvSpPr>
                <p:spPr bwMode="auto">
                  <a:xfrm>
                    <a:off x="2880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536"/>
                  </a:p>
                </p:txBody>
              </p:sp>
              <p:sp>
                <p:nvSpPr>
                  <p:cNvPr id="53" name="Line 10"/>
                  <p:cNvSpPr>
                    <a:spLocks noChangeShapeType="1"/>
                  </p:cNvSpPr>
                  <p:nvPr/>
                </p:nvSpPr>
                <p:spPr bwMode="auto">
                  <a:xfrm>
                    <a:off x="3168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536"/>
                  </a:p>
                </p:txBody>
              </p:sp>
            </p:grpSp>
            <p:grpSp>
              <p:nvGrpSpPr>
                <p:cNvPr id="41" name="Group 11"/>
                <p:cNvGrpSpPr>
                  <a:grpSpLocks/>
                </p:cNvGrpSpPr>
                <p:nvPr/>
              </p:nvGrpSpPr>
              <p:grpSpPr bwMode="auto">
                <a:xfrm>
                  <a:off x="3312" y="1152"/>
                  <a:ext cx="288" cy="2880"/>
                  <a:chOff x="2880" y="1296"/>
                  <a:chExt cx="288" cy="2592"/>
                </a:xfrm>
              </p:grpSpPr>
              <p:sp>
                <p:nvSpPr>
                  <p:cNvPr id="50" name="Line 12"/>
                  <p:cNvSpPr>
                    <a:spLocks noChangeShapeType="1"/>
                  </p:cNvSpPr>
                  <p:nvPr/>
                </p:nvSpPr>
                <p:spPr bwMode="auto">
                  <a:xfrm>
                    <a:off x="2880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536"/>
                  </a:p>
                </p:txBody>
              </p:sp>
              <p:sp>
                <p:nvSpPr>
                  <p:cNvPr id="51" name="Line 13"/>
                  <p:cNvSpPr>
                    <a:spLocks noChangeShapeType="1"/>
                  </p:cNvSpPr>
                  <p:nvPr/>
                </p:nvSpPr>
                <p:spPr bwMode="auto">
                  <a:xfrm>
                    <a:off x="3168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536"/>
                  </a:p>
                </p:txBody>
              </p:sp>
            </p:grpSp>
            <p:sp>
              <p:nvSpPr>
                <p:cNvPr id="42" name="Line 14"/>
                <p:cNvSpPr>
                  <a:spLocks noChangeShapeType="1"/>
                </p:cNvSpPr>
                <p:nvPr/>
              </p:nvSpPr>
              <p:spPr bwMode="auto">
                <a:xfrm>
                  <a:off x="3888" y="1152"/>
                  <a:ext cx="0" cy="2880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 sz="536"/>
                </a:p>
              </p:txBody>
            </p:sp>
            <p:sp>
              <p:nvSpPr>
                <p:cNvPr id="43" name="Line 15"/>
                <p:cNvSpPr>
                  <a:spLocks noChangeShapeType="1"/>
                </p:cNvSpPr>
                <p:nvPr/>
              </p:nvSpPr>
              <p:spPr bwMode="auto">
                <a:xfrm>
                  <a:off x="4464" y="1152"/>
                  <a:ext cx="0" cy="2880"/>
                </a:xfrm>
                <a:prstGeom prst="line">
                  <a:avLst/>
                </a:prstGeom>
                <a:noFill/>
                <a:ln w="317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 sz="536"/>
                </a:p>
              </p:txBody>
            </p:sp>
            <p:grpSp>
              <p:nvGrpSpPr>
                <p:cNvPr id="44" name="Group 16"/>
                <p:cNvGrpSpPr>
                  <a:grpSpLocks/>
                </p:cNvGrpSpPr>
                <p:nvPr/>
              </p:nvGrpSpPr>
              <p:grpSpPr bwMode="auto">
                <a:xfrm>
                  <a:off x="4752" y="1152"/>
                  <a:ext cx="288" cy="2880"/>
                  <a:chOff x="2880" y="1296"/>
                  <a:chExt cx="288" cy="2592"/>
                </a:xfrm>
              </p:grpSpPr>
              <p:sp>
                <p:nvSpPr>
                  <p:cNvPr id="48" name="Line 17"/>
                  <p:cNvSpPr>
                    <a:spLocks noChangeShapeType="1"/>
                  </p:cNvSpPr>
                  <p:nvPr/>
                </p:nvSpPr>
                <p:spPr bwMode="auto">
                  <a:xfrm>
                    <a:off x="2880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536"/>
                  </a:p>
                </p:txBody>
              </p:sp>
              <p:sp>
                <p:nvSpPr>
                  <p:cNvPr id="49" name="Line 18"/>
                  <p:cNvSpPr>
                    <a:spLocks noChangeShapeType="1"/>
                  </p:cNvSpPr>
                  <p:nvPr/>
                </p:nvSpPr>
                <p:spPr bwMode="auto">
                  <a:xfrm>
                    <a:off x="3168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536"/>
                  </a:p>
                </p:txBody>
              </p:sp>
            </p:grpSp>
            <p:grpSp>
              <p:nvGrpSpPr>
                <p:cNvPr id="45" name="Group 19"/>
                <p:cNvGrpSpPr>
                  <a:grpSpLocks/>
                </p:cNvGrpSpPr>
                <p:nvPr/>
              </p:nvGrpSpPr>
              <p:grpSpPr bwMode="auto">
                <a:xfrm>
                  <a:off x="5328" y="1152"/>
                  <a:ext cx="288" cy="2880"/>
                  <a:chOff x="2880" y="1296"/>
                  <a:chExt cx="288" cy="2592"/>
                </a:xfrm>
              </p:grpSpPr>
              <p:sp>
                <p:nvSpPr>
                  <p:cNvPr id="46" name="Line 20"/>
                  <p:cNvSpPr>
                    <a:spLocks noChangeShapeType="1"/>
                  </p:cNvSpPr>
                  <p:nvPr/>
                </p:nvSpPr>
                <p:spPr bwMode="auto">
                  <a:xfrm>
                    <a:off x="2880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536"/>
                  </a:p>
                </p:txBody>
              </p:sp>
              <p:sp>
                <p:nvSpPr>
                  <p:cNvPr id="47" name="Line 21"/>
                  <p:cNvSpPr>
                    <a:spLocks noChangeShapeType="1"/>
                  </p:cNvSpPr>
                  <p:nvPr/>
                </p:nvSpPr>
                <p:spPr bwMode="auto">
                  <a:xfrm>
                    <a:off x="3168" y="1296"/>
                    <a:ext cx="0" cy="2592"/>
                  </a:xfrm>
                  <a:prstGeom prst="line">
                    <a:avLst/>
                  </a:prstGeom>
                  <a:noFill/>
                  <a:ln w="317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536"/>
                  </a:p>
                </p:txBody>
              </p:sp>
            </p:grpSp>
          </p:grpSp>
          <p:grpSp>
            <p:nvGrpSpPr>
              <p:cNvPr id="26" name="Group 22"/>
              <p:cNvGrpSpPr>
                <a:grpSpLocks/>
              </p:cNvGrpSpPr>
              <p:nvPr/>
            </p:nvGrpSpPr>
            <p:grpSpPr bwMode="auto">
              <a:xfrm>
                <a:off x="2736" y="1152"/>
                <a:ext cx="2880" cy="2880"/>
                <a:chOff x="2736" y="1152"/>
                <a:chExt cx="2880" cy="2880"/>
              </a:xfrm>
            </p:grpSpPr>
            <p:grpSp>
              <p:nvGrpSpPr>
                <p:cNvPr id="27" name="Group 23"/>
                <p:cNvGrpSpPr>
                  <a:grpSpLocks/>
                </p:cNvGrpSpPr>
                <p:nvPr/>
              </p:nvGrpSpPr>
              <p:grpSpPr bwMode="auto">
                <a:xfrm>
                  <a:off x="2736" y="2016"/>
                  <a:ext cx="2880" cy="288"/>
                  <a:chOff x="2736" y="2016"/>
                  <a:chExt cx="2880" cy="288"/>
                </a:xfrm>
              </p:grpSpPr>
              <p:sp>
                <p:nvSpPr>
                  <p:cNvPr id="38" name="Line 24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2304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536"/>
                  </a:p>
                </p:txBody>
              </p:sp>
              <p:sp>
                <p:nvSpPr>
                  <p:cNvPr id="39" name="Line 25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2016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536"/>
                  </a:p>
                </p:txBody>
              </p:sp>
            </p:grpSp>
            <p:grpSp>
              <p:nvGrpSpPr>
                <p:cNvPr id="28" name="Group 26"/>
                <p:cNvGrpSpPr>
                  <a:grpSpLocks/>
                </p:cNvGrpSpPr>
                <p:nvPr/>
              </p:nvGrpSpPr>
              <p:grpSpPr bwMode="auto">
                <a:xfrm>
                  <a:off x="2736" y="1440"/>
                  <a:ext cx="2880" cy="288"/>
                  <a:chOff x="2736" y="2016"/>
                  <a:chExt cx="2880" cy="288"/>
                </a:xfrm>
              </p:grpSpPr>
              <p:sp>
                <p:nvSpPr>
                  <p:cNvPr id="36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2304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536"/>
                  </a:p>
                </p:txBody>
              </p:sp>
              <p:sp>
                <p:nvSpPr>
                  <p:cNvPr id="37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2016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536"/>
                  </a:p>
                </p:txBody>
              </p:sp>
            </p:grpSp>
            <p:grpSp>
              <p:nvGrpSpPr>
                <p:cNvPr id="29" name="Group 29"/>
                <p:cNvGrpSpPr>
                  <a:grpSpLocks/>
                </p:cNvGrpSpPr>
                <p:nvPr/>
              </p:nvGrpSpPr>
              <p:grpSpPr bwMode="auto">
                <a:xfrm>
                  <a:off x="2736" y="2880"/>
                  <a:ext cx="2880" cy="288"/>
                  <a:chOff x="2736" y="2016"/>
                  <a:chExt cx="2880" cy="288"/>
                </a:xfrm>
              </p:grpSpPr>
              <p:sp>
                <p:nvSpPr>
                  <p:cNvPr id="34" name="Line 30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2304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536"/>
                  </a:p>
                </p:txBody>
              </p:sp>
              <p:sp>
                <p:nvSpPr>
                  <p:cNvPr id="35" name="Line 31"/>
                  <p:cNvSpPr>
                    <a:spLocks noChangeShapeType="1"/>
                  </p:cNvSpPr>
                  <p:nvPr/>
                </p:nvSpPr>
                <p:spPr bwMode="auto">
                  <a:xfrm>
                    <a:off x="2736" y="2016"/>
                    <a:ext cx="2880" cy="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 sz="536"/>
                  </a:p>
                </p:txBody>
              </p:sp>
            </p:grpSp>
            <p:sp>
              <p:nvSpPr>
                <p:cNvPr id="30" name="Line 32"/>
                <p:cNvSpPr>
                  <a:spLocks noChangeShapeType="1"/>
                </p:cNvSpPr>
                <p:nvPr/>
              </p:nvSpPr>
              <p:spPr bwMode="auto">
                <a:xfrm>
                  <a:off x="2736" y="3744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 sz="536"/>
                </a:p>
              </p:txBody>
            </p:sp>
            <p:sp>
              <p:nvSpPr>
                <p:cNvPr id="31" name="Line 33"/>
                <p:cNvSpPr>
                  <a:spLocks noChangeShapeType="1"/>
                </p:cNvSpPr>
                <p:nvPr/>
              </p:nvSpPr>
              <p:spPr bwMode="auto">
                <a:xfrm>
                  <a:off x="2736" y="3456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 sz="536"/>
                </a:p>
              </p:txBody>
            </p:sp>
            <p:sp>
              <p:nvSpPr>
                <p:cNvPr id="32" name="Line 34"/>
                <p:cNvSpPr>
                  <a:spLocks noChangeShapeType="1"/>
                </p:cNvSpPr>
                <p:nvPr/>
              </p:nvSpPr>
              <p:spPr bwMode="auto">
                <a:xfrm>
                  <a:off x="2736" y="4032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 sz="536"/>
                </a:p>
              </p:txBody>
            </p:sp>
            <p:sp>
              <p:nvSpPr>
                <p:cNvPr id="33" name="Line 35"/>
                <p:cNvSpPr>
                  <a:spLocks noChangeShapeType="1"/>
                </p:cNvSpPr>
                <p:nvPr/>
              </p:nvSpPr>
              <p:spPr bwMode="auto">
                <a:xfrm>
                  <a:off x="2736" y="1152"/>
                  <a:ext cx="2880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 sz="536"/>
                </a:p>
              </p:txBody>
            </p:sp>
          </p:grpSp>
        </p:grpSp>
        <p:grpSp>
          <p:nvGrpSpPr>
            <p:cNvPr id="22" name="Group 37"/>
            <p:cNvGrpSpPr>
              <a:grpSpLocks/>
            </p:cNvGrpSpPr>
            <p:nvPr/>
          </p:nvGrpSpPr>
          <p:grpSpPr bwMode="auto">
            <a:xfrm>
              <a:off x="2736" y="1152"/>
              <a:ext cx="2880" cy="2880"/>
              <a:chOff x="2736" y="1152"/>
              <a:chExt cx="2880" cy="2880"/>
            </a:xfrm>
          </p:grpSpPr>
          <p:sp>
            <p:nvSpPr>
              <p:cNvPr id="23" name="Line 38"/>
              <p:cNvSpPr>
                <a:spLocks noChangeShapeType="1"/>
              </p:cNvSpPr>
              <p:nvPr/>
            </p:nvSpPr>
            <p:spPr bwMode="auto">
              <a:xfrm flipV="1">
                <a:off x="4176" y="1152"/>
                <a:ext cx="0" cy="288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536"/>
              </a:p>
            </p:txBody>
          </p:sp>
          <p:sp>
            <p:nvSpPr>
              <p:cNvPr id="24" name="Line 39"/>
              <p:cNvSpPr>
                <a:spLocks noChangeShapeType="1"/>
              </p:cNvSpPr>
              <p:nvPr/>
            </p:nvSpPr>
            <p:spPr bwMode="auto">
              <a:xfrm>
                <a:off x="2736" y="2592"/>
                <a:ext cx="288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 sz="536"/>
              </a:p>
            </p:txBody>
          </p:sp>
        </p:grpSp>
      </p:grpSp>
      <p:sp>
        <p:nvSpPr>
          <p:cNvPr id="3" name="Кольцо 2"/>
          <p:cNvSpPr/>
          <p:nvPr/>
        </p:nvSpPr>
        <p:spPr>
          <a:xfrm>
            <a:off x="3359102" y="2456537"/>
            <a:ext cx="2193953" cy="1814601"/>
          </a:xfrm>
          <a:prstGeom prst="donut">
            <a:avLst>
              <a:gd name="adj" fmla="val 0"/>
            </a:avLst>
          </a:prstGeom>
          <a:ln>
            <a:solidFill>
              <a:srgbClr val="002060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36096" y="3507853"/>
            <a:ext cx="12089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P(1;0)</a:t>
            </a:r>
            <a:endParaRPr lang="ru-RU" sz="32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Oval 26"/>
          <p:cNvSpPr>
            <a:spLocks noChangeArrowheads="1"/>
          </p:cNvSpPr>
          <p:nvPr/>
        </p:nvSpPr>
        <p:spPr bwMode="auto">
          <a:xfrm>
            <a:off x="5496223" y="3314689"/>
            <a:ext cx="113663" cy="138484"/>
          </a:xfrm>
          <a:prstGeom prst="ellipse">
            <a:avLst/>
          </a:prstGeom>
          <a:solidFill>
            <a:srgbClr val="11A735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ru-RU" altLang="ru-RU" sz="536"/>
          </a:p>
        </p:txBody>
      </p:sp>
      <p:sp>
        <p:nvSpPr>
          <p:cNvPr id="2" name="Прямоугольник 1"/>
          <p:cNvSpPr/>
          <p:nvPr/>
        </p:nvSpPr>
        <p:spPr>
          <a:xfrm>
            <a:off x="4500332" y="1761346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</a:t>
            </a:r>
            <a:endParaRPr lang="ru-RU" sz="2800" dirty="0"/>
          </a:p>
        </p:txBody>
      </p:sp>
      <p:sp>
        <p:nvSpPr>
          <p:cNvPr id="55" name="Прямоугольник 54"/>
          <p:cNvSpPr/>
          <p:nvPr/>
        </p:nvSpPr>
        <p:spPr>
          <a:xfrm>
            <a:off x="5945818" y="2939306"/>
            <a:ext cx="338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78045892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 animBg="1"/>
      <p:bldP spid="5" grpId="0"/>
      <p:bldP spid="54" grpId="0" animBg="1"/>
      <p:bldP spid="2" grpId="0"/>
      <p:bldP spid="5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object 4"/>
              <p:cNvSpPr txBox="1">
                <a:spLocks/>
              </p:cNvSpPr>
              <p:nvPr/>
            </p:nvSpPr>
            <p:spPr>
              <a:xfrm>
                <a:off x="0" y="51470"/>
                <a:ext cx="9144000" cy="457314"/>
              </a:xfrm>
              <a:prstGeom prst="rect">
                <a:avLst/>
              </a:prstGeom>
            </p:spPr>
            <p:txBody>
              <a:bodyPr vert="horz" wrap="square" lIns="0" tIns="26171" rIns="0" bIns="0" rtlCol="0">
                <a:spAutoFit/>
              </a:bodyPr>
              <a:lstStyle>
                <a:lvl1pPr>
                  <a:defRPr sz="2650" b="1" i="0">
                    <a:solidFill>
                      <a:srgbClr val="FEFEFE"/>
                    </a:solidFill>
                    <a:latin typeface="Arial"/>
                    <a:ea typeface="+mj-ea"/>
                    <a:cs typeface="Arial"/>
                  </a:defRPr>
                </a:lvl1pPr>
              </a:lstStyle>
              <a:p>
                <a:pPr algn="ctr"/>
                <a:r>
                  <a:rPr lang="en-US" sz="2800" b="0" i="1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P</a:t>
                </a:r>
                <a:r>
                  <a:rPr lang="en-US" sz="2800" b="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0" dirty="0" err="1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nuqtani</a:t>
                </a:r>
                <a:r>
                  <a:rPr lang="en-US" sz="2800" b="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0" dirty="0" err="1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koordinata</a:t>
                </a:r>
                <a:r>
                  <a:rPr lang="en-US" sz="2800" b="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0" dirty="0" err="1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boshi</a:t>
                </a:r>
                <a:r>
                  <a:rPr lang="en-US" sz="2800" b="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800" b="0" dirty="0" err="1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atrofida</a:t>
                </a:r>
                <a:r>
                  <a:rPr lang="en-US" sz="2800" b="0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b="0" i="1">
                        <a:latin typeface="Cambria Math"/>
                        <a:ea typeface="Cambria Math"/>
                      </a:rPr>
                      <m:t>𝛼</m:t>
                    </m:r>
                    <m:r>
                      <a:rPr lang="en-US" sz="2800" b="0" i="0" smtClean="0"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800" b="0" dirty="0" err="1" smtClean="0"/>
                  <a:t>burchakka</a:t>
                </a:r>
                <a:r>
                  <a:rPr lang="en-US" sz="2800" b="0" dirty="0" smtClean="0"/>
                  <a:t> </a:t>
                </a:r>
                <a:r>
                  <a:rPr lang="en-US" sz="2800" b="0" dirty="0" err="1" smtClean="0"/>
                  <a:t>burish</a:t>
                </a:r>
                <a:endParaRPr lang="ru-RU" sz="2800" b="0" dirty="0"/>
              </a:p>
            </p:txBody>
          </p:sp>
        </mc:Choice>
        <mc:Fallback xmlns="">
          <p:sp>
            <p:nvSpPr>
              <p:cNvPr id="17" name="object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51470"/>
                <a:ext cx="9144000" cy="457314"/>
              </a:xfrm>
              <a:prstGeom prst="rect">
                <a:avLst/>
              </a:prstGeom>
              <a:blipFill rotWithShape="1">
                <a:blip r:embed="rId3"/>
                <a:stretch>
                  <a:fillRect t="-17333" b="-4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Заголовок 1"/>
              <p:cNvSpPr txBox="1">
                <a:spLocks/>
              </p:cNvSpPr>
              <p:nvPr/>
            </p:nvSpPr>
            <p:spPr>
              <a:xfrm>
                <a:off x="0" y="915566"/>
                <a:ext cx="4457700" cy="504056"/>
              </a:xfrm>
              <a:prstGeom prst="rect">
                <a:avLst/>
              </a:prstGeom>
            </p:spPr>
            <p:txBody>
              <a:bodyPr/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 kern="120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en-US" sz="2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1. </a:t>
                </a:r>
                <a:r>
                  <a:rPr lang="en-US" sz="24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Aytaylik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,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&gt;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400" b="1" i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bo‘lsin</a:t>
                </a:r>
                <a:r>
                  <a:rPr lang="en-US" sz="24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4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915566"/>
                <a:ext cx="4457700" cy="504056"/>
              </a:xfrm>
              <a:prstGeom prst="rect">
                <a:avLst/>
              </a:prstGeom>
              <a:blipFill>
                <a:blip r:embed="rId4"/>
                <a:stretch>
                  <a:fillRect t="-8434" b="-192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260" y="1603214"/>
            <a:ext cx="4058716" cy="2912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Заголовок 1"/>
              <p:cNvSpPr txBox="1">
                <a:spLocks/>
              </p:cNvSpPr>
              <p:nvPr/>
            </p:nvSpPr>
            <p:spPr>
              <a:xfrm>
                <a:off x="4661495" y="915566"/>
                <a:ext cx="4457700" cy="504056"/>
              </a:xfrm>
              <a:prstGeom prst="rect">
                <a:avLst/>
              </a:prstGeom>
            </p:spPr>
            <p:txBody>
              <a:bodyPr/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 kern="120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en-US" sz="2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2. </a:t>
                </a:r>
                <a:r>
                  <a:rPr lang="en-US" sz="2400" b="1" dirty="0" err="1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Aytaylik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,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&lt;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𝟎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4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bo‘lsin.</a:t>
                </a:r>
                <a:endParaRPr lang="ru-RU" sz="24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1495" y="915566"/>
                <a:ext cx="4457700" cy="504056"/>
              </a:xfrm>
              <a:prstGeom prst="rect">
                <a:avLst/>
              </a:prstGeom>
              <a:blipFill>
                <a:blip r:embed="rId7"/>
                <a:stretch>
                  <a:fillRect t="-8434" b="-1927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0125" y="1492002"/>
            <a:ext cx="3820440" cy="28895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1984441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5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i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endParaRPr lang="ru-RU" sz="28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Заголовок 1"/>
              <p:cNvSpPr txBox="1">
                <a:spLocks/>
              </p:cNvSpPr>
              <p:nvPr/>
            </p:nvSpPr>
            <p:spPr>
              <a:xfrm>
                <a:off x="0" y="915566"/>
                <a:ext cx="4457700" cy="504056"/>
              </a:xfrm>
              <a:prstGeom prst="rect">
                <a:avLst/>
              </a:prstGeom>
            </p:spPr>
            <p:txBody>
              <a:bodyPr/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 kern="120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en-US" sz="2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1)  P(1;0), </a:t>
                </a:r>
                <a14:m>
                  <m:oMath xmlns:m="http://schemas.openxmlformats.org/officeDocument/2006/math">
                    <m:r>
                      <a:rPr lang="en-US" sz="2400" b="1" i="0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4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  <m:r>
                      <a:rPr lang="en-US" sz="2400" b="1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</m:t>
                    </m:r>
                  </m:oMath>
                </a14:m>
                <a:r>
                  <a:rPr lang="en-US" sz="24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bo‘lsin.</a:t>
                </a:r>
                <a:endParaRPr lang="ru-RU" sz="24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4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915566"/>
                <a:ext cx="4457700" cy="504056"/>
              </a:xfrm>
              <a:prstGeom prst="rect">
                <a:avLst/>
              </a:prstGeom>
              <a:blipFill>
                <a:blip r:embed="rId3"/>
                <a:stretch>
                  <a:fillRect t="-2410" b="-253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Заголовок 1"/>
              <p:cNvSpPr txBox="1">
                <a:spLocks/>
              </p:cNvSpPr>
              <p:nvPr/>
            </p:nvSpPr>
            <p:spPr>
              <a:xfrm>
                <a:off x="4661495" y="915566"/>
                <a:ext cx="4457700" cy="504056"/>
              </a:xfrm>
              <a:prstGeom prst="rect">
                <a:avLst/>
              </a:prstGeom>
            </p:spPr>
            <p:txBody>
              <a:bodyPr/>
              <a:lstStyle>
                <a:lvl1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 kern="1200">
                    <a:solidFill>
                      <a:schemeClr val="tx2"/>
                    </a:solidFill>
                    <a:latin typeface="+mj-lt"/>
                    <a:ea typeface="+mj-ea"/>
                    <a:cs typeface="+mj-cs"/>
                  </a:defRPr>
                </a:lvl1pPr>
                <a:lvl2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algn="ctr" rtl="0" eaLnBrk="0" fontAlgn="base" hangingPunct="0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4572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9144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13716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1828800" algn="ctr" rtl="0" fontAlgn="base">
                  <a:spcBef>
                    <a:spcPct val="0"/>
                  </a:spcBef>
                  <a:spcAft>
                    <a:spcPct val="0"/>
                  </a:spcAft>
                  <a:defRPr sz="4400">
                    <a:solidFill>
                      <a:schemeClr val="tx2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r>
                  <a:rPr lang="en-US" sz="2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2) </a:t>
                </a:r>
                <a:r>
                  <a:rPr lang="en-US" sz="2400" b="1" dirty="0">
                    <a:solidFill>
                      <a:schemeClr val="tx1"/>
                    </a:solidFill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P(1;0), </a:t>
                </a:r>
                <a:r>
                  <a:rPr lang="en-US" sz="2400" b="1" dirty="0" smtClean="0">
                    <a:solidFill>
                      <a:schemeClr val="tx1"/>
                    </a:solidFill>
                    <a:latin typeface="Arial" panose="020B0604020202020204" pitchFamily="34" charset="0"/>
                    <a:ea typeface="Cambria Math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400" b="1" i="1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=−</m:t>
                    </m:r>
                    <m:f>
                      <m:fPr>
                        <m:ctrlP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</m:ctrlPr>
                      </m:fPr>
                      <m:num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𝝅</m:t>
                        </m:r>
                      </m:num>
                      <m:den>
                        <m:r>
                          <a:rPr lang="en-US" sz="2400" b="1" i="1">
                            <a:solidFill>
                              <a:schemeClr val="tx1"/>
                            </a:solidFill>
                            <a:latin typeface="Cambria Math"/>
                            <a:ea typeface="Cambria Math"/>
                          </a:rPr>
                          <m:t>𝟐</m:t>
                        </m:r>
                      </m:den>
                    </m:f>
                  </m:oMath>
                </a14:m>
                <a:r>
                  <a:rPr lang="en-US" sz="2400" b="1" i="1" dirty="0" smtClean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bo‘lsin.</a:t>
                </a:r>
                <a:endParaRPr lang="ru-RU" sz="2400" b="1" i="1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6" name="Заголовок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61495" y="915566"/>
                <a:ext cx="4457700" cy="504056"/>
              </a:xfrm>
              <a:prstGeom prst="rect">
                <a:avLst/>
              </a:prstGeom>
              <a:blipFill>
                <a:blip r:embed="rId4"/>
                <a:stretch>
                  <a:fillRect t="-2410" b="-2530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256" y="1635646"/>
            <a:ext cx="4167187" cy="2921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988"/>
          <a:stretch/>
        </p:blipFill>
        <p:spPr bwMode="auto">
          <a:xfrm>
            <a:off x="4806751" y="1563637"/>
            <a:ext cx="4167187" cy="2833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067991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5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115064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3" y="76939"/>
            <a:ext cx="9144000" cy="1011312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3200" b="0" dirty="0" err="1" smtClean="0"/>
              <a:t>Ba’zi</a:t>
            </a:r>
            <a:r>
              <a:rPr lang="en-US" sz="3200" b="0" dirty="0" smtClean="0"/>
              <a:t> </a:t>
            </a:r>
            <a:r>
              <a:rPr lang="en-US" sz="3200" b="0" dirty="0" err="1" smtClean="0"/>
              <a:t>burchaklarni</a:t>
            </a:r>
            <a:r>
              <a:rPr lang="en-US" sz="3200" b="0" dirty="0" smtClean="0"/>
              <a:t> </a:t>
            </a:r>
            <a:r>
              <a:rPr lang="en-US" sz="3200" b="0" dirty="0" err="1" smtClean="0"/>
              <a:t>burishning</a:t>
            </a:r>
            <a:r>
              <a:rPr lang="en-US" sz="3200" b="0" dirty="0" smtClean="0"/>
              <a:t> radian </a:t>
            </a:r>
            <a:r>
              <a:rPr lang="en-US" sz="3200" b="0" dirty="0" err="1" smtClean="0"/>
              <a:t>va</a:t>
            </a:r>
            <a:r>
              <a:rPr lang="en-US" sz="3200" b="0" dirty="0" smtClean="0"/>
              <a:t> </a:t>
            </a:r>
            <a:r>
              <a:rPr lang="en-US" sz="3200" b="0" dirty="0" err="1" smtClean="0"/>
              <a:t>gradus</a:t>
            </a:r>
            <a:r>
              <a:rPr lang="en-US" sz="3200" b="0" dirty="0" smtClean="0"/>
              <a:t> </a:t>
            </a:r>
            <a:r>
              <a:rPr lang="en-US" sz="3200" b="0" dirty="0" err="1" smtClean="0"/>
              <a:t>o‘lchovlari</a:t>
            </a:r>
            <a:r>
              <a:rPr lang="en-US" sz="3200" b="0" dirty="0" smtClean="0"/>
              <a:t> </a:t>
            </a:r>
            <a:r>
              <a:rPr lang="en-US" sz="3200" b="0" dirty="0" err="1" smtClean="0"/>
              <a:t>jadvali</a:t>
            </a:r>
            <a:endParaRPr lang="ru-RU" sz="32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64063053"/>
                  </p:ext>
                </p:extLst>
              </p:nvPr>
            </p:nvGraphicFramePr>
            <p:xfrm>
              <a:off x="179512" y="1275606"/>
              <a:ext cx="8784976" cy="3352778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56831">
                      <a:extLst>
                        <a:ext uri="{9D8B030D-6E8A-4147-A177-3AD203B41FA5}">
                          <a16:colId xmlns:a16="http://schemas.microsoft.com/office/drawing/2014/main" xmlns="" val="20000"/>
                        </a:ext>
                      </a:extLst>
                    </a:gridCol>
                    <a:gridCol w="966524">
                      <a:extLst>
                        <a:ext uri="{9D8B030D-6E8A-4147-A177-3AD203B41FA5}">
                          <a16:colId xmlns:a16="http://schemas.microsoft.com/office/drawing/2014/main" xmlns="" val="20001"/>
                        </a:ext>
                      </a:extLst>
                    </a:gridCol>
                    <a:gridCol w="1006392">
                      <a:extLst>
                        <a:ext uri="{9D8B030D-6E8A-4147-A177-3AD203B41FA5}">
                          <a16:colId xmlns:a16="http://schemas.microsoft.com/office/drawing/2014/main" xmlns="" val="20002"/>
                        </a:ext>
                      </a:extLst>
                    </a:gridCol>
                    <a:gridCol w="892490">
                      <a:extLst>
                        <a:ext uri="{9D8B030D-6E8A-4147-A177-3AD203B41FA5}">
                          <a16:colId xmlns:a16="http://schemas.microsoft.com/office/drawing/2014/main" xmlns="" val="20003"/>
                        </a:ext>
                      </a:extLst>
                    </a:gridCol>
                    <a:gridCol w="927476">
                      <a:extLst>
                        <a:ext uri="{9D8B030D-6E8A-4147-A177-3AD203B41FA5}">
                          <a16:colId xmlns:a16="http://schemas.microsoft.com/office/drawing/2014/main" xmlns="" val="20004"/>
                        </a:ext>
                      </a:extLst>
                    </a:gridCol>
                    <a:gridCol w="927476">
                      <a:extLst>
                        <a:ext uri="{9D8B030D-6E8A-4147-A177-3AD203B41FA5}">
                          <a16:colId xmlns:a16="http://schemas.microsoft.com/office/drawing/2014/main" xmlns="" val="20005"/>
                        </a:ext>
                      </a:extLst>
                    </a:gridCol>
                    <a:gridCol w="927476">
                      <a:extLst>
                        <a:ext uri="{9D8B030D-6E8A-4147-A177-3AD203B41FA5}">
                          <a16:colId xmlns:a16="http://schemas.microsoft.com/office/drawing/2014/main" xmlns="" val="20006"/>
                        </a:ext>
                      </a:extLst>
                    </a:gridCol>
                    <a:gridCol w="927476">
                      <a:extLst>
                        <a:ext uri="{9D8B030D-6E8A-4147-A177-3AD203B41FA5}">
                          <a16:colId xmlns:a16="http://schemas.microsoft.com/office/drawing/2014/main" xmlns="" val="20007"/>
                        </a:ext>
                      </a:extLst>
                    </a:gridCol>
                    <a:gridCol w="1152835">
                      <a:extLst>
                        <a:ext uri="{9D8B030D-6E8A-4147-A177-3AD203B41FA5}">
                          <a16:colId xmlns:a16="http://schemas.microsoft.com/office/drawing/2014/main" xmlns="" val="20008"/>
                        </a:ext>
                      </a:extLst>
                    </a:gridCol>
                  </a:tblGrid>
                  <a:tr h="79208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6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𝟑𝟎</m:t>
                                    </m:r>
                                  </m:e>
                                  <m:sup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6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6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𝟒𝟓</m:t>
                                    </m:r>
                                  </m:e>
                                  <m:sup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600" b="1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6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𝟔𝟎</m:t>
                                    </m:r>
                                  </m:e>
                                  <m:sup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6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6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𝟗𝟎</m:t>
                                    </m:r>
                                  </m:e>
                                  <m:sup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6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6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𝟏𝟖𝟎</m:t>
                                    </m:r>
                                  </m:e>
                                  <m:sup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6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6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𝟐𝟕𝟎</m:t>
                                    </m:r>
                                  </m:e>
                                  <m:sup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6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6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𝟑𝟔𝟎</m:t>
                                    </m:r>
                                  </m:e>
                                  <m:sup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6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6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b="1">
                                        <a:effectLst/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𝟗𝟎</m:t>
                                    </m:r>
                                  </m:e>
                                  <m:sup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6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p>
                                  <m:sSupPr>
                                    <m:ctrlPr>
                                      <a:rPr lang="ru-RU" sz="1600" b="1" i="1" smtClean="0">
                                        <a:effectLst/>
                                        <a:latin typeface="Cambria Math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1600" b="1" i="1" smtClean="0">
                                        <a:effectLst/>
                                        <a:latin typeface="Cambria Math"/>
                                      </a:rPr>
                                      <m:t>−</m:t>
                                    </m:r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𝟏𝟖𝟎</m:t>
                                    </m:r>
                                  </m:e>
                                  <m:sup>
                                    <m:r>
                                      <a:rPr lang="en-US" sz="1600" b="1" i="1">
                                        <a:effectLst/>
                                        <a:latin typeface="Cambria Math"/>
                                      </a:rPr>
                                      <m:t>𝟎</m:t>
                                    </m:r>
                                  </m:sup>
                                </m:sSup>
                              </m:oMath>
                            </m:oMathPara>
                          </a14:m>
                          <a:endParaRPr lang="ru-RU" sz="16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0"/>
                      </a:ext>
                    </a:extLst>
                  </a:tr>
                  <a:tr h="1080120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8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b="1" i="1">
                                        <a:effectLst/>
                                        <a:latin typeface="Cambria Math"/>
                                      </a:rPr>
                                      <m:t>𝛑</m:t>
                                    </m:r>
                                  </m:num>
                                  <m:den>
                                    <m:r>
                                      <a:rPr lang="en-US" sz="1800" b="1" i="1">
                                        <a:effectLst/>
                                        <a:latin typeface="Cambria Math"/>
                                      </a:rPr>
                                      <m:t>𝟔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8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8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b="1" i="1">
                                        <a:effectLst/>
                                        <a:latin typeface="Cambria Math"/>
                                      </a:rPr>
                                      <m:t>𝛑</m:t>
                                    </m:r>
                                  </m:num>
                                  <m:den>
                                    <m:r>
                                      <a:rPr lang="en-US" sz="1800" b="1" i="1">
                                        <a:effectLst/>
                                        <a:latin typeface="Cambria Math"/>
                                      </a:rPr>
                                      <m:t>𝟒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8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8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b="1" i="1">
                                        <a:effectLst/>
                                        <a:latin typeface="Cambria Math"/>
                                      </a:rPr>
                                      <m:t>𝛑</m:t>
                                    </m:r>
                                  </m:num>
                                  <m:den>
                                    <m:r>
                                      <a:rPr lang="en-US" sz="1800" b="1" i="1">
                                        <a:effectLst/>
                                        <a:latin typeface="Cambria Math"/>
                                      </a:rPr>
                                      <m:t>𝟑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8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8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b="1" i="1">
                                        <a:effectLst/>
                                        <a:latin typeface="Cambria Math"/>
                                      </a:rPr>
                                      <m:t>𝛑</m:t>
                                    </m:r>
                                  </m:num>
                                  <m:den>
                                    <m:r>
                                      <a:rPr lang="en-US" sz="1800" b="1" i="1">
                                        <a:effectLst/>
                                        <a:latin typeface="Cambria Math"/>
                                      </a:rPr>
                                      <m:t>𝟐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8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1">
                                    <a:effectLst/>
                                    <a:latin typeface="Cambria Math"/>
                                  </a:rPr>
                                  <m:t>𝛑</m:t>
                                </m:r>
                              </m:oMath>
                            </m:oMathPara>
                          </a14:m>
                          <a:endParaRPr lang="ru-RU" sz="18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f>
                                  <m:fPr>
                                    <m:ctrlPr>
                                      <a:rPr lang="ru-RU" sz="18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b="1" i="1">
                                        <a:effectLst/>
                                        <a:latin typeface="Cambria Math"/>
                                      </a:rPr>
                                      <m:t>𝟑</m:t>
                                    </m:r>
                                    <m:r>
                                      <a:rPr lang="en-US" sz="1800" b="1" i="1">
                                        <a:effectLst/>
                                        <a:latin typeface="Cambria Math"/>
                                      </a:rPr>
                                      <m:t>𝛑</m:t>
                                    </m:r>
                                  </m:num>
                                  <m:den>
                                    <m:r>
                                      <a:rPr lang="en-US" sz="1800" b="1" i="1">
                                        <a:effectLst/>
                                        <a:latin typeface="Cambria Math"/>
                                      </a:rPr>
                                      <m:t>𝟐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8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 i="1">
                                    <a:effectLst/>
                                    <a:latin typeface="Cambria Math"/>
                                  </a:rPr>
                                  <m:t>𝟐</m:t>
                                </m:r>
                                <m:r>
                                  <a:rPr lang="en-US" sz="1800" b="1" i="1">
                                    <a:effectLst/>
                                    <a:latin typeface="Cambria Math"/>
                                  </a:rPr>
                                  <m:t>𝛑</m:t>
                                </m:r>
                              </m:oMath>
                            </m:oMathPara>
                          </a14:m>
                          <a:endParaRPr lang="ru-RU" sz="18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>
                                    <a:effectLst/>
                                    <a:latin typeface="Cambria Math"/>
                                  </a:rPr>
                                  <m:t>−</m:t>
                                </m:r>
                                <m:f>
                                  <m:fPr>
                                    <m:ctrlPr>
                                      <a:rPr lang="ru-RU" sz="1800" b="1" i="1">
                                        <a:effectLst/>
                                        <a:latin typeface="Cambria Math"/>
                                      </a:rPr>
                                    </m:ctrlPr>
                                  </m:fPr>
                                  <m:num>
                                    <m:r>
                                      <a:rPr lang="en-US" sz="1800" b="1" i="1">
                                        <a:effectLst/>
                                        <a:latin typeface="Cambria Math"/>
                                      </a:rPr>
                                      <m:t>𝛑</m:t>
                                    </m:r>
                                  </m:num>
                                  <m:den>
                                    <m:r>
                                      <a:rPr lang="en-US" sz="1800" b="1" i="1">
                                        <a:effectLst/>
                                        <a:latin typeface="Cambria Math"/>
                                      </a:rPr>
                                      <m:t>𝟐</m:t>
                                    </m:r>
                                  </m:den>
                                </m:f>
                              </m:oMath>
                            </m:oMathPara>
                          </a14:m>
                          <a:endParaRPr lang="ru-RU" sz="18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1800" b="1">
                                    <a:effectLst/>
                                    <a:latin typeface="Cambria Math"/>
                                  </a:rPr>
                                  <m:t>−</m:t>
                                </m:r>
                                <m:r>
                                  <a:rPr lang="en-US" sz="1800" b="1" i="1">
                                    <a:effectLst/>
                                    <a:latin typeface="Cambria Math"/>
                                  </a:rPr>
                                  <m:t>𝛑</m:t>
                                </m:r>
                              </m:oMath>
                            </m:oMathPara>
                          </a14:m>
                          <a:endParaRPr lang="ru-RU" sz="1800" b="1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1"/>
                      </a:ext>
                    </a:extLst>
                  </a:tr>
                  <a:tr h="148057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extLst>
                      <a:ext uri="{0D108BD9-81ED-4DB2-BD59-A6C34878D82A}">
                        <a16:rowId xmlns:a16="http://schemas.microsoft.com/office/drawing/2014/main" xmlns="" val="10002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2" name="Таблица 1"/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564063053"/>
                  </p:ext>
                </p:extLst>
              </p:nvPr>
            </p:nvGraphicFramePr>
            <p:xfrm>
              <a:off x="179512" y="1275606"/>
              <a:ext cx="8784976" cy="3352778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1056831"/>
                    <a:gridCol w="966524"/>
                    <a:gridCol w="1006392"/>
                    <a:gridCol w="892490"/>
                    <a:gridCol w="927476"/>
                    <a:gridCol w="927476"/>
                    <a:gridCol w="927476"/>
                    <a:gridCol w="927476"/>
                    <a:gridCol w="1152835"/>
                  </a:tblGrid>
                  <a:tr h="792088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r="-733526" b="-32384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08805" r="-698113" b="-32384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201212" r="-572727" b="-32384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338095" r="-542857" b="-32384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423684" r="-425000" b="-32384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523684" r="-325000" b="-32384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619608" r="-222876" b="-32384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724342" r="-124342" b="-32384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662963" b="-323846"/>
                          </a:stretch>
                        </a:blipFill>
                      </a:tcPr>
                    </a:tc>
                  </a:tr>
                  <a:tr h="1080120"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t="-73446" r="-733526" b="-1378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108805" t="-73446" r="-698113" b="-1378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201212" t="-73446" r="-572727" b="-1378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338095" t="-73446" r="-542857" b="-1378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423684" t="-73446" r="-425000" b="-1378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523684" t="-73446" r="-325000" b="-1378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619608" t="-73446" r="-222876" b="-1378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724342" t="-73446" r="-124342" b="-137853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19582" marR="19582" marT="0" marB="0" anchor="ctr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 rotWithShape="1">
                          <a:blip r:embed="rId3"/>
                          <a:stretch>
                            <a:fillRect l="-662963" t="-73446" b="-137853"/>
                          </a:stretch>
                        </a:blipFill>
                      </a:tcPr>
                    </a:tc>
                  </a:tr>
                  <a:tr h="1480570"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  <a:tc>
                      <a:txBody>
                        <a:bodyPr/>
                        <a:lstStyle/>
                        <a:p>
                          <a:pPr>
                            <a:lnSpc>
                              <a:spcPct val="115000"/>
                            </a:lnSpc>
                            <a:spcAft>
                              <a:spcPts val="0"/>
                            </a:spcAft>
                          </a:pPr>
                          <a:endParaRPr lang="ru-RU" sz="1400" dirty="0">
                            <a:effectLst/>
                            <a:latin typeface="Calibri"/>
                            <a:ea typeface="Calibri"/>
                            <a:cs typeface="Times New Roman"/>
                          </a:endParaRPr>
                        </a:p>
                      </a:txBody>
                      <a:tcPr marL="19582" marR="19582" marT="0" marB="0"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solidFill>
                          <a:schemeClr val="bg1"/>
                        </a:solidFill>
                      </a:tcPr>
                    </a:tc>
                  </a:tr>
                </a:tbl>
              </a:graphicData>
            </a:graphic>
          </p:graphicFrame>
        </mc:Fallback>
      </mc:AlternateContent>
      <p:pic>
        <p:nvPicPr>
          <p:cNvPr id="18" name="Рисунок 17"/>
          <p:cNvPicPr/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34" b="-1"/>
          <a:stretch/>
        </p:blipFill>
        <p:spPr bwMode="auto">
          <a:xfrm>
            <a:off x="329268" y="3458445"/>
            <a:ext cx="786348" cy="88060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9" name="Рисунок 18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1" t="5197" r="10596"/>
          <a:stretch/>
        </p:blipFill>
        <p:spPr bwMode="auto">
          <a:xfrm>
            <a:off x="1333774" y="3459207"/>
            <a:ext cx="789954" cy="8312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0" name="Рисунок 19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24493" r="-9822"/>
          <a:stretch/>
        </p:blipFill>
        <p:spPr bwMode="auto">
          <a:xfrm flipV="1">
            <a:off x="3275856" y="3581157"/>
            <a:ext cx="871941" cy="68871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742" r="14509"/>
          <a:stretch/>
        </p:blipFill>
        <p:spPr bwMode="auto">
          <a:xfrm flipV="1">
            <a:off x="4234497" y="3589149"/>
            <a:ext cx="675005" cy="6807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3" name="Рисунок 22"/>
          <p:cNvPicPr/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771" r="22307"/>
          <a:stretch/>
        </p:blipFill>
        <p:spPr bwMode="auto">
          <a:xfrm>
            <a:off x="5148064" y="3635738"/>
            <a:ext cx="616585" cy="6032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4" name="Рисунок 23"/>
          <p:cNvPicPr/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44"/>
          <a:stretch/>
        </p:blipFill>
        <p:spPr bwMode="auto">
          <a:xfrm>
            <a:off x="6084168" y="3510643"/>
            <a:ext cx="774065" cy="7283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5" name="Рисунок 24"/>
          <p:cNvPicPr/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795"/>
          <a:stretch/>
        </p:blipFill>
        <p:spPr bwMode="auto">
          <a:xfrm>
            <a:off x="6948264" y="3502705"/>
            <a:ext cx="789940" cy="74422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6" name="Рисунок 25"/>
          <p:cNvPicPr/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69"/>
          <a:stretch/>
        </p:blipFill>
        <p:spPr bwMode="auto">
          <a:xfrm>
            <a:off x="8100392" y="3497308"/>
            <a:ext cx="744855" cy="7416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7" name="Рисунок 26"/>
          <p:cNvPicPr/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890"/>
          <a:stretch/>
        </p:blipFill>
        <p:spPr bwMode="auto">
          <a:xfrm>
            <a:off x="2339752" y="3465875"/>
            <a:ext cx="773430" cy="81788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712511547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434944" y="195486"/>
                <a:ext cx="8280920" cy="9541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Endi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nuqtani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2</m:t>
                    </m:r>
                    <m:r>
                      <a:rPr lang="en-US" sz="2800" i="1">
                        <a:latin typeface="Cambria Math"/>
                      </a:rPr>
                      <m:t>𝜋</m:t>
                    </m:r>
                  </m:oMath>
                </a14:m>
                <a:r>
                  <a:rPr lang="en-US" sz="28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katta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burchakka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800" i="1">
                        <a:latin typeface="Cambria Math"/>
                      </a:rPr>
                      <m:t>−2</m:t>
                    </m:r>
                    <m:r>
                      <a:rPr lang="en-US" sz="2800" i="1">
                        <a:latin typeface="Cambria Math"/>
                      </a:rPr>
                      <m:t>𝜋</m:t>
                    </m:r>
                  </m:oMath>
                </a14:m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kichik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burchakka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burishga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oid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misollarni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8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qaraymiz</a:t>
                </a:r>
                <a:r>
                  <a:rPr lang="en-US" sz="28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8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4944" y="195486"/>
                <a:ext cx="8280920" cy="954107"/>
              </a:xfrm>
              <a:prstGeom prst="rect">
                <a:avLst/>
              </a:prstGeom>
              <a:blipFill>
                <a:blip r:embed="rId2"/>
                <a:stretch>
                  <a:fillRect l="-1472" t="-6369" r="-1766" b="-1656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43430" y="1252379"/>
                <a:ext cx="3391121" cy="723403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Masalan,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 smtClean="0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9</m:t>
                        </m:r>
                        <m:r>
                          <a:rPr lang="en-US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va 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i="1">
                            <a:latin typeface="Cambria Math"/>
                          </a:rPr>
                          <m:t>9</m:t>
                        </m:r>
                        <m:r>
                          <a:rPr lang="en-US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3430" y="1252379"/>
                <a:ext cx="3391121" cy="723403"/>
              </a:xfrm>
              <a:prstGeom prst="rect">
                <a:avLst/>
              </a:prstGeom>
              <a:blipFill>
                <a:blip r:embed="rId3"/>
                <a:stretch>
                  <a:fillRect l="-3777" b="-92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550948" y="1999185"/>
                <a:ext cx="2486450" cy="84144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ru-RU" sz="26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600" i="1">
                              <a:latin typeface="Cambria Math"/>
                            </a:rPr>
                            <m:t>9</m:t>
                          </m:r>
                          <m:r>
                            <a:rPr lang="en-US" sz="26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600" i="1"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600" i="1">
                          <a:latin typeface="Cambria Math"/>
                        </a:rPr>
                        <m:t>=2∙2</m:t>
                      </m:r>
                      <m:r>
                        <a:rPr lang="en-US" sz="2600" i="1">
                          <a:latin typeface="Cambria Math"/>
                        </a:rPr>
                        <m:t>𝜋</m:t>
                      </m:r>
                      <m:r>
                        <a:rPr lang="en-US" sz="2600" i="1">
                          <a:latin typeface="Cambria Math"/>
                        </a:rPr>
                        <m:t>+</m:t>
                      </m:r>
                      <m:f>
                        <m:fPr>
                          <m:ctrlPr>
                            <a:rPr lang="ru-RU" sz="2600" i="1">
                              <a:latin typeface="Cambria Math"/>
                            </a:rPr>
                          </m:ctrlPr>
                        </m:fPr>
                        <m:num>
                          <m:r>
                            <a:rPr lang="en-US" sz="26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600" i="1">
                              <a:latin typeface="Cambria Math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600" dirty="0"/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0948" y="1999185"/>
                <a:ext cx="2486450" cy="84144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5004048" y="2013744"/>
                <a:ext cx="2907142" cy="70160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800" i="1" dirty="0" smtClean="0"/>
                  <a:t>-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28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9</m:t>
                        </m:r>
                        <m:r>
                          <a:rPr lang="en-US" sz="28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800" i="1">
                        <a:latin typeface="Cambria Math"/>
                      </a:rPr>
                      <m:t>=</m:t>
                    </m:r>
                    <m:r>
                      <a:rPr lang="en-US" sz="2800" b="0" i="1" smtClean="0">
                        <a:latin typeface="Cambria Math"/>
                      </a:rPr>
                      <m:t>−</m:t>
                    </m:r>
                    <m:r>
                      <a:rPr lang="en-US" sz="2800" i="1">
                        <a:latin typeface="Cambria Math"/>
                      </a:rPr>
                      <m:t>2∙2</m:t>
                    </m:r>
                    <m:r>
                      <a:rPr lang="en-US" sz="2800" i="1">
                        <a:latin typeface="Cambria Math"/>
                      </a:rPr>
                      <m:t>𝜋</m:t>
                    </m:r>
                    <m:r>
                      <a:rPr lang="en-US" sz="2800" b="0" i="1" smtClean="0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28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8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endParaRPr lang="ru-RU" sz="2800" i="1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4048" y="2013744"/>
                <a:ext cx="2907142" cy="701602"/>
              </a:xfrm>
              <a:prstGeom prst="rect">
                <a:avLst/>
              </a:prstGeom>
              <a:blipFill rotWithShape="1">
                <a:blip r:embed="rId5"/>
                <a:stretch>
                  <a:fillRect l="-4403" b="-121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767" y="2847130"/>
            <a:ext cx="3043189" cy="2103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064" y="2853084"/>
            <a:ext cx="3096344" cy="211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41546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63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51470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Masalalar</a:t>
            </a:r>
            <a:endParaRPr lang="ru-RU" sz="2800" b="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70187" y="915566"/>
                <a:ext cx="8640960" cy="18746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sz="2600" b="1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1-m a s a l a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                                                 P(1;0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nuqtani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:endParaRPr lang="ru-RU" sz="2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lvl="0"/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/>
                      </a:rPr>
                      <m:t>7</m:t>
                    </m:r>
                    <m:r>
                      <a:rPr lang="en-US" sz="2600" i="1">
                        <a:latin typeface="Cambria Math"/>
                      </a:rPr>
                      <m:t>𝜋</m:t>
                    </m:r>
                  </m:oMath>
                </a14:m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;     2)</a:t>
                </a:r>
                <a14:m>
                  <m:oMath xmlns:m="http://schemas.openxmlformats.org/officeDocument/2006/math">
                    <m:r>
                      <a:rPr lang="en-US" sz="2600" i="1">
                        <a:latin typeface="Cambria Math"/>
                      </a:rPr>
                      <m:t> </m:t>
                    </m:r>
                    <m:f>
                      <m:fPr>
                        <m:ctrlPr>
                          <a:rPr lang="ru-RU" sz="26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600" i="1">
                            <a:latin typeface="Cambria Math"/>
                          </a:rPr>
                          <m:t>5</m:t>
                        </m:r>
                        <m:r>
                          <a:rPr lang="en-US" sz="26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6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 burchakka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burishdan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nuqtaning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koordinatalarini</a:t>
                </a:r>
                <a:r>
                  <a:rPr lang="en-US" sz="2600" dirty="0">
                    <a:latin typeface="Arial" panose="020B0604020202020204" pitchFamily="34" charset="0"/>
                    <a:cs typeface="Arial" panose="020B0604020202020204" pitchFamily="34" charset="0"/>
                  </a:rPr>
                  <a:t> toping</a:t>
                </a:r>
                <a:r>
                  <a:rPr lang="en-US" sz="26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187" y="915566"/>
                <a:ext cx="8640960" cy="1874616"/>
              </a:xfrm>
              <a:prstGeom prst="rect">
                <a:avLst/>
              </a:prstGeom>
              <a:blipFill>
                <a:blip r:embed="rId3"/>
                <a:stretch>
                  <a:fillRect l="-1270" t="-2922" b="-681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Равнобедренный треугольник 2"/>
          <p:cNvSpPr/>
          <p:nvPr/>
        </p:nvSpPr>
        <p:spPr>
          <a:xfrm>
            <a:off x="278037" y="2965215"/>
            <a:ext cx="288032" cy="371934"/>
          </a:xfrm>
          <a:prstGeom prst="triangle">
            <a:avLst/>
          </a:prstGeom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278037" y="4474817"/>
            <a:ext cx="288032" cy="299004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595914" y="2927149"/>
                <a:ext cx="8090245" cy="707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1)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7</m:t>
                    </m:r>
                    <m:r>
                      <a:rPr lang="en-US" sz="2000" i="1">
                        <a:latin typeface="Cambria Math"/>
                      </a:rPr>
                      <m:t>𝜋</m:t>
                    </m:r>
                    <m:r>
                      <a:rPr lang="en-US" sz="2000" i="1">
                        <a:latin typeface="Cambria Math"/>
                      </a:rPr>
                      <m:t>=3∙2</m:t>
                    </m:r>
                    <m:r>
                      <a:rPr lang="en-US" sz="2000" i="1">
                        <a:latin typeface="Cambria Math"/>
                      </a:rPr>
                      <m:t>𝜋</m:t>
                    </m:r>
                    <m:r>
                      <a:rPr lang="en-US" sz="2000" i="1">
                        <a:latin typeface="Cambria Math"/>
                      </a:rPr>
                      <m:t>+</m:t>
                    </m:r>
                    <m:r>
                      <a:rPr lang="en-US" sz="2000" i="1">
                        <a:latin typeface="Cambria Math"/>
                      </a:rPr>
                      <m:t>𝜋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7</m:t>
                    </m:r>
                    <m:r>
                      <a:rPr lang="en-US" sz="2000" i="1">
                        <a:latin typeface="Cambria Math"/>
                      </a:rPr>
                      <m:t>𝜋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burishda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𝜋</m:t>
                    </m:r>
                    <m:r>
                      <a:rPr lang="en-US" sz="20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burishdagi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nuqtaning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ya’ni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(-1;0)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koordinatali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nuqtali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5914" y="2927149"/>
                <a:ext cx="8090245" cy="707886"/>
              </a:xfrm>
              <a:prstGeom prst="rect">
                <a:avLst/>
              </a:prstGeom>
              <a:blipFill>
                <a:blip r:embed="rId4"/>
                <a:stretch>
                  <a:fillRect l="-829" t="-3448" b="-1551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575558" y="3820200"/>
                <a:ext cx="8172906" cy="8397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2) −</m:t>
                    </m:r>
                    <m:f>
                      <m:fPr>
                        <m:ctrlPr>
                          <a:rPr lang="ru-RU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</a:rPr>
                          <m:t>5</m:t>
                        </m:r>
                        <m:r>
                          <a:rPr lang="en-US" sz="20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000" i="1">
                        <a:latin typeface="Cambria Math"/>
                      </a:rPr>
                      <m:t>=−</m:t>
                    </m:r>
                    <m:f>
                      <m:fPr>
                        <m:ctrlPr>
                          <a:rPr lang="ru-RU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000" i="1">
                        <a:latin typeface="Cambria Math"/>
                      </a:rPr>
                      <m:t>−2</m:t>
                    </m:r>
                    <m:r>
                      <a:rPr lang="en-US" sz="2000" i="1">
                        <a:latin typeface="Cambria Math"/>
                      </a:rPr>
                      <m:t>𝜋</m:t>
                    </m:r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</a:rPr>
                          <m:t>5</m:t>
                        </m:r>
                        <m:r>
                          <a:rPr lang="en-US" sz="20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burishda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i="1">
                        <a:latin typeface="Cambria Math"/>
                      </a:rPr>
                      <m:t>−</m:t>
                    </m:r>
                    <m:f>
                      <m:fPr>
                        <m:ctrlPr>
                          <a:rPr lang="ru-RU" sz="2000" i="1">
                            <a:latin typeface="Cambria Math"/>
                          </a:rPr>
                        </m:ctrlPr>
                      </m:fPr>
                      <m:num>
                        <m:r>
                          <a:rPr lang="en-US" sz="20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0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000" i="1">
                        <a:latin typeface="Cambria Math"/>
                      </a:rPr>
                      <m:t> </m:t>
                    </m:r>
                  </m:oMath>
                </a14:m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burishdagi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nuqtaning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o‘zi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ya’ni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2000" dirty="0" smtClean="0">
                    <a:latin typeface="Arial" panose="020B0604020202020204" pitchFamily="34" charset="0"/>
                    <a:cs typeface="Arial" panose="020B0604020202020204" pitchFamily="34" charset="0"/>
                  </a:rPr>
                  <a:t>(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0;-1)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koordinatali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nuqtali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20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bo‘ladi</a:t>
                </a:r>
                <a:r>
                  <a:rPr lang="en-US" sz="20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2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558" y="3820200"/>
                <a:ext cx="8172906" cy="839782"/>
              </a:xfrm>
              <a:prstGeom prst="rect">
                <a:avLst/>
              </a:prstGeom>
              <a:blipFill>
                <a:blip r:embed="rId5"/>
                <a:stretch>
                  <a:fillRect l="-746" b="-131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56534707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4" grpId="0"/>
      <p:bldP spid="5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13750</TotalTime>
  <Words>851</Words>
  <Application>Microsoft Office PowerPoint</Application>
  <PresentationFormat>Экран (16:9)</PresentationFormat>
  <Paragraphs>114</Paragraphs>
  <Slides>14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Utkirbek</cp:lastModifiedBy>
  <cp:revision>1236</cp:revision>
  <dcterms:created xsi:type="dcterms:W3CDTF">2020-04-09T07:32:19Z</dcterms:created>
  <dcterms:modified xsi:type="dcterms:W3CDTF">2020-12-17T13:19:40Z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