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6"/>
  </p:notesMasterIdLst>
  <p:sldIdLst>
    <p:sldId id="1356" r:id="rId11"/>
    <p:sldId id="1402" r:id="rId12"/>
    <p:sldId id="1366" r:id="rId13"/>
    <p:sldId id="262" r:id="rId14"/>
    <p:sldId id="1414" r:id="rId15"/>
    <p:sldId id="1357" r:id="rId16"/>
    <p:sldId id="1363" r:id="rId17"/>
    <p:sldId id="1415" r:id="rId18"/>
    <p:sldId id="1416" r:id="rId19"/>
    <p:sldId id="1417" r:id="rId20"/>
    <p:sldId id="1418" r:id="rId21"/>
    <p:sldId id="1419" r:id="rId22"/>
    <p:sldId id="1420" r:id="rId23"/>
    <p:sldId id="1421" r:id="rId24"/>
    <p:sldId id="1422" r:id="rId2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366"/>
            <p14:sldId id="262"/>
            <p14:sldId id="1414"/>
            <p14:sldId id="1357"/>
            <p14:sldId id="1363"/>
            <p14:sldId id="1415"/>
            <p14:sldId id="1416"/>
            <p14:sldId id="1417"/>
            <p14:sldId id="1418"/>
            <p14:sldId id="1419"/>
            <p14:sldId id="1420"/>
            <p14:sldId id="1421"/>
            <p14:sldId id="142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37" d="100"/>
          <a:sy n="137" d="100"/>
        </p:scale>
        <p:origin x="846" y="10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r="8142"/>
          <a:stretch>
            <a:fillRect/>
          </a:stretch>
        </p:blipFill>
        <p:spPr>
          <a:xfrm>
            <a:off x="3754438" y="1273175"/>
            <a:ext cx="1573212" cy="1503363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35528" y="1035169"/>
            <a:ext cx="2728274" cy="98871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sz="1747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1747" dirty="0">
              <a:latin typeface="Arial"/>
              <a:cs typeface="Arial"/>
            </a:endParaRPr>
          </a:p>
          <a:p>
            <a:pPr marL="12681">
              <a:lnSpc>
                <a:spcPts val="2791"/>
              </a:lnSpc>
            </a:pPr>
            <a:r>
              <a:rPr lang="en-US" sz="1600" dirty="0" err="1" smtClean="0">
                <a:solidFill>
                  <a:srgbClr val="002060"/>
                </a:solidFill>
              </a:rPr>
              <a:t>Tirik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organizmlarning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o‘ziga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xos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xususiyatlari</a:t>
            </a:r>
            <a:endParaRPr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TextBox 17"/>
          <p:cNvSpPr txBox="1"/>
          <p:nvPr/>
        </p:nvSpPr>
        <p:spPr>
          <a:xfrm>
            <a:off x="139879" y="160623"/>
            <a:ext cx="554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/>
              <a:t>Tirik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organizmlarning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oziga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xos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xususiyatlari</a:t>
            </a:r>
            <a:r>
              <a:rPr lang="en-US" sz="1800" b="1" kern="0" dirty="0" smtClean="0"/>
              <a:t>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7517" y="578690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</a:rPr>
              <a:t>Organizmlar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tashqi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muhitdagi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o‘zida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kuzatiladigan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barcha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o‘zgarishlarga</a:t>
            </a:r>
            <a:r>
              <a:rPr lang="en-US" sz="1400" dirty="0">
                <a:solidFill>
                  <a:srgbClr val="002060"/>
                </a:solidFill>
              </a:rPr>
              <a:t> ham </a:t>
            </a:r>
            <a:r>
              <a:rPr lang="en-US" sz="1400" dirty="0" err="1">
                <a:solidFill>
                  <a:srgbClr val="002060"/>
                </a:solidFill>
              </a:rPr>
              <a:t>sezgir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bo‘ladi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Buning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uchun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yashil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o‘simliklarning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quyosh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nuri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ta’siriga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bo‘lgan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munosabatini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ko‘rsatib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o‘tish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kifoya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Demak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tirik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qo‘zg‘aluvchanlik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xususiyati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bilan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tavsiflanadi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49" y="1944080"/>
            <a:ext cx="1686730" cy="1120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1944080"/>
            <a:ext cx="1480527" cy="1111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object 4"/>
          <p:cNvSpPr txBox="1"/>
          <p:nvPr/>
        </p:nvSpPr>
        <p:spPr>
          <a:xfrm>
            <a:off x="5250506" y="151619"/>
            <a:ext cx="225024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0</a:t>
            </a:r>
            <a:endParaRPr sz="14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22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879" y="160623"/>
            <a:ext cx="547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/>
              <a:t>Tirik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organizmlarning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oziga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xos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xususiyatlari</a:t>
            </a:r>
            <a:r>
              <a:rPr lang="en-US" sz="1800" b="1" kern="0" dirty="0" smtClean="0"/>
              <a:t>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425" y="719944"/>
            <a:ext cx="2879725" cy="21867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Tirik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organizmlar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o‘zini-o‘zi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idora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etish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xususiyatiga</a:t>
            </a:r>
            <a:r>
              <a:rPr lang="en-US" dirty="0">
                <a:solidFill>
                  <a:srgbClr val="002060"/>
                </a:solidFill>
              </a:rPr>
              <a:t> ham </a:t>
            </a:r>
            <a:r>
              <a:rPr lang="en-US" dirty="0" err="1">
                <a:solidFill>
                  <a:srgbClr val="002060"/>
                </a:solidFill>
              </a:rPr>
              <a:t>ega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bo‘lib</a:t>
            </a:r>
            <a:r>
              <a:rPr lang="en-US" dirty="0">
                <a:solidFill>
                  <a:srgbClr val="002060"/>
                </a:solidFill>
              </a:rPr>
              <a:t>, u </a:t>
            </a:r>
            <a:r>
              <a:rPr lang="en-US" dirty="0" err="1">
                <a:solidFill>
                  <a:srgbClr val="002060"/>
                </a:solidFill>
              </a:rPr>
              <a:t>organizmni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o‘zgaruvchan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tashqi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muhit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sharoitlariga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javoban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kimyoviy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tarkibi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fiziologik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jarayonlarning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borishini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ma’lum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me’yorda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ushlab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turish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ya’ni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gomeostaz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bilan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bog‘liq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Bunda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tashqi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muhitdan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qandaydir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ozuqa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moddalarni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qabul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qilishi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yetishmasa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organizm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o‘zining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ichki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imkoniyatlaridan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foydalanishi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aksincha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ortiqcha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moddalarni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zaxira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sifatida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saqlashi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mumkin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33" y="746456"/>
            <a:ext cx="266429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object 4"/>
          <p:cNvSpPr txBox="1"/>
          <p:nvPr/>
        </p:nvSpPr>
        <p:spPr>
          <a:xfrm>
            <a:off x="5250506" y="151619"/>
            <a:ext cx="225024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endParaRPr sz="14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9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TextBox 17"/>
          <p:cNvSpPr txBox="1"/>
          <p:nvPr/>
        </p:nvSpPr>
        <p:spPr>
          <a:xfrm>
            <a:off x="139879" y="160623"/>
            <a:ext cx="558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/>
              <a:t>Tirik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organizmlarning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oziga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xos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xususiyatlari</a:t>
            </a:r>
            <a:r>
              <a:rPr lang="en-US" sz="1800" b="1" kern="0" dirty="0" smtClean="0"/>
              <a:t>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879" y="647936"/>
            <a:ext cx="31358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rgbClr val="002060"/>
                </a:solidFill>
              </a:rPr>
              <a:t>Barcha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tirik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organizmlar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ayniqsa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barcha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hayvonlar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doimiy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harakatda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bo‘ladi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Hayvonlar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o‘ziga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ozuqa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topish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xavf-hatardan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saqlanishi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uchun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faol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harakatda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bo‘lishi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zarur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b="1" dirty="0" err="1">
                <a:solidFill>
                  <a:srgbClr val="002060"/>
                </a:solidFill>
              </a:rPr>
              <a:t>Harakatlanish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— </a:t>
            </a:r>
            <a:r>
              <a:rPr lang="en-US" sz="1400" dirty="0" err="1">
                <a:solidFill>
                  <a:srgbClr val="002060"/>
                </a:solidFill>
              </a:rPr>
              <a:t>tirik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uchun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xos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bo‘lgan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muhim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xususiyatlardan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biridir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O‘simliklar</a:t>
            </a:r>
            <a:r>
              <a:rPr lang="en-US" sz="1400" dirty="0">
                <a:solidFill>
                  <a:srgbClr val="002060"/>
                </a:solidFill>
              </a:rPr>
              <a:t> ham </a:t>
            </a:r>
            <a:r>
              <a:rPr lang="en-US" sz="1400" dirty="0" err="1">
                <a:solidFill>
                  <a:srgbClr val="002060"/>
                </a:solidFill>
              </a:rPr>
              <a:t>harakatlanish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xususiyatiga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ega</a:t>
            </a:r>
            <a:r>
              <a:rPr lang="en-US" sz="1400" dirty="0">
                <a:solidFill>
                  <a:srgbClr val="002060"/>
                </a:solidFill>
              </a:rPr>
              <a:t>. Ammo </a:t>
            </a:r>
            <a:r>
              <a:rPr lang="en-US" sz="1400" dirty="0" err="1">
                <a:solidFill>
                  <a:srgbClr val="002060"/>
                </a:solidFill>
              </a:rPr>
              <a:t>ularning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harakati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juda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sekin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ro‘y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bergani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uchun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deyarli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bilinmaydi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03" y="647936"/>
            <a:ext cx="2038873" cy="1980220"/>
          </a:xfrm>
          <a:prstGeom prst="rect">
            <a:avLst/>
          </a:prstGeom>
        </p:spPr>
      </p:pic>
      <p:sp>
        <p:nvSpPr>
          <p:cNvPr id="11" name="object 4"/>
          <p:cNvSpPr txBox="1"/>
          <p:nvPr/>
        </p:nvSpPr>
        <p:spPr>
          <a:xfrm>
            <a:off x="5250506" y="151619"/>
            <a:ext cx="225024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2</a:t>
            </a:r>
            <a:endParaRPr sz="14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0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TextBox 17"/>
          <p:cNvSpPr txBox="1"/>
          <p:nvPr/>
        </p:nvSpPr>
        <p:spPr>
          <a:xfrm>
            <a:off x="139879" y="160623"/>
            <a:ext cx="4428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 smtClean="0"/>
              <a:t>Tirik</a:t>
            </a:r>
            <a:r>
              <a:rPr lang="en-US" sz="1400" b="1" kern="0" dirty="0" smtClean="0"/>
              <a:t> </a:t>
            </a:r>
            <a:r>
              <a:rPr lang="en-US" sz="1400" b="1" kern="0" dirty="0" err="1" smtClean="0"/>
              <a:t>organizmlarning</a:t>
            </a:r>
            <a:r>
              <a:rPr lang="en-US" sz="1400" b="1" kern="0" dirty="0" smtClean="0"/>
              <a:t> </a:t>
            </a:r>
            <a:r>
              <a:rPr lang="en-US" sz="1400" b="1" kern="0" dirty="0" err="1" smtClean="0"/>
              <a:t>oziga</a:t>
            </a:r>
            <a:r>
              <a:rPr lang="en-US" sz="1400" b="1" kern="0" dirty="0" smtClean="0"/>
              <a:t> </a:t>
            </a:r>
            <a:r>
              <a:rPr lang="en-US" sz="1400" b="1" kern="0" dirty="0" err="1" smtClean="0"/>
              <a:t>xos</a:t>
            </a:r>
            <a:r>
              <a:rPr lang="en-US" sz="1400" b="1" kern="0" dirty="0" smtClean="0"/>
              <a:t> </a:t>
            </a:r>
            <a:r>
              <a:rPr lang="en-US" sz="1400" b="1" kern="0" dirty="0" err="1" smtClean="0"/>
              <a:t>xususiyatlari</a:t>
            </a:r>
            <a:r>
              <a:rPr lang="en-US" sz="1400" b="1" kern="0" dirty="0" smtClean="0"/>
              <a:t>.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481" y="539924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rgbClr val="002060"/>
                </a:solidFill>
              </a:rPr>
              <a:t>Tirik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organizmlarning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muhim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xususiyatlaridan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yana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biri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ko‘payishdir</a:t>
            </a:r>
            <a:r>
              <a:rPr lang="en-US" sz="1400" dirty="0" smtClean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Ko‘payish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orqali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tirik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o‘zi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uchun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xos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bo‘lgan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yana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muhim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xususiyat</a:t>
            </a:r>
            <a:r>
              <a:rPr lang="en-US" sz="1400" dirty="0">
                <a:solidFill>
                  <a:srgbClr val="002060"/>
                </a:solidFill>
              </a:rPr>
              <a:t> — </a:t>
            </a:r>
            <a:r>
              <a:rPr lang="en-US" sz="1400" dirty="0" err="1">
                <a:solidFill>
                  <a:srgbClr val="002060"/>
                </a:solidFill>
              </a:rPr>
              <a:t>irsiyat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o‘zgaruvchanlikni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amalga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oshiradi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Irsiyat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tufayli</a:t>
            </a:r>
            <a:r>
              <a:rPr lang="en-US" sz="1400" dirty="0">
                <a:solidFill>
                  <a:srgbClr val="002060"/>
                </a:solidFill>
              </a:rPr>
              <a:t> tur </a:t>
            </a:r>
            <a:r>
              <a:rPr lang="en-US" sz="1400" dirty="0" err="1">
                <a:solidFill>
                  <a:srgbClr val="002060"/>
                </a:solidFill>
              </a:rPr>
              <a:t>turg‘unligi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ta’minlanadi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O‘zgaruvchanlik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natijasida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esa</a:t>
            </a:r>
            <a:r>
              <a:rPr lang="en-US" sz="1400" dirty="0">
                <a:solidFill>
                  <a:srgbClr val="002060"/>
                </a:solidFill>
              </a:rPr>
              <a:t> tur </a:t>
            </a:r>
            <a:r>
              <a:rPr lang="en-US" sz="1400" dirty="0" err="1">
                <a:solidFill>
                  <a:srgbClr val="002060"/>
                </a:solidFill>
              </a:rPr>
              <a:t>xilma-xilligi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ortadi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2119653"/>
            <a:ext cx="1481505" cy="924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49" y="2071600"/>
            <a:ext cx="1506473" cy="972512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5250506" y="151619"/>
            <a:ext cx="225024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3</a:t>
            </a:r>
            <a:endParaRPr sz="14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TextBox 17"/>
          <p:cNvSpPr txBox="1"/>
          <p:nvPr/>
        </p:nvSpPr>
        <p:spPr>
          <a:xfrm>
            <a:off x="139879" y="160623"/>
            <a:ext cx="479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                               MUSTAHKAMLASH: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445" y="763126"/>
            <a:ext cx="5076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Tirik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organizmlar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xususiyatlarga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ega</a:t>
            </a:r>
            <a:r>
              <a:rPr lang="en-US" sz="1600" dirty="0" smtClean="0">
                <a:solidFill>
                  <a:srgbClr val="002060"/>
                </a:solidFill>
              </a:rPr>
              <a:t>?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1533" y="575928"/>
            <a:ext cx="3492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SAVOL: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3501" y="1029994"/>
            <a:ext cx="4140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RASMGA IZOH BERING: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2" y="1338607"/>
            <a:ext cx="2172924" cy="1449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1" y="1348331"/>
            <a:ext cx="2166408" cy="1440024"/>
          </a:xfrm>
          <a:prstGeom prst="rect">
            <a:avLst/>
          </a:prstGeom>
        </p:spPr>
      </p:pic>
      <p:sp>
        <p:nvSpPr>
          <p:cNvPr id="15" name="object 4"/>
          <p:cNvSpPr txBox="1"/>
          <p:nvPr/>
        </p:nvSpPr>
        <p:spPr>
          <a:xfrm>
            <a:off x="5250506" y="151619"/>
            <a:ext cx="225024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4</a:t>
            </a:r>
            <a:endParaRPr sz="14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1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250506" y="151619"/>
            <a:ext cx="225024" cy="23882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 smtClean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r>
              <a:rPr lang="en-US" sz="1448" spc="10" dirty="0" smtClean="0">
                <a:solidFill>
                  <a:srgbClr val="00A859"/>
                </a:solidFill>
                <a:latin typeface="Arial"/>
                <a:cs typeface="Arial"/>
              </a:rPr>
              <a:t>5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879" y="160623"/>
            <a:ext cx="5008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/>
              <a:t>Mustaqil</a:t>
            </a:r>
            <a:r>
              <a:rPr lang="en-US" sz="2000" b="1" kern="0" noProof="0" dirty="0" smtClean="0"/>
              <a:t> </a:t>
            </a:r>
            <a:r>
              <a:rPr lang="en-US" sz="2000" b="1" kern="0" noProof="0" dirty="0" err="1" smtClean="0"/>
              <a:t>bajarish</a:t>
            </a:r>
            <a:r>
              <a:rPr lang="en-US" sz="2000" b="1" kern="0" noProof="0" dirty="0" smtClean="0"/>
              <a:t> </a:t>
            </a:r>
            <a:r>
              <a:rPr lang="en-US" sz="2000" b="1" kern="0" noProof="0" dirty="0" err="1" smtClean="0"/>
              <a:t>uchun</a:t>
            </a:r>
            <a:r>
              <a:rPr lang="en-US" sz="2000" b="1" kern="0" noProof="0" dirty="0" smtClean="0"/>
              <a:t> </a:t>
            </a:r>
            <a:r>
              <a:rPr lang="en-US" sz="2000" b="1" kern="0" noProof="0" dirty="0" err="1" smtClean="0"/>
              <a:t>topshiriq</a:t>
            </a:r>
            <a:r>
              <a:rPr lang="en-US" sz="2000" b="1" kern="0" noProof="0" dirty="0" smtClean="0"/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7437" y="629389"/>
            <a:ext cx="49630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Mavzuni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o‘qib</a:t>
            </a:r>
            <a:r>
              <a:rPr lang="en-US" sz="1600" b="1" dirty="0" smtClean="0">
                <a:solidFill>
                  <a:srgbClr val="002060"/>
                </a:solidFill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</a:rPr>
              <a:t>berilgan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savollarga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javob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yozing</a:t>
            </a:r>
            <a:r>
              <a:rPr lang="en-US" sz="1600" b="1" dirty="0">
                <a:solidFill>
                  <a:srgbClr val="002060"/>
                </a:solidFill>
              </a:rPr>
              <a:t>!</a:t>
            </a:r>
            <a:r>
              <a:rPr lang="en-US" sz="1600" dirty="0" smtClean="0">
                <a:solidFill>
                  <a:srgbClr val="002060"/>
                </a:solidFill>
              </a:rPr>
              <a:t> 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879" y="863960"/>
            <a:ext cx="45400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1</a:t>
            </a:r>
            <a:r>
              <a:rPr lang="en-US" sz="1200" dirty="0" smtClean="0">
                <a:solidFill>
                  <a:srgbClr val="002060"/>
                </a:solidFill>
              </a:rPr>
              <a:t>) </a:t>
            </a:r>
            <a:r>
              <a:rPr lang="en-US" sz="1200" dirty="0" err="1" smtClean="0">
                <a:solidFill>
                  <a:srgbClr val="002060"/>
                </a:solidFill>
              </a:rPr>
              <a:t>Tirik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organizmlar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jonsiz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tabiatdan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nimasi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bilan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farq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qiladi</a:t>
            </a:r>
            <a:r>
              <a:rPr lang="en-US" sz="1200" dirty="0">
                <a:solidFill>
                  <a:srgbClr val="002060"/>
                </a:solidFill>
              </a:rPr>
              <a:t>? </a:t>
            </a:r>
            <a:endParaRPr lang="en-US" sz="1200" dirty="0" smtClean="0">
              <a:solidFill>
                <a:srgbClr val="002060"/>
              </a:solidFill>
            </a:endParaRPr>
          </a:p>
          <a:p>
            <a:pPr marL="179388" indent="-179388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2) </a:t>
            </a:r>
            <a:r>
              <a:rPr lang="en-US" sz="1200" dirty="0" err="1" smtClean="0">
                <a:solidFill>
                  <a:srgbClr val="002060"/>
                </a:solidFill>
              </a:rPr>
              <a:t>Jonsiz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tabiatdagi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jismlarga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tashqi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muhit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ta’sir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etganda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     </a:t>
            </a:r>
            <a:r>
              <a:rPr lang="en-US" sz="1200" dirty="0" err="1" smtClean="0">
                <a:solidFill>
                  <a:srgbClr val="002060"/>
                </a:solidFill>
              </a:rPr>
              <a:t>qanday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o‘zgarishlar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kuzatiladi</a:t>
            </a:r>
            <a:r>
              <a:rPr lang="en-US" sz="1200" dirty="0">
                <a:solidFill>
                  <a:srgbClr val="002060"/>
                </a:solidFill>
              </a:rPr>
              <a:t>? </a:t>
            </a:r>
            <a:endParaRPr lang="en-US" sz="1200" dirty="0" smtClean="0">
              <a:solidFill>
                <a:srgbClr val="002060"/>
              </a:solidFill>
            </a:endParaRPr>
          </a:p>
          <a:p>
            <a:pPr marL="179388" indent="-179388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3) </a:t>
            </a:r>
            <a:r>
              <a:rPr lang="en-US" sz="1200" dirty="0" err="1" smtClean="0">
                <a:solidFill>
                  <a:srgbClr val="002060"/>
                </a:solidFill>
              </a:rPr>
              <a:t>Barcha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tirik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organizmlar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tuzilishidagi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umumiylik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nimadan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iborat</a:t>
            </a:r>
            <a:r>
              <a:rPr lang="en-US" sz="1200" dirty="0">
                <a:solidFill>
                  <a:srgbClr val="002060"/>
                </a:solidFill>
              </a:rPr>
              <a:t>? </a:t>
            </a:r>
            <a:endParaRPr lang="en-US" sz="1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4) </a:t>
            </a:r>
            <a:r>
              <a:rPr lang="en-US" sz="1200" dirty="0" err="1" smtClean="0">
                <a:solidFill>
                  <a:srgbClr val="002060"/>
                </a:solidFill>
              </a:rPr>
              <a:t>Tiriklikning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asosiy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xususiyatlariga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nimalar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kiradi</a:t>
            </a:r>
            <a:r>
              <a:rPr lang="en-US" sz="1200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5) </a:t>
            </a:r>
            <a:r>
              <a:rPr lang="en-US" sz="1200" dirty="0" err="1" smtClean="0">
                <a:solidFill>
                  <a:srgbClr val="002060"/>
                </a:solidFill>
              </a:rPr>
              <a:t>Modda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va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energiya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almashinuvi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deganda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nima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tushuniladi</a:t>
            </a:r>
            <a:r>
              <a:rPr lang="en-US" sz="1200" dirty="0">
                <a:solidFill>
                  <a:srgbClr val="002060"/>
                </a:solidFill>
              </a:rPr>
              <a:t>?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6655">
            <a:off x="4218936" y="1109204"/>
            <a:ext cx="1259716" cy="13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80801"/>
            <a:ext cx="351446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              </a:t>
            </a:r>
            <a:r>
              <a:rPr lang="en-US" sz="2400" dirty="0" err="1" smtClean="0"/>
              <a:t>Dars</a:t>
            </a:r>
            <a:r>
              <a:rPr lang="en-US" sz="2400" dirty="0" smtClean="0"/>
              <a:t> </a:t>
            </a:r>
            <a:r>
              <a:rPr lang="en-US" sz="2400" dirty="0" err="1" smtClean="0"/>
              <a:t>rejasi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2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3781" y="728915"/>
            <a:ext cx="1735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 smtClean="0">
                <a:solidFill>
                  <a:srgbClr val="002060"/>
                </a:solidFill>
              </a:rPr>
              <a:t>Organizmlar</a:t>
            </a:r>
            <a:r>
              <a:rPr lang="en-US" sz="1400" b="1" kern="0" dirty="0" smtClean="0">
                <a:solidFill>
                  <a:srgbClr val="002060"/>
                </a:solidFill>
              </a:rPr>
              <a:t> </a:t>
            </a:r>
            <a:r>
              <a:rPr lang="en-US" sz="1400" b="1" kern="0" dirty="0" err="1" smtClean="0">
                <a:solidFill>
                  <a:srgbClr val="002060"/>
                </a:solidFill>
              </a:rPr>
              <a:t>xilma-xilligi</a:t>
            </a:r>
            <a:r>
              <a:rPr lang="en-US" sz="1400" b="1" kern="0" dirty="0" smtClean="0">
                <a:solidFill>
                  <a:srgbClr val="57565A"/>
                </a:solidFill>
              </a:rPr>
              <a:t>.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5986" y="2140264"/>
            <a:ext cx="173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err="1" smtClean="0">
                <a:solidFill>
                  <a:srgbClr val="002060"/>
                </a:solidFill>
              </a:rPr>
              <a:t>Tirik</a:t>
            </a:r>
            <a:r>
              <a:rPr lang="en-US" sz="1200" b="1" kern="0" dirty="0" smtClean="0">
                <a:solidFill>
                  <a:srgbClr val="002060"/>
                </a:solidFill>
              </a:rPr>
              <a:t> </a:t>
            </a:r>
            <a:r>
              <a:rPr lang="en-US" sz="1200" b="1" kern="0" dirty="0" err="1" smtClean="0">
                <a:solidFill>
                  <a:srgbClr val="002060"/>
                </a:solidFill>
              </a:rPr>
              <a:t>organizmlarning</a:t>
            </a:r>
            <a:r>
              <a:rPr lang="en-US" sz="1200" b="1" kern="0" dirty="0" smtClean="0">
                <a:solidFill>
                  <a:srgbClr val="002060"/>
                </a:solidFill>
              </a:rPr>
              <a:t> </a:t>
            </a:r>
            <a:r>
              <a:rPr lang="en-US" sz="1200" b="1" kern="0" dirty="0" err="1" smtClean="0">
                <a:solidFill>
                  <a:srgbClr val="002060"/>
                </a:solidFill>
              </a:rPr>
              <a:t>oziga</a:t>
            </a:r>
            <a:r>
              <a:rPr lang="en-US" sz="1200" b="1" kern="0" dirty="0" smtClean="0">
                <a:solidFill>
                  <a:srgbClr val="002060"/>
                </a:solidFill>
              </a:rPr>
              <a:t> </a:t>
            </a:r>
            <a:r>
              <a:rPr lang="en-US" sz="1200" b="1" kern="0" dirty="0" err="1" smtClean="0">
                <a:solidFill>
                  <a:srgbClr val="002060"/>
                </a:solidFill>
              </a:rPr>
              <a:t>xos</a:t>
            </a:r>
            <a:r>
              <a:rPr lang="en-US" sz="1200" b="1" kern="0" dirty="0" smtClean="0">
                <a:solidFill>
                  <a:srgbClr val="002060"/>
                </a:solidFill>
              </a:rPr>
              <a:t> </a:t>
            </a:r>
            <a:r>
              <a:rPr lang="en-US" sz="1200" b="1" kern="0" dirty="0" err="1" smtClean="0">
                <a:solidFill>
                  <a:srgbClr val="002060"/>
                </a:solidFill>
              </a:rPr>
              <a:t>xususiyatlari</a:t>
            </a:r>
            <a:r>
              <a:rPr lang="en-US" sz="1200" b="1" kern="0" dirty="0" smtClean="0">
                <a:solidFill>
                  <a:srgbClr val="002060"/>
                </a:solidFill>
              </a:rPr>
              <a:t>.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8002" y="1373034"/>
            <a:ext cx="173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err="1" smtClean="0">
                <a:solidFill>
                  <a:srgbClr val="002060"/>
                </a:solidFill>
              </a:rPr>
              <a:t>Tirik</a:t>
            </a:r>
            <a:r>
              <a:rPr lang="en-US" sz="1200" b="1" kern="0" dirty="0" smtClean="0">
                <a:solidFill>
                  <a:srgbClr val="002060"/>
                </a:solidFill>
              </a:rPr>
              <a:t> </a:t>
            </a:r>
            <a:r>
              <a:rPr lang="en-US" sz="1200" b="1" kern="0" dirty="0" err="1" smtClean="0">
                <a:solidFill>
                  <a:srgbClr val="002060"/>
                </a:solidFill>
              </a:rPr>
              <a:t>organizmlarning</a:t>
            </a:r>
            <a:r>
              <a:rPr lang="en-US" sz="1200" b="1" kern="0" dirty="0" smtClean="0">
                <a:solidFill>
                  <a:srgbClr val="002060"/>
                </a:solidFill>
              </a:rPr>
              <a:t> </a:t>
            </a:r>
            <a:r>
              <a:rPr lang="en-US" sz="1200" b="1" kern="0" dirty="0" err="1" smtClean="0">
                <a:solidFill>
                  <a:srgbClr val="002060"/>
                </a:solidFill>
              </a:rPr>
              <a:t>tashqi</a:t>
            </a:r>
            <a:r>
              <a:rPr lang="en-US" sz="1200" b="1" kern="0" dirty="0" smtClean="0">
                <a:solidFill>
                  <a:srgbClr val="002060"/>
                </a:solidFill>
              </a:rPr>
              <a:t> </a:t>
            </a:r>
            <a:r>
              <a:rPr lang="en-US" sz="1200" b="1" kern="0" dirty="0" err="1" smtClean="0">
                <a:solidFill>
                  <a:srgbClr val="002060"/>
                </a:solidFill>
              </a:rPr>
              <a:t>muhut</a:t>
            </a:r>
            <a:r>
              <a:rPr lang="en-US" sz="1200" b="1" kern="0" dirty="0" smtClean="0">
                <a:solidFill>
                  <a:srgbClr val="002060"/>
                </a:solidFill>
              </a:rPr>
              <a:t> </a:t>
            </a:r>
            <a:r>
              <a:rPr lang="en-US" sz="1200" b="1" kern="0" dirty="0" err="1" smtClean="0">
                <a:solidFill>
                  <a:srgbClr val="002060"/>
                </a:solidFill>
              </a:rPr>
              <a:t>bilan</a:t>
            </a:r>
            <a:r>
              <a:rPr lang="en-US" sz="1200" b="1" kern="0" dirty="0" smtClean="0">
                <a:solidFill>
                  <a:srgbClr val="002060"/>
                </a:solidFill>
              </a:rPr>
              <a:t> </a:t>
            </a:r>
            <a:r>
              <a:rPr lang="en-US" sz="1200" b="1" kern="0" dirty="0" err="1" smtClean="0">
                <a:solidFill>
                  <a:srgbClr val="002060"/>
                </a:solidFill>
              </a:rPr>
              <a:t>bog‘liqligi</a:t>
            </a:r>
            <a:r>
              <a:rPr lang="en-US" sz="1200" b="1" kern="0" dirty="0" smtClean="0">
                <a:solidFill>
                  <a:srgbClr val="002060"/>
                </a:solidFill>
              </a:rPr>
              <a:t>.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48866" y="148416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3032799" y="2250827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9" grpId="0"/>
          <p:bldP spid="21" grpId="0" animBg="1"/>
          <p:bldP spid="22" grpId="0" animBg="1"/>
          <p:bldP spid="2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24043"/>
            <a:ext cx="5179093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 smtClean="0"/>
              <a:t>Quyidagi</a:t>
            </a:r>
            <a:r>
              <a:rPr lang="en-US" sz="1800" dirty="0" smtClean="0"/>
              <a:t> </a:t>
            </a:r>
            <a:r>
              <a:rPr lang="en-US" sz="1800" dirty="0" err="1" smtClean="0"/>
              <a:t>rasmga</a:t>
            </a:r>
            <a:r>
              <a:rPr lang="en-US" sz="1800" dirty="0" smtClean="0"/>
              <a:t> </a:t>
            </a:r>
            <a:r>
              <a:rPr lang="en-US" sz="1800" dirty="0" err="1" smtClean="0"/>
              <a:t>qanday</a:t>
            </a:r>
            <a:r>
              <a:rPr lang="en-US" sz="1800" dirty="0" smtClean="0"/>
              <a:t> </a:t>
            </a:r>
            <a:r>
              <a:rPr lang="en-US" sz="1800" dirty="0" err="1" smtClean="0"/>
              <a:t>izoh</a:t>
            </a:r>
            <a:r>
              <a:rPr lang="en-US" sz="1800" dirty="0" smtClean="0"/>
              <a:t> </a:t>
            </a:r>
            <a:r>
              <a:rPr lang="en-US" sz="1800" dirty="0" err="1" smtClean="0"/>
              <a:t>berish</a:t>
            </a:r>
            <a:r>
              <a:rPr lang="en-US" sz="1800" dirty="0" smtClean="0"/>
              <a:t> </a:t>
            </a:r>
            <a:r>
              <a:rPr lang="en-US" sz="1800" dirty="0" err="1" smtClean="0"/>
              <a:t>mumkin</a:t>
            </a:r>
            <a:r>
              <a:rPr lang="en-US" sz="1800" dirty="0" smtClean="0"/>
              <a:t>?</a:t>
            </a:r>
            <a:endParaRPr sz="1800" dirty="0"/>
          </a:p>
        </p:txBody>
      </p:sp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3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719944"/>
            <a:ext cx="5364001" cy="2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4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32269"/>
            <a:ext cx="4895533" cy="386260"/>
          </a:xfrm>
        </p:spPr>
        <p:txBody>
          <a:bodyPr>
            <a:normAutofit/>
          </a:bodyPr>
          <a:lstStyle/>
          <a:p>
            <a:r>
              <a:rPr lang="en-US" sz="1800" kern="0" dirty="0" err="1">
                <a:solidFill>
                  <a:schemeClr val="tx1"/>
                </a:solidFill>
              </a:rPr>
              <a:t>Organizmlar</a:t>
            </a:r>
            <a:r>
              <a:rPr lang="en-US" sz="1800" kern="0" dirty="0">
                <a:solidFill>
                  <a:schemeClr val="tx1"/>
                </a:solidFill>
              </a:rPr>
              <a:t> </a:t>
            </a:r>
            <a:r>
              <a:rPr lang="en-US" sz="1800" kern="0" dirty="0" err="1">
                <a:solidFill>
                  <a:schemeClr val="tx1"/>
                </a:solidFill>
              </a:rPr>
              <a:t>xilma-xilligi</a:t>
            </a:r>
            <a:r>
              <a:rPr lang="en-US" sz="1800" kern="0" dirty="0">
                <a:solidFill>
                  <a:schemeClr val="tx1"/>
                </a:solidFill>
              </a:rPr>
              <a:t>.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647936"/>
            <a:ext cx="3996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rgbClr val="002060"/>
                </a:solidFill>
              </a:rPr>
              <a:t>Tirik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xilma-xil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bo‘lishiga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qaramay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ularning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barchasi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hujayraviy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tuzilishga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hamda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o‘xshash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kimyoviy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elementlar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moddalardan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iborat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Hujayra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tiriklikning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barcha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xossalarini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o‘zida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mujassamlashtirgan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kichik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birlikdir</a:t>
            </a:r>
            <a:r>
              <a:rPr lang="en-US" sz="1400" dirty="0" smtClean="0">
                <a:solidFill>
                  <a:srgbClr val="002060"/>
                </a:solidFill>
              </a:rPr>
              <a:t>.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08" y="1764060"/>
            <a:ext cx="1632000" cy="12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5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88" y="54485"/>
            <a:ext cx="554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 smtClean="0"/>
              <a:t>Tirik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organizmlarning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tashqi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muhut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bilan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bog‘liqligi</a:t>
            </a:r>
            <a:r>
              <a:rPr lang="en-US" sz="1800" b="1" kern="0" dirty="0" smtClean="0"/>
              <a:t>.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02461" y="683940"/>
            <a:ext cx="2627994" cy="2186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Organizm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bilan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tashqi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muhit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o‘rtasida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doimo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moddalar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energiya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almashinuvi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sodir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bo‘lib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turadi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Tirik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organizmlarning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muhim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xossasi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oziq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quyosh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nuridan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tashqi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energiya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manbai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sifatida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foydalanishidir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Energiya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organizmdan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ikkinchi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organizmga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organik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modda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ko‘rinishida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beriladi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Organizmdagi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moddalar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almashinuvi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asosini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assimilyatsiya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dissimilyatsiya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jarayonlari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tashkil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etadi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8" y="877216"/>
            <a:ext cx="2704163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6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xmlns="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xmlns="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xmlns="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xmlns="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788" y="54485"/>
            <a:ext cx="5687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 smtClean="0"/>
              <a:t>Tirik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organizmlarning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tashqi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muhut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bilan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bog‘liqligi</a:t>
            </a:r>
            <a:r>
              <a:rPr lang="en-US" sz="1600" b="1" kern="0" dirty="0" smtClean="0"/>
              <a:t>.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05" y="575928"/>
            <a:ext cx="3816424" cy="25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7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879" y="160623"/>
            <a:ext cx="554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/>
              <a:t>Tirik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organizmlarning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oziga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xos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xususiyatlari</a:t>
            </a:r>
            <a:r>
              <a:rPr lang="en-US" sz="1800" b="1" kern="0" dirty="0" smtClean="0"/>
              <a:t>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426" y="647936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rgbClr val="002060"/>
                </a:solidFill>
              </a:rPr>
              <a:t>Barcha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tirik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mavjudotlar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oziqlanadi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Oziqlanish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tashqi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muhitdan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ozuqa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moddalarni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o‘zlashtirishidir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Ozuqa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barcha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tirik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uchun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zarur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chunki</a:t>
            </a:r>
            <a:r>
              <a:rPr lang="en-US" sz="1400" dirty="0">
                <a:solidFill>
                  <a:srgbClr val="002060"/>
                </a:solidFill>
              </a:rPr>
              <a:t> u </a:t>
            </a:r>
            <a:r>
              <a:rPr lang="en-US" sz="1400" dirty="0" err="1">
                <a:solidFill>
                  <a:srgbClr val="002060"/>
                </a:solidFill>
              </a:rPr>
              <a:t>organizmdagi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hujayralarning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tiklanishi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o‘sishi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boshqa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ko‘pgina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jarayonlar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omili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bo‘lib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modda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energiya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almashinuv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manbai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hisoblanadi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44" y="1260004"/>
            <a:ext cx="2338920" cy="1754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8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879" y="160623"/>
            <a:ext cx="558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/>
              <a:t>Tirik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organizmlarning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oziga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xos</a:t>
            </a:r>
            <a:r>
              <a:rPr lang="en-US" sz="1800" b="1" kern="0" dirty="0" smtClean="0"/>
              <a:t> </a:t>
            </a:r>
            <a:r>
              <a:rPr lang="en-US" sz="1800" b="1" kern="0" dirty="0" err="1" smtClean="0"/>
              <a:t>xususiyatlari</a:t>
            </a:r>
            <a:r>
              <a:rPr lang="en-US" sz="1800" b="1" kern="0" dirty="0" smtClean="0"/>
              <a:t>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2716" y="611932"/>
            <a:ext cx="2880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2060"/>
                </a:solidFill>
              </a:rPr>
              <a:t>Tirik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organizmlar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o‘z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hayot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faoliyatini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saqlab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turishlari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uchun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doimiy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ravishda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energiya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kerak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bo‘ladi</a:t>
            </a:r>
            <a:r>
              <a:rPr lang="en-US" sz="1200" dirty="0">
                <a:solidFill>
                  <a:srgbClr val="002060"/>
                </a:solidFill>
              </a:rPr>
              <a:t>. </a:t>
            </a:r>
            <a:r>
              <a:rPr lang="en-US" sz="1200" b="1" dirty="0" err="1">
                <a:solidFill>
                  <a:srgbClr val="002060"/>
                </a:solidFill>
              </a:rPr>
              <a:t>Energiya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nafas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olish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jarayonida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ozuqa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moddalarning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asosan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kislorod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ta’sirida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parcha</a:t>
            </a:r>
            <a:r>
              <a:rPr lang="en-US" sz="1200" dirty="0" err="1">
                <a:solidFill>
                  <a:srgbClr val="002060"/>
                </a:solidFill>
              </a:rPr>
              <a:t>lanishidan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ajralib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chiqadi</a:t>
            </a:r>
            <a:r>
              <a:rPr lang="en-US" sz="1200" dirty="0">
                <a:solidFill>
                  <a:srgbClr val="002060"/>
                </a:solidFill>
              </a:rPr>
              <a:t>. </a:t>
            </a:r>
            <a:r>
              <a:rPr lang="en-US" sz="1200" b="1" dirty="0" err="1">
                <a:solidFill>
                  <a:srgbClr val="002060"/>
                </a:solidFill>
              </a:rPr>
              <a:t>Moddalar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almashinuvi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natijasida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organizmlarda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keraksiz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moddalar</a:t>
            </a:r>
            <a:r>
              <a:rPr lang="en-US" sz="1200" dirty="0">
                <a:solidFill>
                  <a:srgbClr val="002060"/>
                </a:solidFill>
              </a:rPr>
              <a:t> ham </a:t>
            </a:r>
            <a:r>
              <a:rPr lang="en-US" sz="1200" dirty="0" err="1">
                <a:solidFill>
                  <a:srgbClr val="002060"/>
                </a:solidFill>
              </a:rPr>
              <a:t>to‘planishi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mumkin</a:t>
            </a:r>
            <a:r>
              <a:rPr lang="en-US" sz="1200" dirty="0">
                <a:solidFill>
                  <a:srgbClr val="002060"/>
                </a:solidFill>
              </a:rPr>
              <a:t>. </a:t>
            </a:r>
            <a:r>
              <a:rPr lang="en-US" sz="1200" dirty="0" err="1">
                <a:solidFill>
                  <a:srgbClr val="002060"/>
                </a:solidFill>
              </a:rPr>
              <a:t>Bunday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moddalar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odatda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zaharli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moddalardir</a:t>
            </a:r>
            <a:r>
              <a:rPr lang="en-US" sz="1200" dirty="0">
                <a:solidFill>
                  <a:srgbClr val="002060"/>
                </a:solidFill>
              </a:rPr>
              <a:t>, </a:t>
            </a:r>
            <a:r>
              <a:rPr lang="en-US" sz="1200" dirty="0" err="1">
                <a:solidFill>
                  <a:srgbClr val="002060"/>
                </a:solidFill>
              </a:rPr>
              <a:t>ularni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organizmdan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chiqarib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yuborish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ajratish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jarayoni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deb </a:t>
            </a:r>
            <a:r>
              <a:rPr lang="en-US" sz="1200" dirty="0" err="1">
                <a:solidFill>
                  <a:srgbClr val="002060"/>
                </a:solidFill>
              </a:rPr>
              <a:t>ataladi</a:t>
            </a:r>
            <a:r>
              <a:rPr lang="en-US" sz="1200" dirty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683940"/>
            <a:ext cx="2265310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9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0506" y="159139"/>
            <a:ext cx="252358" cy="25235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en-US" sz="1448" spc="10" dirty="0">
                <a:solidFill>
                  <a:srgbClr val="00A859"/>
                </a:solidFill>
                <a:latin typeface="Arial"/>
                <a:cs typeface="Arial"/>
              </a:rPr>
              <a:t>9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879" y="160623"/>
            <a:ext cx="5476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 smtClean="0"/>
              <a:t>Tirik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organizmlarning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o‘ziga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xos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xususiyatlari</a:t>
            </a:r>
            <a:r>
              <a:rPr lang="en-US" sz="1600" b="1" kern="0" dirty="0" smtClean="0"/>
              <a:t>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4689" y="2052092"/>
            <a:ext cx="2879725" cy="9650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O‘sish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rivojlanish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barcha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tirik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organizmlar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uchun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xos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xususiyatdir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O‘sish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organizmlar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tomonidan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ozuqa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moddalarni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o‘zlashtirish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hisobiga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amalga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oshadi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21" y="615835"/>
            <a:ext cx="1777070" cy="1184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41" y="576885"/>
            <a:ext cx="1662603" cy="1618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6" y="719944"/>
            <a:ext cx="1406734" cy="1406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151102</TotalTime>
  <Words>580</Words>
  <Application>Microsoft Office PowerPoint</Application>
  <PresentationFormat>Произвольный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                  Dars rejasi</vt:lpstr>
      <vt:lpstr>Quyidagi rasmga qanday izoh berish mumkin?</vt:lpstr>
      <vt:lpstr>Organizmlar xilma-xilligi.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Guljaxon</cp:lastModifiedBy>
  <cp:revision>1492</cp:revision>
  <dcterms:created xsi:type="dcterms:W3CDTF">2014-10-08T23:03:32Z</dcterms:created>
  <dcterms:modified xsi:type="dcterms:W3CDTF">2021-03-25T10:16:08Z</dcterms:modified>
</cp:coreProperties>
</file>