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1381" r:id="rId2"/>
    <p:sldId id="1564" r:id="rId3"/>
    <p:sldId id="1583" r:id="rId4"/>
    <p:sldId id="1598" r:id="rId5"/>
    <p:sldId id="1552" r:id="rId6"/>
    <p:sldId id="1607" r:id="rId7"/>
    <p:sldId id="1614" r:id="rId8"/>
    <p:sldId id="1615" r:id="rId9"/>
    <p:sldId id="1616" r:id="rId10"/>
    <p:sldId id="1617" r:id="rId11"/>
    <p:sldId id="1618" r:id="rId12"/>
    <p:sldId id="1621" r:id="rId13"/>
    <p:sldId id="1620" r:id="rId14"/>
    <p:sldId id="1622" r:id="rId15"/>
    <p:sldId id="1623" r:id="rId16"/>
    <p:sldId id="1624" r:id="rId17"/>
    <p:sldId id="1625" r:id="rId18"/>
    <p:sldId id="1626" r:id="rId19"/>
    <p:sldId id="1627" r:id="rId20"/>
    <p:sldId id="368" r:id="rId21"/>
  </p:sldIdLst>
  <p:sldSz cx="9144000" cy="5143500" type="screen16x9"/>
  <p:notesSz cx="5765800" cy="3244850"/>
  <p:custDataLst>
    <p:tags r:id="rId23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7" autoAdjust="0"/>
    <p:restoredTop sz="94624" autoAdjust="0"/>
  </p:normalViewPr>
  <p:slideViewPr>
    <p:cSldViewPr>
      <p:cViewPr>
        <p:scale>
          <a:sx n="94" d="100"/>
          <a:sy n="94" d="100"/>
        </p:scale>
        <p:origin x="-666" y="-72"/>
      </p:cViewPr>
      <p:guideLst>
        <p:guide orient="horz" pos="2880"/>
        <p:guide orient="horz" pos="6391"/>
        <p:guide orient="horz" pos="2057"/>
        <p:guide orient="horz" pos="4566"/>
        <p:guide pos="2160"/>
        <p:guide pos="4451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23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12" Type="http://schemas.openxmlformats.org/officeDocument/2006/relationships/image" Target="../media/image22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11" Type="http://schemas.openxmlformats.org/officeDocument/2006/relationships/image" Target="../media/image21.wmf"/><Relationship Id="rId5" Type="http://schemas.openxmlformats.org/officeDocument/2006/relationships/image" Target="../media/image15.wmf"/><Relationship Id="rId10" Type="http://schemas.openxmlformats.org/officeDocument/2006/relationships/image" Target="../media/image20.wmf"/><Relationship Id="rId4" Type="http://schemas.openxmlformats.org/officeDocument/2006/relationships/image" Target="../media/image14.wmf"/><Relationship Id="rId9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12" Type="http://schemas.openxmlformats.org/officeDocument/2006/relationships/image" Target="../media/image49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11" Type="http://schemas.openxmlformats.org/officeDocument/2006/relationships/image" Target="../media/image48.wmf"/><Relationship Id="rId5" Type="http://schemas.openxmlformats.org/officeDocument/2006/relationships/image" Target="../media/image42.wmf"/><Relationship Id="rId10" Type="http://schemas.openxmlformats.org/officeDocument/2006/relationships/image" Target="../media/image47.wmf"/><Relationship Id="rId4" Type="http://schemas.openxmlformats.org/officeDocument/2006/relationships/image" Target="../media/image41.wmf"/><Relationship Id="rId9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01813" y="242888"/>
            <a:ext cx="2162175" cy="121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Задание: из предложенных слов составить кластер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3F4FB0-C6D2-4DFE-B2D2-CA4C34DEFA15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5383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7D1BD-EFAC-470C-9FBB-F16A3A1CAA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2020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12.bin"/><Relationship Id="rId18" Type="http://schemas.openxmlformats.org/officeDocument/2006/relationships/oleObject" Target="../embeddings/oleObject15.bin"/><Relationship Id="rId26" Type="http://schemas.openxmlformats.org/officeDocument/2006/relationships/image" Target="../media/image21.wmf"/><Relationship Id="rId3" Type="http://schemas.openxmlformats.org/officeDocument/2006/relationships/oleObject" Target="../embeddings/oleObject7.bin"/><Relationship Id="rId21" Type="http://schemas.openxmlformats.org/officeDocument/2006/relationships/image" Target="../media/image19.wmf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5.wmf"/><Relationship Id="rId17" Type="http://schemas.openxmlformats.org/officeDocument/2006/relationships/image" Target="../media/image17.wmf"/><Relationship Id="rId25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4.bin"/><Relationship Id="rId20" Type="http://schemas.openxmlformats.org/officeDocument/2006/relationships/oleObject" Target="../embeddings/oleObject16.bin"/><Relationship Id="rId29" Type="http://schemas.openxmlformats.org/officeDocument/2006/relationships/oleObject" Target="../embeddings/oleObject21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1.bin"/><Relationship Id="rId24" Type="http://schemas.openxmlformats.org/officeDocument/2006/relationships/oleObject" Target="../embeddings/oleObject18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23" Type="http://schemas.openxmlformats.org/officeDocument/2006/relationships/image" Target="../media/image20.wmf"/><Relationship Id="rId28" Type="http://schemas.openxmlformats.org/officeDocument/2006/relationships/image" Target="../media/image22.wmf"/><Relationship Id="rId10" Type="http://schemas.openxmlformats.org/officeDocument/2006/relationships/image" Target="../media/image14.wmf"/><Relationship Id="rId19" Type="http://schemas.openxmlformats.org/officeDocument/2006/relationships/image" Target="../media/image18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6.wmf"/><Relationship Id="rId22" Type="http://schemas.openxmlformats.org/officeDocument/2006/relationships/oleObject" Target="../embeddings/oleObject17.bin"/><Relationship Id="rId27" Type="http://schemas.openxmlformats.org/officeDocument/2006/relationships/oleObject" Target="../embeddings/oleObject20.bin"/><Relationship Id="rId30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27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2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33.bin"/><Relationship Id="rId18" Type="http://schemas.openxmlformats.org/officeDocument/2006/relationships/image" Target="../media/image37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34.wmf"/><Relationship Id="rId1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6.wmf"/><Relationship Id="rId20" Type="http://schemas.openxmlformats.org/officeDocument/2006/relationships/slide" Target="slide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4.bin"/><Relationship Id="rId10" Type="http://schemas.openxmlformats.org/officeDocument/2006/relationships/image" Target="../media/image33.wmf"/><Relationship Id="rId19" Type="http://schemas.openxmlformats.org/officeDocument/2006/relationships/slide" Target="slide15.xml"/><Relationship Id="rId4" Type="http://schemas.openxmlformats.org/officeDocument/2006/relationships/image" Target="../media/image30.w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35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41.bin"/><Relationship Id="rId18" Type="http://schemas.openxmlformats.org/officeDocument/2006/relationships/image" Target="../media/image45.wmf"/><Relationship Id="rId26" Type="http://schemas.openxmlformats.org/officeDocument/2006/relationships/image" Target="../media/image49.wmf"/><Relationship Id="rId3" Type="http://schemas.openxmlformats.org/officeDocument/2006/relationships/oleObject" Target="../embeddings/oleObject36.bin"/><Relationship Id="rId21" Type="http://schemas.openxmlformats.org/officeDocument/2006/relationships/oleObject" Target="../embeddings/oleObject45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42.wmf"/><Relationship Id="rId17" Type="http://schemas.openxmlformats.org/officeDocument/2006/relationships/oleObject" Target="../embeddings/oleObject43.bin"/><Relationship Id="rId25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4.wmf"/><Relationship Id="rId20" Type="http://schemas.openxmlformats.org/officeDocument/2006/relationships/image" Target="../media/image46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40.bin"/><Relationship Id="rId24" Type="http://schemas.openxmlformats.org/officeDocument/2006/relationships/image" Target="../media/image48.wmf"/><Relationship Id="rId5" Type="http://schemas.openxmlformats.org/officeDocument/2006/relationships/oleObject" Target="../embeddings/oleObject37.bin"/><Relationship Id="rId15" Type="http://schemas.openxmlformats.org/officeDocument/2006/relationships/oleObject" Target="../embeddings/oleObject42.bin"/><Relationship Id="rId23" Type="http://schemas.openxmlformats.org/officeDocument/2006/relationships/oleObject" Target="../embeddings/oleObject46.bin"/><Relationship Id="rId28" Type="http://schemas.openxmlformats.org/officeDocument/2006/relationships/slide" Target="slide16.xml"/><Relationship Id="rId10" Type="http://schemas.openxmlformats.org/officeDocument/2006/relationships/image" Target="../media/image41.wmf"/><Relationship Id="rId19" Type="http://schemas.openxmlformats.org/officeDocument/2006/relationships/oleObject" Target="../embeddings/oleObject44.bin"/><Relationship Id="rId4" Type="http://schemas.openxmlformats.org/officeDocument/2006/relationships/image" Target="../media/image38.w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43.wmf"/><Relationship Id="rId22" Type="http://schemas.openxmlformats.org/officeDocument/2006/relationships/image" Target="../media/image47.wmf"/><Relationship Id="rId27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5" Type="http://schemas.openxmlformats.org/officeDocument/2006/relationships/image" Target="../media/image50.png"/><Relationship Id="rId4" Type="http://schemas.openxmlformats.org/officeDocument/2006/relationships/image" Target="../media/image10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971600" y="2067694"/>
            <a:ext cx="4248472" cy="1548418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sz="3200" b="1" dirty="0">
                <a:solidFill>
                  <a:srgbClr val="2365C7"/>
                </a:solidFill>
                <a:latin typeface="Arial"/>
                <a:cs typeface="Arial"/>
              </a:rPr>
              <a:t>Mavzu:</a:t>
            </a:r>
            <a:endParaRPr sz="3200" b="1" dirty="0">
              <a:latin typeface="Arial"/>
              <a:cs typeface="Arial"/>
            </a:endParaRPr>
          </a:p>
          <a:p>
            <a:pPr marL="20131">
              <a:lnSpc>
                <a:spcPts val="4431"/>
              </a:lnSpc>
            </a:pPr>
            <a:r>
              <a:rPr lang="en-US" sz="3200" b="1" dirty="0" err="1" smtClean="0">
                <a:solidFill>
                  <a:srgbClr val="002060"/>
                </a:solidFill>
                <a:latin typeface="Arial"/>
                <a:cs typeface="Arial"/>
              </a:rPr>
              <a:t>Burchakning</a:t>
            </a:r>
            <a:r>
              <a:rPr lang="en-US" sz="3200" b="1" dirty="0" smtClean="0">
                <a:solidFill>
                  <a:srgbClr val="002060"/>
                </a:solidFill>
                <a:latin typeface="Arial"/>
                <a:cs typeface="Arial"/>
              </a:rPr>
              <a:t> radian </a:t>
            </a:r>
            <a:r>
              <a:rPr lang="en-US" sz="3200" b="1" dirty="0" err="1" smtClean="0">
                <a:solidFill>
                  <a:srgbClr val="002060"/>
                </a:solidFill>
                <a:latin typeface="Arial"/>
                <a:cs typeface="Arial"/>
              </a:rPr>
              <a:t>o‘lchovi</a:t>
            </a:r>
            <a:endParaRPr lang="en-US" sz="3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23527" y="2533777"/>
            <a:ext cx="545553" cy="164138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6876257" y="361576"/>
            <a:ext cx="1536477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6876257" y="361576"/>
            <a:ext cx="1536478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6948264" y="485239"/>
            <a:ext cx="1368152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 smtClean="0">
                <a:solidFill>
                  <a:srgbClr val="FEFEFE"/>
                </a:solidFill>
                <a:latin typeface="Arial"/>
                <a:cs typeface="Arial"/>
              </a:rPr>
              <a:t>9-sinf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en-US" sz="5398" kern="0" spc="8" dirty="0">
                <a:solidFill>
                  <a:sysClr val="window" lastClr="FFFFFF"/>
                </a:solidFill>
              </a:rPr>
              <a:t>Algebra</a:t>
            </a: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xmlns="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xmlns="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xmlns="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xmlns="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xmlns="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79662"/>
            <a:ext cx="3931637" cy="281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899592" y="3673643"/>
            <a:ext cx="4711031" cy="1130355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Bef>
                <a:spcPts val="175"/>
              </a:spcBef>
            </a:pP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Komilov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Mirodil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Xosiljonovich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X.T.V.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tasarrufidagi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AFIDUM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matematika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fani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o‘qituvchisi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268538" y="1226344"/>
            <a:ext cx="4079771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8800" i="1" dirty="0">
                <a:latin typeface="Cambria" panose="02040503050406030204" pitchFamily="18" charset="0"/>
                <a:sym typeface="Symbol" pitchFamily="18" charset="2"/>
              </a:rPr>
              <a:t></a:t>
            </a:r>
            <a:r>
              <a:rPr lang="ru-RU" altLang="ru-RU" sz="4000" i="1" dirty="0">
                <a:latin typeface="Cambria" panose="02040503050406030204" pitchFamily="18" charset="0"/>
                <a:sym typeface="Symbol" pitchFamily="18" charset="2"/>
              </a:rPr>
              <a:t> </a:t>
            </a:r>
            <a:r>
              <a:rPr lang="en-US" altLang="ru-RU" sz="4000" i="1" dirty="0" smtClean="0">
                <a:latin typeface="Cambria" panose="02040503050406030204" pitchFamily="18" charset="0"/>
                <a:sym typeface="Symbol" pitchFamily="18" charset="2"/>
              </a:rPr>
              <a:t>radian</a:t>
            </a:r>
            <a:r>
              <a:rPr lang="ru-RU" altLang="ru-RU" sz="5400" i="1" dirty="0" smtClean="0">
                <a:latin typeface="Cambria" panose="02040503050406030204" pitchFamily="18" charset="0"/>
                <a:sym typeface="Symbol" pitchFamily="18" charset="2"/>
              </a:rPr>
              <a:t>=180</a:t>
            </a:r>
            <a:r>
              <a:rPr lang="ru-RU" altLang="ru-RU" sz="5400" i="1" dirty="0">
                <a:latin typeface="Cambria" panose="02040503050406030204" pitchFamily="18" charset="0"/>
                <a:sym typeface="Symbol" pitchFamily="18" charset="2"/>
              </a:rPr>
              <a:t>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5496" y="51470"/>
            <a:ext cx="8964612" cy="132343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lang="en-US" altLang="ru-RU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Gradus</a:t>
            </a:r>
            <a:r>
              <a:rPr lang="en-US" alt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o‘lchovdan</a:t>
            </a:r>
            <a:r>
              <a:rPr lang="en-US" alt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radian</a:t>
            </a:r>
          </a:p>
          <a:p>
            <a:pPr algn="ctr"/>
            <a:r>
              <a:rPr lang="en-US" alt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o‘lchovga</a:t>
            </a:r>
            <a:r>
              <a:rPr lang="en-US" alt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o‘tish</a:t>
            </a:r>
            <a:endParaRPr lang="ru-RU" alt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4284663" y="2399858"/>
            <a:ext cx="79216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6600" b="1" dirty="0">
                <a:latin typeface="Cambria" panose="02040503050406030204" pitchFamily="18" charset="0"/>
                <a:sym typeface="Symbol" pitchFamily="18" charset="2"/>
              </a:rPr>
              <a:t>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892748"/>
              </p:ext>
            </p:extLst>
          </p:nvPr>
        </p:nvGraphicFramePr>
        <p:xfrm>
          <a:off x="2438401" y="3200400"/>
          <a:ext cx="1846263" cy="988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Формула" r:id="rId3" imgW="266400" imgH="190440" progId="Equation.3">
                  <p:embed/>
                </p:oleObj>
              </mc:Choice>
              <mc:Fallback>
                <p:oleObj name="Формула" r:id="rId3" imgW="26640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1" y="3200400"/>
                        <a:ext cx="1846263" cy="9882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16625"/>
              </p:ext>
            </p:extLst>
          </p:nvPr>
        </p:nvGraphicFramePr>
        <p:xfrm>
          <a:off x="6696076" y="1750218"/>
          <a:ext cx="790575" cy="1120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Формула" r:id="rId5" imgW="114120" imgH="215640" progId="Equation.3">
                  <p:embed/>
                </p:oleObj>
              </mc:Choice>
              <mc:Fallback>
                <p:oleObj name="Формула" r:id="rId5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6076" y="1750218"/>
                        <a:ext cx="790575" cy="11203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255949" y="1231626"/>
            <a:ext cx="80342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8800" i="1" dirty="0">
                <a:latin typeface="Cambria" panose="02040503050406030204" pitchFamily="18" charset="0"/>
                <a:sym typeface="Symbol" pitchFamily="18" charset="2"/>
              </a:rPr>
              <a:t></a:t>
            </a:r>
            <a:endParaRPr lang="ru-RU" sz="88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572000" y="3867894"/>
            <a:ext cx="762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788024" y="1648420"/>
            <a:ext cx="12811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5400" i="1" dirty="0" smtClean="0">
                <a:latin typeface="Cambria" panose="02040503050406030204" pitchFamily="18" charset="0"/>
                <a:sym typeface="Symbol" pitchFamily="18" charset="2"/>
              </a:rPr>
              <a:t>180</a:t>
            </a:r>
            <a:endParaRPr lang="ru-RU" altLang="ru-RU" sz="5400" i="1" dirty="0">
              <a:latin typeface="Cambria" panose="02040503050406030204" pitchFamily="18" charset="0"/>
              <a:sym typeface="Symbol" pitchFamily="18" charset="2"/>
            </a:endParaRP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250843"/>
              </p:ext>
            </p:extLst>
          </p:nvPr>
        </p:nvGraphicFramePr>
        <p:xfrm>
          <a:off x="5661025" y="3560763"/>
          <a:ext cx="1481138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Equation" r:id="rId7" imgW="342720" imgH="190440" progId="Equation.DSMT4">
                  <p:embed/>
                </p:oleObj>
              </mc:Choice>
              <mc:Fallback>
                <p:oleObj name="Equation" r:id="rId7" imgW="342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1025" y="3560763"/>
                        <a:ext cx="1481138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3140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4626E-6 L 0.2408 0.2881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31" y="1439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45769E-6 L -0.05417 0.3980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19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4" grpId="0"/>
      <p:bldP spid="6" grpId="0"/>
      <p:bldP spid="6" grpId="1"/>
      <p:bldP spid="9" grpId="0"/>
      <p:bldP spid="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268538" y="1226344"/>
            <a:ext cx="4282454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8800" i="1" dirty="0">
                <a:latin typeface="Cambria" panose="02040503050406030204" pitchFamily="18" charset="0"/>
                <a:sym typeface="Symbol" pitchFamily="18" charset="2"/>
              </a:rPr>
              <a:t></a:t>
            </a:r>
            <a:r>
              <a:rPr lang="ru-RU" altLang="ru-RU" sz="4000" i="1" dirty="0">
                <a:latin typeface="Cambria" panose="02040503050406030204" pitchFamily="18" charset="0"/>
                <a:sym typeface="Symbol" pitchFamily="18" charset="2"/>
              </a:rPr>
              <a:t> радиан</a:t>
            </a:r>
            <a:r>
              <a:rPr lang="ru-RU" altLang="ru-RU" sz="5400" i="1" dirty="0">
                <a:latin typeface="Cambria" panose="02040503050406030204" pitchFamily="18" charset="0"/>
                <a:sym typeface="Symbol" pitchFamily="18" charset="2"/>
              </a:rPr>
              <a:t>=180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5496" y="51470"/>
            <a:ext cx="8964612" cy="144655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lang="en-US" altLang="ru-RU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Gradus</a:t>
            </a:r>
            <a:r>
              <a:rPr lang="en-US" alt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o‘lchovdan</a:t>
            </a:r>
            <a:r>
              <a:rPr lang="en-US" alt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radian</a:t>
            </a:r>
          </a:p>
          <a:p>
            <a:pPr algn="ctr"/>
            <a:r>
              <a:rPr lang="en-US" alt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o‘lchovga</a:t>
            </a:r>
            <a:r>
              <a:rPr lang="en-US" alt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o‘tish</a:t>
            </a:r>
            <a:endParaRPr lang="ru-RU" alt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707904" y="2543874"/>
            <a:ext cx="79216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6600" b="1" dirty="0">
                <a:latin typeface="Cambria" panose="02040503050406030204" pitchFamily="18" charset="0"/>
                <a:sym typeface="Symbol" pitchFamily="18" charset="2"/>
              </a:rPr>
              <a:t>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257113"/>
              </p:ext>
            </p:extLst>
          </p:nvPr>
        </p:nvGraphicFramePr>
        <p:xfrm>
          <a:off x="2306639" y="3167063"/>
          <a:ext cx="2111375" cy="1054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Формула" r:id="rId3" imgW="304560" imgH="203040" progId="Equation.3">
                  <p:embed/>
                </p:oleObj>
              </mc:Choice>
              <mc:Fallback>
                <p:oleObj name="Формула" r:id="rId3" imgW="304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6639" y="3167063"/>
                        <a:ext cx="2111375" cy="10548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255949" y="1231626"/>
            <a:ext cx="80342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8800" i="1" dirty="0">
                <a:latin typeface="Cambria" panose="02040503050406030204" pitchFamily="18" charset="0"/>
                <a:sym typeface="Symbol" pitchFamily="18" charset="2"/>
              </a:rPr>
              <a:t></a:t>
            </a:r>
            <a:endParaRPr lang="ru-RU" sz="88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695825" y="3829050"/>
            <a:ext cx="762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53000" y="1648420"/>
            <a:ext cx="12811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5400" i="1" dirty="0" smtClean="0">
                <a:latin typeface="Cambria" panose="02040503050406030204" pitchFamily="18" charset="0"/>
                <a:sym typeface="Symbol" pitchFamily="18" charset="2"/>
              </a:rPr>
              <a:t>180</a:t>
            </a:r>
            <a:endParaRPr lang="ru-RU" altLang="ru-RU" sz="5400" i="1" dirty="0">
              <a:latin typeface="Cambria" panose="02040503050406030204" pitchFamily="18" charset="0"/>
              <a:sym typeface="Symbol" pitchFamily="18" charset="2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193323"/>
              </p:ext>
            </p:extLst>
          </p:nvPr>
        </p:nvGraphicFramePr>
        <p:xfrm>
          <a:off x="6541054" y="3600450"/>
          <a:ext cx="130933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Формула" r:id="rId5" imgW="317160" imgH="203040" progId="Equation.3">
                  <p:embed/>
                </p:oleObj>
              </mc:Choice>
              <mc:Fallback>
                <p:oleObj name="Формула" r:id="rId5" imgW="317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1054" y="3600450"/>
                        <a:ext cx="1309333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4270998"/>
              </p:ext>
            </p:extLst>
          </p:nvPr>
        </p:nvGraphicFramePr>
        <p:xfrm>
          <a:off x="2292689" y="3486150"/>
          <a:ext cx="881062" cy="725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Формула" r:id="rId7" imgW="126720" imgH="139680" progId="Equation.3">
                  <p:embed/>
                </p:oleObj>
              </mc:Choice>
              <mc:Fallback>
                <p:oleObj name="Формула" r:id="rId7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2689" y="3486150"/>
                        <a:ext cx="881062" cy="7250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Овал 6"/>
          <p:cNvSpPr/>
          <p:nvPr/>
        </p:nvSpPr>
        <p:spPr>
          <a:xfrm flipV="1">
            <a:off x="5715000" y="3829051"/>
            <a:ext cx="45719" cy="342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Выгнутая вниз стрелка 4"/>
          <p:cNvSpPr/>
          <p:nvPr/>
        </p:nvSpPr>
        <p:spPr>
          <a:xfrm>
            <a:off x="2890044" y="4153066"/>
            <a:ext cx="3510756" cy="628650"/>
          </a:xfrm>
          <a:prstGeom prst="curved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3590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4626E-6 L 0.26459 0.2881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29" y="1439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2224 L -0.05642 0.3990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4" y="210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2748E-6 L 0.1007 0.09855 C 0.12188 0.12099 0.15348 0.13325 0.18646 0.13325 C 0.22414 0.13325 0.25417 0.12099 0.27535 0.09855 L 0.37622 -4.42748E-6 " pathEditMode="relative" rAng="0" ptsTypes="FffFF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2" y="666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4" grpId="0"/>
      <p:bldP spid="6" grpId="0"/>
      <p:bldP spid="6" grpId="1"/>
      <p:bldP spid="9" grpId="0"/>
      <p:bldP spid="9" grpId="1"/>
      <p:bldP spid="7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554598" y="276054"/>
            <a:ext cx="4079771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8800" i="1" dirty="0">
                <a:latin typeface="Cambria" panose="02040503050406030204" pitchFamily="18" charset="0"/>
                <a:sym typeface="Symbol" pitchFamily="18" charset="2"/>
              </a:rPr>
              <a:t></a:t>
            </a:r>
            <a:r>
              <a:rPr lang="ru-RU" altLang="ru-RU" sz="4000" i="1" dirty="0">
                <a:latin typeface="Cambria" panose="02040503050406030204" pitchFamily="18" charset="0"/>
                <a:sym typeface="Symbol" pitchFamily="18" charset="2"/>
              </a:rPr>
              <a:t> </a:t>
            </a:r>
            <a:r>
              <a:rPr lang="en-US" altLang="ru-RU" sz="4000" i="1" dirty="0" smtClean="0">
                <a:latin typeface="Cambria" panose="02040503050406030204" pitchFamily="18" charset="0"/>
                <a:sym typeface="Symbol" pitchFamily="18" charset="2"/>
              </a:rPr>
              <a:t>radian</a:t>
            </a:r>
            <a:r>
              <a:rPr lang="ru-RU" altLang="ru-RU" sz="5400" i="1" dirty="0" smtClean="0">
                <a:latin typeface="Cambria" panose="02040503050406030204" pitchFamily="18" charset="0"/>
                <a:sym typeface="Symbol" pitchFamily="18" charset="2"/>
              </a:rPr>
              <a:t>=</a:t>
            </a:r>
            <a:r>
              <a:rPr lang="ru-RU" altLang="ru-RU" sz="4800" i="1" dirty="0" smtClean="0">
                <a:latin typeface="Cambria" panose="02040503050406030204" pitchFamily="18" charset="0"/>
                <a:sym typeface="Symbol" pitchFamily="18" charset="2"/>
              </a:rPr>
              <a:t>180</a:t>
            </a:r>
            <a:r>
              <a:rPr lang="ru-RU" altLang="ru-RU" sz="5400" i="1" dirty="0">
                <a:latin typeface="Cambria" panose="02040503050406030204" pitchFamily="18" charset="0"/>
                <a:sym typeface="Symbol" pitchFamily="18" charset="2"/>
              </a:rPr>
              <a:t>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07504" y="12561"/>
            <a:ext cx="8964612" cy="769441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lang="en-US" altLang="ru-RU" sz="4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Mashqlar</a:t>
            </a:r>
            <a:r>
              <a:rPr lang="en-US" altLang="ru-RU" sz="4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ru-RU" altLang="ru-RU" sz="44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411510"/>
            <a:ext cx="69121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7200" i="1" dirty="0">
                <a:latin typeface="Cambria" panose="02040503050406030204" pitchFamily="18" charset="0"/>
                <a:sym typeface="Symbol" pitchFamily="18" charset="2"/>
              </a:rPr>
              <a:t></a:t>
            </a:r>
            <a:endParaRPr lang="ru-RU" sz="7200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804649"/>
            <a:ext cx="11608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4800" i="1" dirty="0" smtClean="0">
                <a:latin typeface="Cambria" panose="02040503050406030204" pitchFamily="18" charset="0"/>
                <a:sym typeface="Symbol" pitchFamily="18" charset="2"/>
              </a:rPr>
              <a:t>180</a:t>
            </a:r>
            <a:endParaRPr lang="ru-RU" altLang="ru-RU" sz="4800" i="1" dirty="0">
              <a:latin typeface="Cambria" panose="02040503050406030204" pitchFamily="18" charset="0"/>
              <a:sym typeface="Symbol" pitchFamily="18" charset="2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250789"/>
              </p:ext>
            </p:extLst>
          </p:nvPr>
        </p:nvGraphicFramePr>
        <p:xfrm>
          <a:off x="179388" y="1611630"/>
          <a:ext cx="90093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9" name="Формула" r:id="rId3" imgW="190440" imgH="177480" progId="Equation.3">
                  <p:embed/>
                </p:oleObj>
              </mc:Choice>
              <mc:Fallback>
                <p:oleObj name="Формула" r:id="rId3" imgW="1904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611630"/>
                        <a:ext cx="90093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727493"/>
              </p:ext>
            </p:extLst>
          </p:nvPr>
        </p:nvGraphicFramePr>
        <p:xfrm>
          <a:off x="179389" y="1485900"/>
          <a:ext cx="1651001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0" name="Формула" r:id="rId5" imgW="368280" imgH="203040" progId="Equation.3">
                  <p:embed/>
                </p:oleObj>
              </mc:Choice>
              <mc:Fallback>
                <p:oleObj name="Формула" r:id="rId5" imgW="368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9" y="1485900"/>
                        <a:ext cx="1651001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>
            <a:off x="1905000" y="1943100"/>
            <a:ext cx="762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 flipV="1">
            <a:off x="2819401" y="1925956"/>
            <a:ext cx="45719" cy="342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635294"/>
              </p:ext>
            </p:extLst>
          </p:nvPr>
        </p:nvGraphicFramePr>
        <p:xfrm>
          <a:off x="6705600" y="1200150"/>
          <a:ext cx="1192212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" name="Формула" r:id="rId7" imgW="291960" imgH="393480" progId="Equation.3">
                  <p:embed/>
                </p:oleObj>
              </mc:Choice>
              <mc:Fallback>
                <p:oleObj name="Формула" r:id="rId7" imgW="291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200150"/>
                        <a:ext cx="1192212" cy="134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748500"/>
              </p:ext>
            </p:extLst>
          </p:nvPr>
        </p:nvGraphicFramePr>
        <p:xfrm>
          <a:off x="4343400" y="1143000"/>
          <a:ext cx="2150932" cy="1439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2" name="Формула" r:id="rId9" imgW="469800" imgH="419040" progId="Equation.3">
                  <p:embed/>
                </p:oleObj>
              </mc:Choice>
              <mc:Fallback>
                <p:oleObj name="Формула" r:id="rId9" imgW="4698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143000"/>
                        <a:ext cx="2150932" cy="14399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74943"/>
              </p:ext>
            </p:extLst>
          </p:nvPr>
        </p:nvGraphicFramePr>
        <p:xfrm>
          <a:off x="3657600" y="1783080"/>
          <a:ext cx="6096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" name="Формула" r:id="rId11" imgW="126720" imgH="101520" progId="Equation.3">
                  <p:embed/>
                </p:oleObj>
              </mc:Choice>
              <mc:Fallback>
                <p:oleObj name="Формула" r:id="rId11" imgW="126720" imgH="101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783080"/>
                        <a:ext cx="60960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992789"/>
              </p:ext>
            </p:extLst>
          </p:nvPr>
        </p:nvGraphicFramePr>
        <p:xfrm>
          <a:off x="201918" y="2743200"/>
          <a:ext cx="1651001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4" name="Формула" r:id="rId13" imgW="368280" imgH="203040" progId="Equation.3">
                  <p:embed/>
                </p:oleObj>
              </mc:Choice>
              <mc:Fallback>
                <p:oleObj name="Формула" r:id="rId13" imgW="368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918" y="2743200"/>
                        <a:ext cx="1651001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Прямая соединительная линия 19"/>
          <p:cNvCxnSpPr/>
          <p:nvPr/>
        </p:nvCxnSpPr>
        <p:spPr>
          <a:xfrm>
            <a:off x="2013646" y="3200400"/>
            <a:ext cx="762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 flipV="1">
            <a:off x="2887379" y="3183256"/>
            <a:ext cx="45719" cy="342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1008275"/>
              </p:ext>
            </p:extLst>
          </p:nvPr>
        </p:nvGraphicFramePr>
        <p:xfrm>
          <a:off x="3657600" y="3016806"/>
          <a:ext cx="1303672" cy="332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5" name="Формула" r:id="rId15" imgW="126720" imgH="101520" progId="Equation.3">
                  <p:embed/>
                </p:oleObj>
              </mc:Choice>
              <mc:Fallback>
                <p:oleObj name="Формула" r:id="rId15" imgW="126720" imgH="101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016806"/>
                        <a:ext cx="1303672" cy="3328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127801"/>
              </p:ext>
            </p:extLst>
          </p:nvPr>
        </p:nvGraphicFramePr>
        <p:xfrm>
          <a:off x="228600" y="2800350"/>
          <a:ext cx="909637" cy="650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6" name="Формула" r:id="rId16" imgW="203040" imgH="177480" progId="Equation.3">
                  <p:embed/>
                </p:oleObj>
              </mc:Choice>
              <mc:Fallback>
                <p:oleObj name="Формула" r:id="rId16" imgW="2030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800350"/>
                        <a:ext cx="909637" cy="6500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866979"/>
              </p:ext>
            </p:extLst>
          </p:nvPr>
        </p:nvGraphicFramePr>
        <p:xfrm>
          <a:off x="4495801" y="2343150"/>
          <a:ext cx="2272383" cy="1521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7" name="Формула" r:id="rId18" imgW="469800" imgH="419040" progId="Equation.3">
                  <p:embed/>
                </p:oleObj>
              </mc:Choice>
              <mc:Fallback>
                <p:oleObj name="Формула" r:id="rId18" imgW="4698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1" y="2343150"/>
                        <a:ext cx="2272383" cy="15210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073061"/>
              </p:ext>
            </p:extLst>
          </p:nvPr>
        </p:nvGraphicFramePr>
        <p:xfrm>
          <a:off x="6837052" y="2457450"/>
          <a:ext cx="1697348" cy="1361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8" name="Формула" r:id="rId20" imgW="368280" imgH="393480" progId="Equation.3">
                  <p:embed/>
                </p:oleObj>
              </mc:Choice>
              <mc:Fallback>
                <p:oleObj name="Формула" r:id="rId20" imgW="368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7052" y="2457450"/>
                        <a:ext cx="1697348" cy="13615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2656649" y="435317"/>
            <a:ext cx="69121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7200" i="1" dirty="0">
                <a:latin typeface="Cambria" panose="02040503050406030204" pitchFamily="18" charset="0"/>
                <a:sym typeface="Symbol" pitchFamily="18" charset="2"/>
              </a:rPr>
              <a:t></a:t>
            </a:r>
            <a:endParaRPr lang="ru-RU" sz="7200" dirty="0"/>
          </a:p>
        </p:txBody>
      </p:sp>
      <p:sp>
        <p:nvSpPr>
          <p:cNvPr id="28" name="TextBox 27"/>
          <p:cNvSpPr txBox="1"/>
          <p:nvPr/>
        </p:nvSpPr>
        <p:spPr>
          <a:xfrm>
            <a:off x="5076056" y="804649"/>
            <a:ext cx="11608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4800" i="1" dirty="0" smtClean="0">
                <a:latin typeface="Cambria" panose="02040503050406030204" pitchFamily="18" charset="0"/>
                <a:sym typeface="Symbol" pitchFamily="18" charset="2"/>
              </a:rPr>
              <a:t>180</a:t>
            </a:r>
            <a:endParaRPr lang="ru-RU" altLang="ru-RU" sz="4800" i="1" dirty="0">
              <a:latin typeface="Cambria" panose="02040503050406030204" pitchFamily="18" charset="0"/>
              <a:sym typeface="Symbol" pitchFamily="18" charset="2"/>
            </a:endParaRPr>
          </a:p>
        </p:txBody>
      </p:sp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173745"/>
              </p:ext>
            </p:extLst>
          </p:nvPr>
        </p:nvGraphicFramePr>
        <p:xfrm>
          <a:off x="12673" y="3829050"/>
          <a:ext cx="1937446" cy="743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9" name="Формула" r:id="rId22" imgW="431640" imgH="203040" progId="Equation.3">
                  <p:embed/>
                </p:oleObj>
              </mc:Choice>
              <mc:Fallback>
                <p:oleObj name="Формула" r:id="rId22" imgW="4316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73" y="3829050"/>
                        <a:ext cx="1937446" cy="743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Прямая соединительная линия 29"/>
          <p:cNvCxnSpPr/>
          <p:nvPr/>
        </p:nvCxnSpPr>
        <p:spPr>
          <a:xfrm>
            <a:off x="1950119" y="4286250"/>
            <a:ext cx="762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 flipV="1">
            <a:off x="2829402" y="4286251"/>
            <a:ext cx="45719" cy="342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2" name="Объект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458834"/>
              </p:ext>
            </p:extLst>
          </p:nvPr>
        </p:nvGraphicFramePr>
        <p:xfrm>
          <a:off x="4038600" y="4114800"/>
          <a:ext cx="838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0" name="Формула" r:id="rId24" imgW="126720" imgH="101520" progId="Equation.3">
                  <p:embed/>
                </p:oleObj>
              </mc:Choice>
              <mc:Fallback>
                <p:oleObj name="Формула" r:id="rId24" imgW="126720" imgH="101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114800"/>
                        <a:ext cx="8382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Объект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458663"/>
              </p:ext>
            </p:extLst>
          </p:nvPr>
        </p:nvGraphicFramePr>
        <p:xfrm>
          <a:off x="0" y="3943351"/>
          <a:ext cx="1138237" cy="650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1" name="Формула" r:id="rId25" imgW="253800" imgH="177480" progId="Equation.3">
                  <p:embed/>
                </p:oleObj>
              </mc:Choice>
              <mc:Fallback>
                <p:oleObj name="Формула" r:id="rId25" imgW="253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943351"/>
                        <a:ext cx="1138237" cy="6500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Объект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680616"/>
              </p:ext>
            </p:extLst>
          </p:nvPr>
        </p:nvGraphicFramePr>
        <p:xfrm>
          <a:off x="4682573" y="3457575"/>
          <a:ext cx="2616172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2" name="Формула" r:id="rId27" imgW="533160" imgH="419040" progId="Equation.3">
                  <p:embed/>
                </p:oleObj>
              </mc:Choice>
              <mc:Fallback>
                <p:oleObj name="Формула" r:id="rId27" imgW="5331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2573" y="3457575"/>
                        <a:ext cx="2616172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Объект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578352"/>
              </p:ext>
            </p:extLst>
          </p:nvPr>
        </p:nvGraphicFramePr>
        <p:xfrm>
          <a:off x="7315200" y="3600450"/>
          <a:ext cx="1657350" cy="1263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3" name="Формула" r:id="rId29" imgW="368280" imgH="393480" progId="Equation.3">
                  <p:embed/>
                </p:oleObj>
              </mc:Choice>
              <mc:Fallback>
                <p:oleObj name="Формула" r:id="rId29" imgW="368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3600450"/>
                        <a:ext cx="1657350" cy="12632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Прямоугольник 35"/>
          <p:cNvSpPr/>
          <p:nvPr/>
        </p:nvSpPr>
        <p:spPr>
          <a:xfrm>
            <a:off x="2656649" y="435317"/>
            <a:ext cx="69121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7200" i="1" dirty="0">
                <a:latin typeface="Cambria" panose="02040503050406030204" pitchFamily="18" charset="0"/>
                <a:sym typeface="Symbol" pitchFamily="18" charset="2"/>
              </a:rPr>
              <a:t></a:t>
            </a:r>
            <a:endParaRPr lang="ru-RU" sz="7200" dirty="0"/>
          </a:p>
        </p:txBody>
      </p:sp>
      <p:sp>
        <p:nvSpPr>
          <p:cNvPr id="37" name="TextBox 36"/>
          <p:cNvSpPr txBox="1"/>
          <p:nvPr/>
        </p:nvSpPr>
        <p:spPr>
          <a:xfrm>
            <a:off x="5076056" y="771550"/>
            <a:ext cx="11608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4800" i="1" dirty="0" smtClean="0">
                <a:latin typeface="Cambria" panose="02040503050406030204" pitchFamily="18" charset="0"/>
                <a:sym typeface="Symbol" pitchFamily="18" charset="2"/>
              </a:rPr>
              <a:t>180</a:t>
            </a:r>
            <a:endParaRPr lang="ru-RU" altLang="ru-RU" sz="4800" i="1" dirty="0">
              <a:latin typeface="Cambria" panose="02040503050406030204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7816324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04385E-6 L -0.06736 0.108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8" y="543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6992E-6 L -0.38507 0.2161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53" y="108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38584E-6 L 0.07726 0.09599 C 0.09358 0.11797 0.11789 0.13 0.14323 0.13 C 0.17223 0.13 0.19532 0.11797 0.21164 0.09599 L 0.28941 4.38584E-6 " pathEditMode="relative" rAng="0" ptsTypes="FffFF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2" y="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2866E-6 L -0.06736 0.3480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8" y="17387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6992E-6 L -0.38507 0.4681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53" y="234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82373E-6 L 0.07813 0.09832 C 0.09462 0.12075 0.1191 0.13324 0.14462 0.13324 C 0.17396 0.13324 0.19705 0.12075 0.21372 0.09832 L 0.29202 -3.82373E-6 " pathEditMode="relative" rAng="0" ptsTypes="FffFF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1" y="6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71773E-6 L -0.08316 0.57412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28691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6992E-6 L -0.38507 0.67819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53" y="339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0764 L 0.08351 0.09345 C 0.10104 0.11635 0.12726 0.12977 0.15469 0.12977 C 0.18611 0.12977 0.21077 0.11635 0.22865 0.09345 L 0.31285 -0.00764 " pathEditMode="relative" rAng="0" ptsTypes="FffFF">
                                      <p:cBhvr>
                                        <p:cTn id="9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42" y="6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5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5" grpId="0" animBg="1"/>
      <p:bldP spid="21" grpId="0" animBg="1"/>
      <p:bldP spid="27" grpId="0"/>
      <p:bldP spid="27" grpId="1"/>
      <p:bldP spid="28" grpId="0"/>
      <p:bldP spid="28" grpId="1"/>
      <p:bldP spid="31" grpId="0" animBg="1"/>
      <p:bldP spid="36" grpId="0"/>
      <p:bldP spid="36" grpId="1"/>
      <p:bldP spid="37" grpId="0"/>
      <p:bldP spid="3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71883" y="51470"/>
            <a:ext cx="8964613" cy="830997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Mashqlar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2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4825204"/>
              </p:ext>
            </p:extLst>
          </p:nvPr>
        </p:nvGraphicFramePr>
        <p:xfrm>
          <a:off x="1042988" y="1445022"/>
          <a:ext cx="1636712" cy="677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5" name="Формула" r:id="rId3" imgW="368280" imgH="203040" progId="Equation.3">
                  <p:embed/>
                </p:oleObj>
              </mc:Choice>
              <mc:Fallback>
                <p:oleObj name="Формула" r:id="rId3" imgW="368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445022"/>
                        <a:ext cx="1636712" cy="6774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50825" y="1419622"/>
            <a:ext cx="8636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4400" b="1" dirty="0">
                <a:latin typeface="Cambria" panose="02040503050406030204" pitchFamily="18" charset="0"/>
              </a:rPr>
              <a:t>1.</a:t>
            </a:r>
          </a:p>
        </p:txBody>
      </p:sp>
      <p:graphicFrame>
        <p:nvGraphicFramePr>
          <p:cNvPr id="1229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473397"/>
              </p:ext>
            </p:extLst>
          </p:nvPr>
        </p:nvGraphicFramePr>
        <p:xfrm>
          <a:off x="5895975" y="1030287"/>
          <a:ext cx="2820988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6" name="Equation" r:id="rId5" imgW="634680" imgH="457200" progId="Equation.DSMT4">
                  <p:embed/>
                </p:oleObj>
              </mc:Choice>
              <mc:Fallback>
                <p:oleObj name="Equation" r:id="rId5" imgW="6346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5975" y="1030287"/>
                        <a:ext cx="2820988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081216"/>
              </p:ext>
            </p:extLst>
          </p:nvPr>
        </p:nvGraphicFramePr>
        <p:xfrm>
          <a:off x="2490788" y="3147814"/>
          <a:ext cx="4064000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7" name="Equation" r:id="rId7" imgW="914400" imgH="482400" progId="Equation.DSMT4">
                  <p:embed/>
                </p:oleObj>
              </mc:Choice>
              <mc:Fallback>
                <p:oleObj name="Equation" r:id="rId7" imgW="9144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0788" y="3147814"/>
                        <a:ext cx="4064000" cy="160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179512" y="3579862"/>
            <a:ext cx="863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ru-RU" sz="4000" b="1" dirty="0" smtClean="0">
                <a:latin typeface="Cambria" panose="02040503050406030204" pitchFamily="18" charset="0"/>
              </a:rPr>
              <a:t>2</a:t>
            </a:r>
            <a:r>
              <a:rPr lang="ru-RU" altLang="ru-RU" sz="4000" b="1" dirty="0" smtClean="0">
                <a:latin typeface="Cambria" panose="02040503050406030204" pitchFamily="18" charset="0"/>
              </a:rPr>
              <a:t>.</a:t>
            </a:r>
            <a:endParaRPr lang="ru-RU" altLang="ru-RU" sz="4000" b="1" dirty="0">
              <a:latin typeface="Cambria" panose="02040503050406030204" pitchFamily="18" charset="0"/>
            </a:endParaRPr>
          </a:p>
        </p:txBody>
      </p:sp>
      <p:graphicFrame>
        <p:nvGraphicFramePr>
          <p:cNvPr id="1230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056445"/>
              </p:ext>
            </p:extLst>
          </p:nvPr>
        </p:nvGraphicFramePr>
        <p:xfrm>
          <a:off x="6089650" y="3270250"/>
          <a:ext cx="3160713" cy="148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8" name="Equation" r:id="rId9" imgW="711000" imgH="444240" progId="Equation.DSMT4">
                  <p:embed/>
                </p:oleObj>
              </mc:Choice>
              <mc:Fallback>
                <p:oleObj name="Equation" r:id="rId9" imgW="7110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9650" y="3270250"/>
                        <a:ext cx="3160713" cy="1481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555411"/>
              </p:ext>
            </p:extLst>
          </p:nvPr>
        </p:nvGraphicFramePr>
        <p:xfrm>
          <a:off x="2514600" y="960437"/>
          <a:ext cx="3722688" cy="161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" name="Equation" r:id="rId11" imgW="838080" imgH="482400" progId="Equation.DSMT4">
                  <p:embed/>
                </p:oleObj>
              </mc:Choice>
              <mc:Fallback>
                <p:oleObj name="Equation" r:id="rId11" imgW="8380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960437"/>
                        <a:ext cx="3722688" cy="161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778879"/>
              </p:ext>
            </p:extLst>
          </p:nvPr>
        </p:nvGraphicFramePr>
        <p:xfrm>
          <a:off x="827584" y="3579862"/>
          <a:ext cx="1919288" cy="678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" name="Формула" r:id="rId13" imgW="431640" imgH="203040" progId="Equation.3">
                  <p:embed/>
                </p:oleObj>
              </mc:Choice>
              <mc:Fallback>
                <p:oleObj name="Формула" r:id="rId13" imgW="4316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579862"/>
                        <a:ext cx="1919288" cy="6786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17494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30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5496" y="51470"/>
            <a:ext cx="8964612" cy="132343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lang="en-US" alt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Radian </a:t>
            </a:r>
            <a:r>
              <a:rPr lang="en-US" altLang="ru-RU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o‘lchovdan</a:t>
            </a:r>
            <a:r>
              <a:rPr lang="en-US" alt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gradus</a:t>
            </a:r>
            <a:r>
              <a:rPr lang="en-US" alt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o‘lchovga</a:t>
            </a:r>
            <a:r>
              <a:rPr lang="en-US" alt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o‘tish</a:t>
            </a:r>
            <a:endParaRPr lang="ru-RU" alt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3528" y="1419622"/>
                <a:ext cx="351981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b="1" i="1" smtClean="0"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radian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o‘lchovi</a:t>
                </a:r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419622"/>
                <a:ext cx="3519810" cy="538609"/>
              </a:xfrm>
              <a:prstGeom prst="rect">
                <a:avLst/>
              </a:prstGeom>
              <a:blipFill rotWithShape="1">
                <a:blip r:embed="rId2"/>
                <a:stretch>
                  <a:fillRect t="-11364" r="-2946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355976" y="1419622"/>
                <a:ext cx="378430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°−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gradus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o‘lchovi</a:t>
                </a:r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1419622"/>
                <a:ext cx="3784306" cy="538609"/>
              </a:xfrm>
              <a:prstGeom prst="rect">
                <a:avLst/>
              </a:prstGeom>
              <a:blipFill rotWithShape="1">
                <a:blip r:embed="rId3"/>
                <a:stretch>
                  <a:fillRect t="-11364" r="-2581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75919" y="1995686"/>
                <a:ext cx="2456121" cy="9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°=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𝟏𝟖𝟎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𝝅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919" y="1995686"/>
                <a:ext cx="2456121" cy="9308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03111" y="3003798"/>
                <a:ext cx="4243149" cy="9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1" i="1" smtClean="0"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</a:rPr>
                        <m:t>𝒓𝒂𝒅</m:t>
                      </m:r>
                      <m:r>
                        <a:rPr lang="en-US" b="1" i="1" smtClean="0">
                          <a:latin typeface="Cambria Math"/>
                        </a:rPr>
                        <m:t>.=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𝟏𝟖𝟎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𝝅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𝟗𝟎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111" y="3003798"/>
                <a:ext cx="4243149" cy="9308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103111" y="3939902"/>
                <a:ext cx="4911601" cy="9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  <m:r>
                            <a:rPr lang="ru-RU" b="1" i="1" smtClean="0"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</a:rPr>
                        <m:t>𝒓𝒂𝒅</m:t>
                      </m:r>
                      <m:r>
                        <a:rPr lang="en-US" b="1" i="1" smtClean="0">
                          <a:latin typeface="Cambria Math"/>
                        </a:rPr>
                        <m:t>.=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𝟏𝟖𝟎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𝝅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𝟐𝟒𝟎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111" y="3939902"/>
                <a:ext cx="4911601" cy="9308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65407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7" grpId="0"/>
      <p:bldP spid="14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07504" y="51470"/>
            <a:ext cx="8964613" cy="769441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lang="ru-RU" altLang="ru-RU" sz="4400" b="1" dirty="0" smtClean="0">
                <a:latin typeface="Cambria" panose="02040503050406030204" pitchFamily="18" charset="0"/>
              </a:rPr>
              <a:t> </a:t>
            </a:r>
            <a:r>
              <a:rPr lang="en-US" alt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Radian </a:t>
            </a:r>
            <a:r>
              <a:rPr lang="en-US" altLang="ru-RU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o‘lchovini</a:t>
            </a:r>
            <a:r>
              <a:rPr lang="en-US" alt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toping</a:t>
            </a:r>
            <a:endParaRPr lang="ru-RU" alt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50825" y="1319322"/>
            <a:ext cx="2376488" cy="1027297"/>
            <a:chOff x="381000" y="1221070"/>
            <a:chExt cx="2376488" cy="1369729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685800" y="1221070"/>
              <a:ext cx="1600200" cy="1369729"/>
            </a:xfrm>
            <a:prstGeom prst="roundRect">
              <a:avLst/>
            </a:prstGeom>
            <a:solidFill>
              <a:srgbClr val="FFC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16" name="Text Box 4"/>
            <p:cNvSpPr txBox="1">
              <a:spLocks noChangeArrowheads="1"/>
            </p:cNvSpPr>
            <p:nvPr/>
          </p:nvSpPr>
          <p:spPr bwMode="auto">
            <a:xfrm>
              <a:off x="381000" y="1453709"/>
              <a:ext cx="2376488" cy="1107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altLang="ru-RU" sz="4800" dirty="0" smtClean="0">
                  <a:latin typeface="+mn-lt"/>
                </a:rPr>
                <a:t>45</a:t>
              </a:r>
              <a:r>
                <a:rPr lang="ru-RU" altLang="ru-RU" sz="4800" dirty="0">
                  <a:latin typeface="+mn-lt"/>
                  <a:sym typeface="Symbol" pitchFamily="18" charset="2"/>
                </a:rPr>
                <a:t></a:t>
              </a:r>
              <a:r>
                <a:rPr lang="ru-RU" altLang="ru-RU" sz="4800" dirty="0">
                  <a:latin typeface="+mn-lt"/>
                </a:rPr>
                <a:t> 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67552" y="2584647"/>
            <a:ext cx="1600200" cy="1030773"/>
            <a:chOff x="122388" y="3452736"/>
            <a:chExt cx="1600200" cy="1374363"/>
          </a:xfr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122388" y="3452736"/>
              <a:ext cx="1600200" cy="1369729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19" name="Text Box 7"/>
            <p:cNvSpPr txBox="1">
              <a:spLocks noChangeArrowheads="1"/>
            </p:cNvSpPr>
            <p:nvPr/>
          </p:nvSpPr>
          <p:spPr bwMode="auto">
            <a:xfrm>
              <a:off x="130229" y="3719103"/>
              <a:ext cx="1592359" cy="110799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4800" dirty="0" smtClean="0">
                  <a:latin typeface="+mn-lt"/>
                </a:rPr>
                <a:t> 10</a:t>
              </a:r>
              <a:r>
                <a:rPr lang="ru-RU" altLang="ru-RU" sz="4800" dirty="0" smtClean="0">
                  <a:latin typeface="+mn-lt"/>
                  <a:sym typeface="Symbol" pitchFamily="18" charset="2"/>
                </a:rPr>
                <a:t></a:t>
              </a:r>
              <a:r>
                <a:rPr lang="ru-RU" altLang="ru-RU" sz="4800" dirty="0" smtClean="0">
                  <a:latin typeface="+mn-lt"/>
                </a:rPr>
                <a:t> </a:t>
              </a:r>
              <a:endParaRPr lang="ru-RU" altLang="ru-RU" sz="4800" dirty="0">
                <a:latin typeface="+mn-lt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82682" y="3822543"/>
            <a:ext cx="1600200" cy="1046674"/>
            <a:chOff x="-82631" y="5316643"/>
            <a:chExt cx="1600200" cy="1395565"/>
          </a:xfr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-82631" y="5316643"/>
              <a:ext cx="1600200" cy="1369729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24" name="Text Box 12"/>
            <p:cNvSpPr txBox="1">
              <a:spLocks noChangeArrowheads="1"/>
            </p:cNvSpPr>
            <p:nvPr/>
          </p:nvSpPr>
          <p:spPr bwMode="auto">
            <a:xfrm>
              <a:off x="83344" y="5604212"/>
              <a:ext cx="1355725" cy="110799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4800" dirty="0" smtClean="0">
                  <a:latin typeface="+mn-lt"/>
                </a:rPr>
                <a:t>36</a:t>
              </a:r>
              <a:r>
                <a:rPr lang="ru-RU" altLang="ru-RU" sz="4800" dirty="0" smtClean="0">
                  <a:latin typeface="+mn-lt"/>
                  <a:sym typeface="Symbol" pitchFamily="18" charset="2"/>
                </a:rPr>
                <a:t></a:t>
              </a:r>
              <a:r>
                <a:rPr lang="ru-RU" altLang="ru-RU" sz="4800" dirty="0" smtClean="0">
                  <a:latin typeface="+mn-lt"/>
                </a:rPr>
                <a:t> </a:t>
              </a:r>
              <a:endParaRPr lang="ru-RU" altLang="ru-RU" sz="4800" dirty="0">
                <a:latin typeface="+mn-lt"/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7010886" y="1313349"/>
            <a:ext cx="1736656" cy="1035678"/>
            <a:chOff x="5992716" y="2005154"/>
            <a:chExt cx="1736656" cy="138090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5992716" y="2005154"/>
              <a:ext cx="1600200" cy="1369729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28" name="Text Box 16"/>
            <p:cNvSpPr txBox="1">
              <a:spLocks noChangeArrowheads="1"/>
            </p:cNvSpPr>
            <p:nvPr/>
          </p:nvSpPr>
          <p:spPr bwMode="auto">
            <a:xfrm>
              <a:off x="6051067" y="2278062"/>
              <a:ext cx="1678305" cy="110799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4800" dirty="0" smtClean="0">
                  <a:latin typeface="+mn-lt"/>
                </a:rPr>
                <a:t>240</a:t>
              </a:r>
              <a:r>
                <a:rPr lang="ru-RU" altLang="ru-RU" sz="4800" dirty="0" smtClean="0">
                  <a:latin typeface="+mn-lt"/>
                  <a:sym typeface="Symbol" pitchFamily="18" charset="2"/>
                </a:rPr>
                <a:t></a:t>
              </a:r>
              <a:r>
                <a:rPr lang="ru-RU" altLang="ru-RU" sz="4800" dirty="0" smtClean="0">
                  <a:latin typeface="+mn-lt"/>
                </a:rPr>
                <a:t> </a:t>
              </a:r>
              <a:endParaRPr lang="ru-RU" altLang="ru-RU" sz="4800" dirty="0">
                <a:latin typeface="+mn-lt"/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6801812" y="2587398"/>
            <a:ext cx="2018348" cy="1035678"/>
            <a:chOff x="5572754" y="3570678"/>
            <a:chExt cx="2018348" cy="1380903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5791200" y="3570678"/>
              <a:ext cx="1600200" cy="1369729"/>
            </a:xfrm>
            <a:prstGeom prst="roundRect">
              <a:avLst/>
            </a:prstGeom>
            <a:solidFill>
              <a:srgbClr val="FFC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29" name="Text Box 17"/>
            <p:cNvSpPr txBox="1">
              <a:spLocks noChangeArrowheads="1"/>
            </p:cNvSpPr>
            <p:nvPr/>
          </p:nvSpPr>
          <p:spPr bwMode="auto">
            <a:xfrm>
              <a:off x="5572754" y="3843585"/>
              <a:ext cx="2018348" cy="1107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4800" dirty="0" smtClean="0">
                  <a:latin typeface="+mn-lt"/>
                </a:rPr>
                <a:t>150</a:t>
              </a:r>
              <a:r>
                <a:rPr lang="ru-RU" altLang="ru-RU" sz="4800" dirty="0">
                  <a:latin typeface="+mn-lt"/>
                  <a:sym typeface="Symbol" pitchFamily="18" charset="2"/>
                </a:rPr>
                <a:t></a:t>
              </a:r>
              <a:r>
                <a:rPr lang="ru-RU" altLang="ru-RU" sz="4800" dirty="0">
                  <a:latin typeface="+mn-lt"/>
                </a:rPr>
                <a:t> </a:t>
              </a: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6856415" y="3827344"/>
            <a:ext cx="2067561" cy="1027297"/>
            <a:chOff x="6281419" y="5131761"/>
            <a:chExt cx="2067561" cy="1369729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6431171" y="5131761"/>
              <a:ext cx="1600200" cy="1369729"/>
            </a:xfrm>
            <a:prstGeom prst="roundRect">
              <a:avLst/>
            </a:prstGeom>
            <a:solidFill>
              <a:srgbClr val="FFC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30" name="Text Box 18"/>
            <p:cNvSpPr txBox="1">
              <a:spLocks noChangeArrowheads="1"/>
            </p:cNvSpPr>
            <p:nvPr/>
          </p:nvSpPr>
          <p:spPr bwMode="auto">
            <a:xfrm>
              <a:off x="6281419" y="5369632"/>
              <a:ext cx="2067561" cy="1107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4800" dirty="0" smtClean="0">
                  <a:latin typeface="+mn-lt"/>
                </a:rPr>
                <a:t>330</a:t>
              </a:r>
              <a:r>
                <a:rPr lang="ru-RU" altLang="ru-RU" sz="4800" dirty="0">
                  <a:latin typeface="+mn-lt"/>
                  <a:sym typeface="Symbol" pitchFamily="18" charset="2"/>
                </a:rPr>
                <a:t></a:t>
              </a:r>
              <a:r>
                <a:rPr lang="ru-RU" altLang="ru-RU" sz="4800" dirty="0">
                  <a:latin typeface="+mn-lt"/>
                </a:rPr>
                <a:t> </a:t>
              </a: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567552" y="1319322"/>
            <a:ext cx="1600200" cy="1027297"/>
            <a:chOff x="-1765711" y="510092"/>
            <a:chExt cx="1600200" cy="136972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-1765711" y="510092"/>
              <a:ext cx="1600200" cy="1369729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" name="Объект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15856049"/>
                </p:ext>
              </p:extLst>
            </p:nvPr>
          </p:nvGraphicFramePr>
          <p:xfrm>
            <a:off x="-1192624" y="510092"/>
            <a:ext cx="495427" cy="13274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2" name="Формула" r:id="rId3" imgW="164880" imgH="393480" progId="Equation.3">
                    <p:embed/>
                  </p:oleObj>
                </mc:Choice>
                <mc:Fallback>
                  <p:oleObj name="Формула" r:id="rId3" imgW="1648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192624" y="510092"/>
                          <a:ext cx="495427" cy="13274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Скругленный прямоугольник 16"/>
          <p:cNvSpPr/>
          <p:nvPr/>
        </p:nvSpPr>
        <p:spPr>
          <a:xfrm>
            <a:off x="623957" y="1315686"/>
            <a:ext cx="1517650" cy="999521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876179" y="3810534"/>
            <a:ext cx="1600200" cy="1027297"/>
          </a:xfrm>
          <a:prstGeom prst="roundRect">
            <a:avLst/>
          </a:prstGeom>
          <a:solidFill>
            <a:srgbClr val="FF66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555625" y="2548768"/>
            <a:ext cx="1600200" cy="1070102"/>
            <a:chOff x="1504716" y="3395663"/>
            <a:chExt cx="1600200" cy="1426802"/>
          </a:xfr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1504716" y="3452736"/>
              <a:ext cx="1600200" cy="1369729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8" name="Объект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5972087"/>
                </p:ext>
              </p:extLst>
            </p:nvPr>
          </p:nvGraphicFramePr>
          <p:xfrm>
            <a:off x="1906353" y="3395663"/>
            <a:ext cx="796925" cy="14268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3" name="Формула" r:id="rId5" imgW="203040" imgH="393480" progId="Equation.3">
                    <p:embed/>
                  </p:oleObj>
                </mc:Choice>
                <mc:Fallback>
                  <p:oleObj name="Формула" r:id="rId5" imgW="20304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6353" y="3395663"/>
                          <a:ext cx="796925" cy="14268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Группа 12"/>
          <p:cNvGrpSpPr/>
          <p:nvPr/>
        </p:nvGrpSpPr>
        <p:grpSpPr>
          <a:xfrm>
            <a:off x="582682" y="3735992"/>
            <a:ext cx="1600200" cy="1108259"/>
            <a:chOff x="926408" y="4802188"/>
            <a:chExt cx="1600200" cy="1477679"/>
          </a:xfr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926408" y="4910138"/>
              <a:ext cx="1600200" cy="1369729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9" name="Объект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8484431"/>
                </p:ext>
              </p:extLst>
            </p:nvPr>
          </p:nvGraphicFramePr>
          <p:xfrm>
            <a:off x="1389063" y="4802188"/>
            <a:ext cx="647700" cy="1427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4" name="Формула" r:id="rId7" imgW="164880" imgH="393480" progId="Equation.3">
                    <p:embed/>
                  </p:oleObj>
                </mc:Choice>
                <mc:Fallback>
                  <p:oleObj name="Формула" r:id="rId7" imgW="1648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9063" y="4802188"/>
                          <a:ext cx="647700" cy="1427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Группа 9"/>
          <p:cNvGrpSpPr/>
          <p:nvPr/>
        </p:nvGrpSpPr>
        <p:grpSpPr>
          <a:xfrm>
            <a:off x="3550061" y="1292367"/>
            <a:ext cx="2139432" cy="1027297"/>
            <a:chOff x="2441334" y="1391876"/>
            <a:chExt cx="2139432" cy="1369729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2765777" y="1391876"/>
              <a:ext cx="1600200" cy="1369729"/>
            </a:xfrm>
            <a:prstGeom prst="roundRect">
              <a:avLst/>
            </a:prstGeom>
            <a:solidFill>
              <a:srgbClr val="FFC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25" name="Text Box 13"/>
            <p:cNvSpPr txBox="1">
              <a:spLocks noChangeArrowheads="1"/>
            </p:cNvSpPr>
            <p:nvPr/>
          </p:nvSpPr>
          <p:spPr bwMode="auto">
            <a:xfrm>
              <a:off x="2441334" y="1645729"/>
              <a:ext cx="2139432" cy="1107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4800" dirty="0" smtClean="0">
                  <a:latin typeface="+mn-lt"/>
                </a:rPr>
                <a:t> 180</a:t>
              </a:r>
              <a:r>
                <a:rPr lang="ru-RU" altLang="ru-RU" sz="4800" dirty="0">
                  <a:latin typeface="+mn-lt"/>
                  <a:sym typeface="Symbol" pitchFamily="18" charset="2"/>
                </a:rPr>
                <a:t></a:t>
              </a:r>
              <a:r>
                <a:rPr lang="ru-RU" altLang="ru-RU" sz="4800" dirty="0">
                  <a:latin typeface="+mn-lt"/>
                </a:rPr>
                <a:t> </a:t>
              </a:r>
            </a:p>
          </p:txBody>
        </p:sp>
      </p:grpSp>
      <p:sp>
        <p:nvSpPr>
          <p:cNvPr id="27" name="Скругленный прямоугольник 26"/>
          <p:cNvSpPr/>
          <p:nvPr/>
        </p:nvSpPr>
        <p:spPr>
          <a:xfrm>
            <a:off x="638969" y="2570171"/>
            <a:ext cx="1600200" cy="1027297"/>
          </a:xfrm>
          <a:prstGeom prst="roundRect">
            <a:avLst/>
          </a:prstGeom>
          <a:solidFill>
            <a:srgbClr val="FF66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43947" y="3786987"/>
            <a:ext cx="1600200" cy="1027297"/>
          </a:xfrm>
          <a:prstGeom prst="roundRect">
            <a:avLst/>
          </a:prstGeom>
          <a:solidFill>
            <a:srgbClr val="FF66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3886981" y="1288985"/>
            <a:ext cx="1600200" cy="1039550"/>
            <a:chOff x="4404337" y="2089912"/>
            <a:chExt cx="1600200" cy="1386067"/>
          </a:xfr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4404337" y="2089912"/>
              <a:ext cx="1600200" cy="1369729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41021449"/>
                </p:ext>
              </p:extLst>
            </p:nvPr>
          </p:nvGraphicFramePr>
          <p:xfrm>
            <a:off x="4702702" y="2348274"/>
            <a:ext cx="1301835" cy="11277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5" name="Формула" r:id="rId9" imgW="190440" imgH="164880" progId="Equation.3">
                    <p:embed/>
                  </p:oleObj>
                </mc:Choice>
                <mc:Fallback>
                  <p:oleObj name="Формула" r:id="rId9" imgW="19044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2702" y="2348274"/>
                          <a:ext cx="1301835" cy="11277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" name="Скругленный прямоугольник 32"/>
          <p:cNvSpPr/>
          <p:nvPr/>
        </p:nvSpPr>
        <p:spPr>
          <a:xfrm>
            <a:off x="3896305" y="1301799"/>
            <a:ext cx="1600200" cy="1027297"/>
          </a:xfrm>
          <a:prstGeom prst="roundRect">
            <a:avLst/>
          </a:prstGeom>
          <a:solidFill>
            <a:srgbClr val="FF66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6" name="Группа 65"/>
          <p:cNvGrpSpPr/>
          <p:nvPr/>
        </p:nvGrpSpPr>
        <p:grpSpPr>
          <a:xfrm>
            <a:off x="3692477" y="2584646"/>
            <a:ext cx="1869816" cy="1038430"/>
            <a:chOff x="3096379" y="3937015"/>
            <a:chExt cx="1869816" cy="1384573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3259781" y="3937015"/>
              <a:ext cx="1600200" cy="1369729"/>
            </a:xfrm>
            <a:prstGeom prst="roundRect">
              <a:avLst/>
            </a:prstGeom>
            <a:solidFill>
              <a:srgbClr val="FFC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26" name="Text Box 14"/>
            <p:cNvSpPr txBox="1">
              <a:spLocks noChangeArrowheads="1"/>
            </p:cNvSpPr>
            <p:nvPr/>
          </p:nvSpPr>
          <p:spPr bwMode="auto">
            <a:xfrm>
              <a:off x="3096379" y="4213592"/>
              <a:ext cx="1869816" cy="1107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4800" dirty="0" smtClean="0">
                  <a:latin typeface="+mn-lt"/>
                </a:rPr>
                <a:t> 270</a:t>
              </a:r>
              <a:r>
                <a:rPr lang="ru-RU" altLang="ru-RU" sz="4800" dirty="0">
                  <a:latin typeface="+mn-lt"/>
                  <a:sym typeface="Symbol" pitchFamily="18" charset="2"/>
                </a:rPr>
                <a:t></a:t>
              </a:r>
              <a:r>
                <a:rPr lang="ru-RU" altLang="ru-RU" sz="4800" dirty="0">
                  <a:latin typeface="+mn-lt"/>
                </a:rPr>
                <a:t> </a:t>
              </a: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3852145" y="2591573"/>
            <a:ext cx="1600200" cy="1027297"/>
            <a:chOff x="3523308" y="3171342"/>
            <a:chExt cx="1600200" cy="1369729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3523308" y="3171342"/>
              <a:ext cx="1600200" cy="1369729"/>
            </a:xfrm>
            <a:prstGeom prst="roundRect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49" name="Объект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83289913"/>
                </p:ext>
              </p:extLst>
            </p:nvPr>
          </p:nvGraphicFramePr>
          <p:xfrm>
            <a:off x="3803175" y="3191592"/>
            <a:ext cx="1128786" cy="13494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6" name="Формула" r:id="rId11" imgW="241200" imgH="393480" progId="Equation.3">
                    <p:embed/>
                  </p:oleObj>
                </mc:Choice>
                <mc:Fallback>
                  <p:oleObj name="Формула" r:id="rId11" imgW="24120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03175" y="3191592"/>
                          <a:ext cx="1128786" cy="13494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7" name="Группа 66"/>
          <p:cNvGrpSpPr/>
          <p:nvPr/>
        </p:nvGrpSpPr>
        <p:grpSpPr>
          <a:xfrm>
            <a:off x="3692477" y="3816953"/>
            <a:ext cx="1899658" cy="1035678"/>
            <a:chOff x="2681539" y="4955947"/>
            <a:chExt cx="1899658" cy="1380904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2831268" y="4955947"/>
              <a:ext cx="1600200" cy="1369729"/>
            </a:xfrm>
            <a:prstGeom prst="roundRect">
              <a:avLst/>
            </a:prstGeom>
            <a:solidFill>
              <a:srgbClr val="FFC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27" name="Text Box 15"/>
            <p:cNvSpPr txBox="1">
              <a:spLocks noChangeArrowheads="1"/>
            </p:cNvSpPr>
            <p:nvPr/>
          </p:nvSpPr>
          <p:spPr bwMode="auto">
            <a:xfrm>
              <a:off x="2681539" y="5228855"/>
              <a:ext cx="1899658" cy="1107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4800" dirty="0" smtClean="0">
                  <a:latin typeface="+mn-lt"/>
                </a:rPr>
                <a:t> </a:t>
              </a:r>
              <a:r>
                <a:rPr lang="ru-RU" altLang="ru-RU" sz="4800" dirty="0">
                  <a:latin typeface="+mn-lt"/>
                </a:rPr>
                <a:t>360</a:t>
              </a:r>
              <a:r>
                <a:rPr lang="ru-RU" altLang="ru-RU" sz="4800" dirty="0">
                  <a:latin typeface="+mn-lt"/>
                  <a:sym typeface="Symbol" pitchFamily="18" charset="2"/>
                </a:rPr>
                <a:t></a:t>
              </a:r>
              <a:r>
                <a:rPr lang="ru-RU" altLang="ru-RU" sz="4800" dirty="0">
                  <a:latin typeface="+mn-lt"/>
                </a:rPr>
                <a:t> </a:t>
              </a: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3852145" y="3827344"/>
            <a:ext cx="1600200" cy="1161064"/>
            <a:chOff x="4482306" y="5734179"/>
            <a:chExt cx="1600200" cy="1548085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4482306" y="5734179"/>
              <a:ext cx="1600200" cy="1369729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Text Box 2"/>
            <p:cNvSpPr txBox="1">
              <a:spLocks noChangeArrowheads="1"/>
            </p:cNvSpPr>
            <p:nvPr/>
          </p:nvSpPr>
          <p:spPr bwMode="auto">
            <a:xfrm>
              <a:off x="4691639" y="5928047"/>
              <a:ext cx="1231955" cy="135421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altLang="ru-RU" sz="6000" i="1" dirty="0" smtClean="0">
                  <a:latin typeface="Cambria" panose="02040503050406030204" pitchFamily="18" charset="0"/>
                  <a:sym typeface="Symbol" pitchFamily="18" charset="2"/>
                </a:rPr>
                <a:t>2</a:t>
              </a:r>
              <a:endParaRPr lang="ru-RU" altLang="ru-RU" sz="6000" i="1" dirty="0">
                <a:latin typeface="Cambria" panose="02040503050406030204" pitchFamily="18" charset="0"/>
                <a:sym typeface="Symbol" pitchFamily="18" charset="2"/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7021971" y="1319322"/>
            <a:ext cx="1600200" cy="1027297"/>
            <a:chOff x="7047341" y="1732246"/>
            <a:chExt cx="1600200" cy="136972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7047341" y="1732246"/>
              <a:ext cx="1600200" cy="1369729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3" name="Объект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16093267"/>
                </p:ext>
              </p:extLst>
            </p:nvPr>
          </p:nvGraphicFramePr>
          <p:xfrm>
            <a:off x="7435822" y="1804441"/>
            <a:ext cx="973798" cy="12839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7" name="Формула" r:id="rId13" imgW="253800" imgH="393480" progId="Equation.3">
                    <p:embed/>
                  </p:oleObj>
                </mc:Choice>
                <mc:Fallback>
                  <p:oleObj name="Формула" r:id="rId13" imgW="25380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35822" y="1804441"/>
                          <a:ext cx="973798" cy="12839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6" name="Группа 55"/>
          <p:cNvGrpSpPr/>
          <p:nvPr/>
        </p:nvGrpSpPr>
        <p:grpSpPr>
          <a:xfrm>
            <a:off x="7020258" y="2591573"/>
            <a:ext cx="1600200" cy="1037672"/>
            <a:chOff x="6629400" y="3576298"/>
            <a:chExt cx="1600200" cy="138356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6629400" y="3590132"/>
              <a:ext cx="1600200" cy="1369729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5" name="Объект 5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24069155"/>
                </p:ext>
              </p:extLst>
            </p:nvPr>
          </p:nvGraphicFramePr>
          <p:xfrm>
            <a:off x="6985680" y="3576298"/>
            <a:ext cx="887640" cy="12893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8" name="Формула" r:id="rId15" imgW="241200" imgH="393480" progId="Equation.3">
                    <p:embed/>
                  </p:oleObj>
                </mc:Choice>
                <mc:Fallback>
                  <p:oleObj name="Формула" r:id="rId15" imgW="24120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85680" y="3576298"/>
                          <a:ext cx="887640" cy="12893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3" name="Группа 62"/>
          <p:cNvGrpSpPr/>
          <p:nvPr/>
        </p:nvGrpSpPr>
        <p:grpSpPr>
          <a:xfrm>
            <a:off x="7021971" y="3839970"/>
            <a:ext cx="1600200" cy="1027297"/>
            <a:chOff x="7378843" y="5072760"/>
            <a:chExt cx="1600200" cy="136972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7378843" y="5072760"/>
              <a:ext cx="1600200" cy="1369729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62" name="Объект 6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00526306"/>
                </p:ext>
              </p:extLst>
            </p:nvPr>
          </p:nvGraphicFramePr>
          <p:xfrm>
            <a:off x="7755906" y="5112717"/>
            <a:ext cx="922337" cy="1245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9" name="Формула" r:id="rId17" imgW="291960" imgH="393480" progId="Equation.3">
                    <p:embed/>
                  </p:oleObj>
                </mc:Choice>
                <mc:Fallback>
                  <p:oleObj name="Формула" r:id="rId17" imgW="29196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55906" y="5112717"/>
                          <a:ext cx="922337" cy="1245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9" name="Скругленный прямоугольник 78"/>
          <p:cNvSpPr/>
          <p:nvPr/>
        </p:nvSpPr>
        <p:spPr>
          <a:xfrm>
            <a:off x="3904606" y="3857679"/>
            <a:ext cx="1600200" cy="1027297"/>
          </a:xfrm>
          <a:prstGeom prst="roundRect">
            <a:avLst/>
          </a:prstGeom>
          <a:solidFill>
            <a:srgbClr val="FF66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836408" y="2568245"/>
            <a:ext cx="1600200" cy="1027297"/>
          </a:xfrm>
          <a:prstGeom prst="roundRect">
            <a:avLst/>
          </a:prstGeom>
          <a:solidFill>
            <a:srgbClr val="FF66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108289" y="1319322"/>
            <a:ext cx="1600200" cy="1027297"/>
          </a:xfrm>
          <a:prstGeom prst="roundRect">
            <a:avLst/>
          </a:prstGeom>
          <a:solidFill>
            <a:srgbClr val="FF66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7021971" y="2601948"/>
            <a:ext cx="1600200" cy="1027297"/>
          </a:xfrm>
          <a:prstGeom prst="roundRect">
            <a:avLst/>
          </a:prstGeom>
          <a:solidFill>
            <a:srgbClr val="FF66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069237" y="3823137"/>
            <a:ext cx="1600200" cy="1027297"/>
          </a:xfrm>
          <a:prstGeom prst="roundRect">
            <a:avLst/>
          </a:prstGeom>
          <a:solidFill>
            <a:srgbClr val="FF66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Стрелка вправо 83">
            <a:hlinkClick r:id="rId19" action="ppaction://hlinksldjump"/>
          </p:cNvPr>
          <p:cNvSpPr/>
          <p:nvPr/>
        </p:nvSpPr>
        <p:spPr>
          <a:xfrm>
            <a:off x="448469" y="4837830"/>
            <a:ext cx="38100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Стрелка вправо 84">
            <a:hlinkClick r:id="rId20" action="ppaction://hlinksldjump"/>
          </p:cNvPr>
          <p:cNvSpPr/>
          <p:nvPr/>
        </p:nvSpPr>
        <p:spPr>
          <a:xfrm rot="10800000">
            <a:off x="0" y="4837830"/>
            <a:ext cx="38100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7081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71883" y="51470"/>
            <a:ext cx="8964613" cy="769441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lang="ru-RU" alt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Gradus</a:t>
            </a:r>
            <a:r>
              <a:rPr lang="en-US" alt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o‘lchovini</a:t>
            </a:r>
            <a:r>
              <a:rPr lang="en-US" alt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toping</a:t>
            </a:r>
            <a:endParaRPr lang="ru-RU" alt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219200" y="3886200"/>
            <a:ext cx="2362200" cy="1206103"/>
            <a:chOff x="616226" y="5105400"/>
            <a:chExt cx="2362200" cy="1608137"/>
          </a:xfrm>
        </p:grpSpPr>
        <p:sp>
          <p:nvSpPr>
            <p:cNvPr id="70" name="Скругленный прямоугольник 69"/>
            <p:cNvSpPr/>
            <p:nvPr/>
          </p:nvSpPr>
          <p:spPr>
            <a:xfrm>
              <a:off x="616226" y="5105400"/>
              <a:ext cx="2362200" cy="1608137"/>
            </a:xfrm>
            <a:prstGeom prst="roundRect">
              <a:avLst/>
            </a:prstGeom>
            <a:solidFill>
              <a:srgbClr val="AAEDF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5372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3153614"/>
                </p:ext>
              </p:extLst>
            </p:nvPr>
          </p:nvGraphicFramePr>
          <p:xfrm>
            <a:off x="805138" y="5108575"/>
            <a:ext cx="2173288" cy="1604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26" name="Формула" r:id="rId3" imgW="533160" imgH="393480" progId="Equation.3">
                    <p:embed/>
                  </p:oleObj>
                </mc:Choice>
                <mc:Fallback>
                  <p:oleObj name="Формула" r:id="rId3" imgW="53316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5138" y="5108575"/>
                          <a:ext cx="2173288" cy="16049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Группа 9"/>
          <p:cNvGrpSpPr/>
          <p:nvPr/>
        </p:nvGrpSpPr>
        <p:grpSpPr>
          <a:xfrm>
            <a:off x="1219200" y="2476831"/>
            <a:ext cx="2362200" cy="1257083"/>
            <a:chOff x="492739" y="3559175"/>
            <a:chExt cx="2362200" cy="1676110"/>
          </a:xfrm>
        </p:grpSpPr>
        <p:sp>
          <p:nvSpPr>
            <p:cNvPr id="55" name="Скругленный прямоугольник 54"/>
            <p:cNvSpPr/>
            <p:nvPr/>
          </p:nvSpPr>
          <p:spPr>
            <a:xfrm>
              <a:off x="492739" y="3627148"/>
              <a:ext cx="2362200" cy="1608137"/>
            </a:xfrm>
            <a:prstGeom prst="roundRect">
              <a:avLst/>
            </a:prstGeom>
            <a:solidFill>
              <a:srgbClr val="AAEDF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5373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8758083"/>
                </p:ext>
              </p:extLst>
            </p:nvPr>
          </p:nvGraphicFramePr>
          <p:xfrm>
            <a:off x="990600" y="3559175"/>
            <a:ext cx="1793875" cy="1546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27" name="Формула" r:id="rId5" imgW="457200" imgH="393480" progId="Equation.3">
                    <p:embed/>
                  </p:oleObj>
                </mc:Choice>
                <mc:Fallback>
                  <p:oleObj name="Формула" r:id="rId5" imgW="45720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0600" y="3559175"/>
                          <a:ext cx="1793875" cy="1546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Группа 7"/>
          <p:cNvGrpSpPr/>
          <p:nvPr/>
        </p:nvGrpSpPr>
        <p:grpSpPr>
          <a:xfrm>
            <a:off x="1182757" y="1160636"/>
            <a:ext cx="2362200" cy="1245617"/>
            <a:chOff x="990600" y="1928515"/>
            <a:chExt cx="2362200" cy="16608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990600" y="1981200"/>
              <a:ext cx="2362200" cy="1608137"/>
            </a:xfrm>
            <a:prstGeom prst="roundRect">
              <a:avLst/>
            </a:prstGeom>
            <a:solidFill>
              <a:srgbClr val="AAED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5374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87200521"/>
                </p:ext>
              </p:extLst>
            </p:nvPr>
          </p:nvGraphicFramePr>
          <p:xfrm>
            <a:off x="1109663" y="1928515"/>
            <a:ext cx="2243137" cy="1546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28" name="Формула" r:id="rId7" imgW="571320" imgH="393480" progId="Equation.3">
                    <p:embed/>
                  </p:oleObj>
                </mc:Choice>
                <mc:Fallback>
                  <p:oleObj name="Формула" r:id="rId7" imgW="57132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9663" y="1928515"/>
                          <a:ext cx="2243137" cy="1546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0" name="Группа 29"/>
          <p:cNvGrpSpPr/>
          <p:nvPr/>
        </p:nvGrpSpPr>
        <p:grpSpPr>
          <a:xfrm>
            <a:off x="5638800" y="2492287"/>
            <a:ext cx="2362200" cy="1206103"/>
            <a:chOff x="5582810" y="3363063"/>
            <a:chExt cx="2362200" cy="1608137"/>
          </a:xfrm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5582810" y="3363063"/>
              <a:ext cx="2362200" cy="1608137"/>
            </a:xfrm>
            <a:prstGeom prst="roundRect">
              <a:avLst/>
            </a:prstGeom>
            <a:solidFill>
              <a:srgbClr val="AAEDF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5379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76738251"/>
                </p:ext>
              </p:extLst>
            </p:nvPr>
          </p:nvGraphicFramePr>
          <p:xfrm>
            <a:off x="5601860" y="3424975"/>
            <a:ext cx="2343150" cy="1546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29" name="Формула" r:id="rId9" imgW="596880" imgH="393480" progId="Equation.3">
                    <p:embed/>
                  </p:oleObj>
                </mc:Choice>
                <mc:Fallback>
                  <p:oleObj name="Формула" r:id="rId9" imgW="5968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01860" y="3424975"/>
                          <a:ext cx="2343150" cy="1546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3" name="Группа 72"/>
          <p:cNvGrpSpPr/>
          <p:nvPr/>
        </p:nvGrpSpPr>
        <p:grpSpPr>
          <a:xfrm>
            <a:off x="5600700" y="1174164"/>
            <a:ext cx="2362200" cy="1206103"/>
            <a:chOff x="5600700" y="1565551"/>
            <a:chExt cx="2362200" cy="1608137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5600700" y="1565551"/>
              <a:ext cx="2362200" cy="1608137"/>
            </a:xfrm>
            <a:prstGeom prst="roundRect">
              <a:avLst/>
            </a:prstGeom>
            <a:solidFill>
              <a:srgbClr val="AAEDF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5380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88827115"/>
                </p:ext>
              </p:extLst>
            </p:nvPr>
          </p:nvGraphicFramePr>
          <p:xfrm>
            <a:off x="5954671" y="1578644"/>
            <a:ext cx="1793875" cy="1546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30" name="Формула" r:id="rId11" imgW="457200" imgH="393480" progId="Equation.3">
                    <p:embed/>
                  </p:oleObj>
                </mc:Choice>
                <mc:Fallback>
                  <p:oleObj name="Формула" r:id="rId11" imgW="45720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54671" y="1578644"/>
                          <a:ext cx="1793875" cy="1546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Группа 8"/>
          <p:cNvGrpSpPr/>
          <p:nvPr/>
        </p:nvGrpSpPr>
        <p:grpSpPr>
          <a:xfrm>
            <a:off x="1182757" y="1205860"/>
            <a:ext cx="2362200" cy="1206103"/>
            <a:chOff x="2743200" y="2014993"/>
            <a:chExt cx="2362200" cy="16081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2743200" y="2014993"/>
              <a:ext cx="2362200" cy="1608137"/>
            </a:xfrm>
            <a:prstGeom prst="roundRect">
              <a:avLst/>
            </a:prstGeom>
            <a:solidFill>
              <a:srgbClr val="8BFC7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" name="Объект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16394456"/>
                </p:ext>
              </p:extLst>
            </p:nvPr>
          </p:nvGraphicFramePr>
          <p:xfrm>
            <a:off x="3733800" y="2445204"/>
            <a:ext cx="550863" cy="747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31" name="Формула" r:id="rId13" imgW="139680" imgH="190440" progId="Equation.3">
                    <p:embed/>
                  </p:oleObj>
                </mc:Choice>
                <mc:Fallback>
                  <p:oleObj name="Формула" r:id="rId13" imgW="13968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3800" y="2445204"/>
                          <a:ext cx="550863" cy="747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Группа 11"/>
          <p:cNvGrpSpPr/>
          <p:nvPr/>
        </p:nvGrpSpPr>
        <p:grpSpPr>
          <a:xfrm>
            <a:off x="1219200" y="2527812"/>
            <a:ext cx="2362200" cy="1206103"/>
            <a:chOff x="2891715" y="3741736"/>
            <a:chExt cx="2362200" cy="1608137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2891715" y="3741736"/>
              <a:ext cx="2362200" cy="1608137"/>
            </a:xfrm>
            <a:prstGeom prst="roundRect">
              <a:avLst/>
            </a:prstGeom>
            <a:solidFill>
              <a:srgbClr val="8BFC78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1" name="Объект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39470732"/>
                </p:ext>
              </p:extLst>
            </p:nvPr>
          </p:nvGraphicFramePr>
          <p:xfrm>
            <a:off x="3627003" y="4146547"/>
            <a:ext cx="947738" cy="798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32" name="Формула" r:id="rId15" imgW="241200" imgH="203040" progId="Equation.3">
                    <p:embed/>
                  </p:oleObj>
                </mc:Choice>
                <mc:Fallback>
                  <p:oleObj name="Формула" r:id="rId15" imgW="2412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7003" y="4146547"/>
                          <a:ext cx="947738" cy="798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" name="Группа 28"/>
          <p:cNvGrpSpPr/>
          <p:nvPr/>
        </p:nvGrpSpPr>
        <p:grpSpPr>
          <a:xfrm>
            <a:off x="1215887" y="3879231"/>
            <a:ext cx="2362200" cy="1206103"/>
            <a:chOff x="3739101" y="5249862"/>
            <a:chExt cx="2362200" cy="1608137"/>
          </a:xfrm>
        </p:grpSpPr>
        <p:sp>
          <p:nvSpPr>
            <p:cNvPr id="68" name="Скругленный прямоугольник 67"/>
            <p:cNvSpPr/>
            <p:nvPr/>
          </p:nvSpPr>
          <p:spPr>
            <a:xfrm>
              <a:off x="3739101" y="5249862"/>
              <a:ext cx="2362200" cy="1608137"/>
            </a:xfrm>
            <a:prstGeom prst="roundRect">
              <a:avLst/>
            </a:prstGeom>
            <a:solidFill>
              <a:srgbClr val="8BFC78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10079784"/>
                </p:ext>
              </p:extLst>
            </p:nvPr>
          </p:nvGraphicFramePr>
          <p:xfrm>
            <a:off x="4253617" y="5588000"/>
            <a:ext cx="1447800" cy="931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33" name="Формула" r:id="rId17" imgW="355320" imgH="228600" progId="Equation.3">
                    <p:embed/>
                  </p:oleObj>
                </mc:Choice>
                <mc:Fallback>
                  <p:oleObj name="Формула" r:id="rId17" imgW="3553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53617" y="5588000"/>
                          <a:ext cx="1447800" cy="931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" name="Группа 30"/>
          <p:cNvGrpSpPr/>
          <p:nvPr/>
        </p:nvGrpSpPr>
        <p:grpSpPr>
          <a:xfrm>
            <a:off x="5671930" y="3805616"/>
            <a:ext cx="2378268" cy="1247235"/>
            <a:chOff x="5375082" y="4903788"/>
            <a:chExt cx="2378268" cy="1662980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5375082" y="4958631"/>
              <a:ext cx="2362200" cy="1608137"/>
            </a:xfrm>
            <a:prstGeom prst="roundRect">
              <a:avLst/>
            </a:prstGeom>
            <a:solidFill>
              <a:srgbClr val="AAEDF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5378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19922844"/>
                </p:ext>
              </p:extLst>
            </p:nvPr>
          </p:nvGraphicFramePr>
          <p:xfrm>
            <a:off x="5580063" y="4903788"/>
            <a:ext cx="2173287" cy="1604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34" name="Формула" r:id="rId19" imgW="533160" imgH="393480" progId="Equation.3">
                    <p:embed/>
                  </p:oleObj>
                </mc:Choice>
                <mc:Fallback>
                  <p:oleObj name="Формула" r:id="rId19" imgW="53316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80063" y="4903788"/>
                          <a:ext cx="2173287" cy="16049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8" name="Группа 37"/>
          <p:cNvGrpSpPr/>
          <p:nvPr/>
        </p:nvGrpSpPr>
        <p:grpSpPr>
          <a:xfrm>
            <a:off x="5592266" y="1174163"/>
            <a:ext cx="2362200" cy="1206103"/>
            <a:chOff x="7620000" y="1590261"/>
            <a:chExt cx="2362200" cy="1608137"/>
          </a:xfrm>
        </p:grpSpPr>
        <p:sp>
          <p:nvSpPr>
            <p:cNvPr id="64" name="Скругленный прямоугольник 63"/>
            <p:cNvSpPr/>
            <p:nvPr/>
          </p:nvSpPr>
          <p:spPr>
            <a:xfrm>
              <a:off x="7620000" y="1590261"/>
              <a:ext cx="2362200" cy="1608137"/>
            </a:xfrm>
            <a:prstGeom prst="roundRect">
              <a:avLst/>
            </a:prstGeom>
            <a:solidFill>
              <a:srgbClr val="8BFC78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33" name="Объект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82257378"/>
                </p:ext>
              </p:extLst>
            </p:nvPr>
          </p:nvGraphicFramePr>
          <p:xfrm>
            <a:off x="8393058" y="1995073"/>
            <a:ext cx="947738" cy="798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35" name="Формула" r:id="rId21" imgW="241200" imgH="203040" progId="Equation.3">
                    <p:embed/>
                  </p:oleObj>
                </mc:Choice>
                <mc:Fallback>
                  <p:oleObj name="Формула" r:id="rId21" imgW="2412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93058" y="1995073"/>
                          <a:ext cx="947738" cy="798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0" name="Группа 49"/>
          <p:cNvGrpSpPr/>
          <p:nvPr/>
        </p:nvGrpSpPr>
        <p:grpSpPr>
          <a:xfrm>
            <a:off x="5648739" y="2492286"/>
            <a:ext cx="2362200" cy="1206103"/>
            <a:chOff x="7391400" y="3302442"/>
            <a:chExt cx="2362200" cy="1608137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7391400" y="3302442"/>
              <a:ext cx="2362200" cy="1608137"/>
            </a:xfrm>
            <a:prstGeom prst="roundRect">
              <a:avLst/>
            </a:prstGeom>
            <a:solidFill>
              <a:srgbClr val="8BFC78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39" name="Объект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25494536"/>
                </p:ext>
              </p:extLst>
            </p:nvPr>
          </p:nvGraphicFramePr>
          <p:xfrm>
            <a:off x="8001000" y="3657600"/>
            <a:ext cx="1246188" cy="796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36" name="Формула" r:id="rId23" imgW="317160" imgH="203040" progId="Equation.3">
                    <p:embed/>
                  </p:oleObj>
                </mc:Choice>
                <mc:Fallback>
                  <p:oleObj name="Формула" r:id="rId23" imgW="31716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01000" y="3657600"/>
                          <a:ext cx="1246188" cy="796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2" name="Группа 71"/>
          <p:cNvGrpSpPr/>
          <p:nvPr/>
        </p:nvGrpSpPr>
        <p:grpSpPr>
          <a:xfrm>
            <a:off x="5660003" y="3846748"/>
            <a:ext cx="2362200" cy="1206103"/>
            <a:chOff x="7391400" y="4944033"/>
            <a:chExt cx="2362200" cy="1608137"/>
          </a:xfrm>
        </p:grpSpPr>
        <p:sp>
          <p:nvSpPr>
            <p:cNvPr id="66" name="Скругленный прямоугольник 65"/>
            <p:cNvSpPr/>
            <p:nvPr/>
          </p:nvSpPr>
          <p:spPr>
            <a:xfrm>
              <a:off x="7391400" y="4944033"/>
              <a:ext cx="2362200" cy="1608137"/>
            </a:xfrm>
            <a:prstGeom prst="roundRect">
              <a:avLst/>
            </a:prstGeom>
            <a:solidFill>
              <a:srgbClr val="8BFC78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1" name="Объект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75544280"/>
                </p:ext>
              </p:extLst>
            </p:nvPr>
          </p:nvGraphicFramePr>
          <p:xfrm>
            <a:off x="8001000" y="5263114"/>
            <a:ext cx="1241425" cy="828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37" name="Формула" r:id="rId25" imgW="304560" imgH="203040" progId="Equation.3">
                    <p:embed/>
                  </p:oleObj>
                </mc:Choice>
                <mc:Fallback>
                  <p:oleObj name="Формула" r:id="rId25" imgW="30456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01000" y="5263114"/>
                          <a:ext cx="1241425" cy="828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0" name="Скругленный прямоугольник 79"/>
          <p:cNvSpPr/>
          <p:nvPr/>
        </p:nvSpPr>
        <p:spPr>
          <a:xfrm>
            <a:off x="1219200" y="1189812"/>
            <a:ext cx="2362200" cy="1206103"/>
          </a:xfrm>
          <a:prstGeom prst="roundRect">
            <a:avLst/>
          </a:prstGeom>
          <a:solidFill>
            <a:srgbClr val="8BFC78">
              <a:alpha val="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1297057" y="2600149"/>
            <a:ext cx="2133600" cy="1098242"/>
          </a:xfrm>
          <a:prstGeom prst="roundRect">
            <a:avLst/>
          </a:prstGeom>
          <a:solidFill>
            <a:srgbClr val="8BFC78">
              <a:alpha val="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1219200" y="3886200"/>
            <a:ext cx="2362200" cy="1206103"/>
          </a:xfrm>
          <a:prstGeom prst="roundRect">
            <a:avLst/>
          </a:prstGeom>
          <a:solidFill>
            <a:srgbClr val="8BFC78">
              <a:alpha val="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5600700" y="1160734"/>
            <a:ext cx="2362200" cy="1206103"/>
          </a:xfrm>
          <a:prstGeom prst="roundRect">
            <a:avLst/>
          </a:prstGeom>
          <a:solidFill>
            <a:srgbClr val="8BFC78">
              <a:alpha val="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5648739" y="2492286"/>
            <a:ext cx="2362200" cy="1206103"/>
          </a:xfrm>
          <a:prstGeom prst="roundRect">
            <a:avLst/>
          </a:prstGeom>
          <a:solidFill>
            <a:srgbClr val="8BFC78">
              <a:alpha val="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5791200" y="3846747"/>
            <a:ext cx="2362200" cy="1206103"/>
          </a:xfrm>
          <a:prstGeom prst="roundRect">
            <a:avLst/>
          </a:prstGeom>
          <a:solidFill>
            <a:srgbClr val="8BFC78">
              <a:alpha val="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Стрелка вправо 92">
            <a:hlinkClick r:id="rId27" action="ppaction://hlinksldjump"/>
          </p:cNvPr>
          <p:cNvSpPr/>
          <p:nvPr/>
        </p:nvSpPr>
        <p:spPr>
          <a:xfrm>
            <a:off x="448469" y="4837830"/>
            <a:ext cx="38100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Стрелка вправо 93">
            <a:hlinkClick r:id="rId28" action="ppaction://hlinksldjump"/>
          </p:cNvPr>
          <p:cNvSpPr/>
          <p:nvPr/>
        </p:nvSpPr>
        <p:spPr>
          <a:xfrm rot="10800000">
            <a:off x="0" y="4837830"/>
            <a:ext cx="38100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04336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5496" y="51470"/>
            <a:ext cx="8964612" cy="132343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lang="en-US" altLang="ru-RU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Bazi</a:t>
            </a:r>
            <a:r>
              <a:rPr lang="en-US" alt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burchaklarning</a:t>
            </a:r>
            <a:r>
              <a:rPr lang="en-US" alt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gradus</a:t>
            </a:r>
            <a:r>
              <a:rPr lang="en-US" alt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alt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radian </a:t>
            </a:r>
            <a:r>
              <a:rPr lang="en-US" altLang="ru-RU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o‘lchovi</a:t>
            </a:r>
            <a:endParaRPr lang="ru-RU" alt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3528" y="1419622"/>
                <a:ext cx="351981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b="1" i="1" smtClean="0"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radian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o‘lchovi</a:t>
                </a:r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419622"/>
                <a:ext cx="3519810" cy="538609"/>
              </a:xfrm>
              <a:prstGeom prst="rect">
                <a:avLst/>
              </a:prstGeom>
              <a:blipFill rotWithShape="1">
                <a:blip r:embed="rId2"/>
                <a:stretch>
                  <a:fillRect t="-11364" r="-2946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355976" y="1419622"/>
                <a:ext cx="378430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°−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gradus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o‘lchovi</a:t>
                </a:r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1419622"/>
                <a:ext cx="3784306" cy="538609"/>
              </a:xfrm>
              <a:prstGeom prst="rect">
                <a:avLst/>
              </a:prstGeom>
              <a:blipFill rotWithShape="1">
                <a:blip r:embed="rId3"/>
                <a:stretch>
                  <a:fillRect t="-11364" r="-2581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59632" y="1995686"/>
                <a:ext cx="2534668" cy="9596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000" b="1" i="1" smtClean="0"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ru-RU" sz="3000" b="1" i="1" smtClean="0">
                          <a:latin typeface="Cambria Math"/>
                          <a:ea typeface="Cambria Math"/>
                        </a:rPr>
                        <m:t>°=</m:t>
                      </m:r>
                      <m:f>
                        <m:fPr>
                          <m:ctrlPr>
                            <a:rPr lang="en-US" sz="30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000" b="1" i="1" smtClean="0">
                              <a:latin typeface="Cambria Math"/>
                              <a:ea typeface="Cambria Math"/>
                            </a:rPr>
                            <m:t>𝟏𝟖𝟎</m:t>
                          </m:r>
                          <m:r>
                            <a:rPr lang="en-US" sz="3000" b="1" i="1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num>
                        <m:den>
                          <m:r>
                            <a:rPr lang="en-US" sz="3000" b="1" i="1" smtClean="0">
                              <a:latin typeface="Cambria Math"/>
                              <a:ea typeface="Cambria Math"/>
                            </a:rPr>
                            <m:t>𝝅</m:t>
                          </m:r>
                        </m:den>
                      </m:f>
                      <m:r>
                        <a:rPr lang="en-US" sz="30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000" b="1" i="1" smtClean="0"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ru-RU" sz="3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1995686"/>
                <a:ext cx="2534668" cy="9596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0697"/>
            <a:ext cx="8476931" cy="148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20135" y="2071618"/>
                <a:ext cx="2960177" cy="886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30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30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000" b="1" i="1" smtClean="0"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3000" b="1" i="1" smtClean="0">
                              <a:latin typeface="Cambria Math"/>
                              <a:ea typeface="Cambria Math"/>
                            </a:rPr>
                            <m:t>𝟏𝟖𝟎</m:t>
                          </m:r>
                          <m:r>
                            <a:rPr lang="en-US" sz="3000" b="1" i="1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den>
                      </m:f>
                      <m:r>
                        <a:rPr lang="en-US" sz="30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000" b="1" i="1" smtClean="0"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3000" b="1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3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135" y="2071618"/>
                <a:ext cx="2960177" cy="88678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57346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71883" y="16098"/>
            <a:ext cx="8964613" cy="75545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Mashqlar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9512" y="699542"/>
                <a:ext cx="8727967" cy="18774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Shahar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kurantlari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minut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milining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radiusi</a:t>
                </a:r>
                <a:endParaRPr lang="en-US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𝑹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≈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𝟎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,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𝟖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𝒎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aylana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bo‘ylab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harakat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qiladi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Bu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milning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15 min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davomida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qancha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yo‘lni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osib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o‘tadi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699542"/>
                <a:ext cx="8727967" cy="1877437"/>
              </a:xfrm>
              <a:prstGeom prst="rect">
                <a:avLst/>
              </a:prstGeom>
              <a:blipFill rotWithShape="1">
                <a:blip r:embed="rId2"/>
                <a:stretch>
                  <a:fillRect l="-1466" t="-3247" r="-559" b="-84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9512" y="2499742"/>
                <a:ext cx="3977371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 min 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−   </m:t>
                    </m:r>
                    <m:r>
                      <a:rPr lang="en-US" b="1" i="1" smtClean="0">
                        <a:latin typeface="Cambria Math"/>
                      </a:rPr>
                      <m:t>𝟔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US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15 min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−</m:t>
                    </m:r>
                    <m:r>
                      <a:rPr lang="en-US" b="1" i="1" smtClean="0">
                        <a:latin typeface="Cambria Math"/>
                      </a:rPr>
                      <m:t>𝟏𝟓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𝟔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°=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𝟗𝟎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499742"/>
                <a:ext cx="3977371" cy="984885"/>
              </a:xfrm>
              <a:prstGeom prst="rect">
                <a:avLst/>
              </a:prstGeom>
              <a:blipFill rotWithShape="1">
                <a:blip r:embed="rId3"/>
                <a:stretch>
                  <a:fillRect l="-3216" t="-6173"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292080" y="2283718"/>
                <a:ext cx="139955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𝒍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𝑹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2283718"/>
                <a:ext cx="1399550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81799" y="2787774"/>
                <a:ext cx="3446585" cy="8603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𝟗𝟎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°=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𝟏𝟖𝟎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𝟗𝟎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799" y="2787774"/>
                <a:ext cx="3446585" cy="8603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23528" y="3723878"/>
                <a:ext cx="5610190" cy="927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𝒍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𝟖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𝟖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723878"/>
                <a:ext cx="5610190" cy="92788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292080" y="4443958"/>
                <a:ext cx="3384376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 smtClean="0">
                    <a:solidFill>
                      <a:srgbClr val="00A85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b="1" dirty="0" smtClean="0">
                    <a:solidFill>
                      <a:srgbClr val="00A85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A859"/>
                        </a:solidFill>
                        <a:latin typeface="Cambria Math"/>
                        <a:cs typeface="Arial" panose="020B0604020202020204" pitchFamily="34" charset="0"/>
                      </a:rPr>
                      <m:t>𝟏</m:t>
                    </m:r>
                    <m:r>
                      <a:rPr lang="en-US" b="1" i="1" dirty="0" smtClean="0">
                        <a:solidFill>
                          <a:srgbClr val="00A859"/>
                        </a:solidFill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r>
                      <a:rPr lang="en-US" b="1" i="1" dirty="0" smtClean="0">
                        <a:solidFill>
                          <a:srgbClr val="00A859"/>
                        </a:solidFill>
                        <a:latin typeface="Cambria Math"/>
                        <a:cs typeface="Arial" panose="020B0604020202020204" pitchFamily="34" charset="0"/>
                      </a:rPr>
                      <m:t>𝟑</m:t>
                    </m:r>
                    <m:r>
                      <a:rPr lang="en-US" b="1" i="1" dirty="0" smtClean="0">
                        <a:solidFill>
                          <a:srgbClr val="00A859"/>
                        </a:solidFill>
                        <a:latin typeface="Cambria Math"/>
                        <a:cs typeface="Arial" panose="020B0604020202020204" pitchFamily="34" charset="0"/>
                      </a:rPr>
                      <m:t>  </m:t>
                    </m:r>
                    <m:r>
                      <a:rPr lang="en-US" b="1" i="1" dirty="0" smtClean="0">
                        <a:solidFill>
                          <a:srgbClr val="00A859"/>
                        </a:solidFill>
                        <a:latin typeface="Cambria Math"/>
                        <a:cs typeface="Arial" panose="020B0604020202020204" pitchFamily="34" charset="0"/>
                      </a:rPr>
                      <m:t>𝒎</m:t>
                    </m:r>
                    <m:r>
                      <a:rPr lang="en-US" b="1" i="1" dirty="0" smtClean="0">
                        <a:solidFill>
                          <a:srgbClr val="00A859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ru-RU" b="1" dirty="0">
                  <a:solidFill>
                    <a:srgbClr val="00A85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4443958"/>
                <a:ext cx="3384376" cy="538609"/>
              </a:xfrm>
              <a:prstGeom prst="rect">
                <a:avLst/>
              </a:prstGeom>
              <a:blipFill rotWithShape="1">
                <a:blip r:embed="rId7"/>
                <a:stretch>
                  <a:fillRect l="-3784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8526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3" grpId="0"/>
      <p:bldP spid="4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71883" y="16098"/>
            <a:ext cx="8964613" cy="75545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Mashqlar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7504" y="728357"/>
                <a:ext cx="9104095" cy="1627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Doiraviy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sektor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yoyini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𝝅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rad li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tortib</a:t>
                </a:r>
                <a:endParaRPr lang="en-US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uradi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Agar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doiraning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radiusi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 cm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r>
                  <a:rPr lang="en-US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ektorning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yuzini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728357"/>
                <a:ext cx="9104095" cy="1627369"/>
              </a:xfrm>
              <a:prstGeom prst="rect">
                <a:avLst/>
              </a:prstGeom>
              <a:blipFill rotWithShape="1">
                <a:blip r:embed="rId2"/>
                <a:stretch>
                  <a:fillRect l="-1474" b="-101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50951" y="2427734"/>
                <a:ext cx="1712648" cy="996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𝑺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951" y="2427734"/>
                <a:ext cx="1712648" cy="99636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32794" y="3435846"/>
                <a:ext cx="5139099" cy="99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𝑺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𝟒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𝟖</m:t>
                          </m:r>
                        </m:den>
                      </m:f>
                      <m:r>
                        <a:rPr lang="en-US" b="1" i="1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𝟏𝟖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𝒄𝒎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794" y="3435846"/>
                <a:ext cx="5139099" cy="9994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076056" y="4371950"/>
                <a:ext cx="3384376" cy="548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A85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A859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1" i="1">
                        <a:solidFill>
                          <a:srgbClr val="00A859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b="1" i="1">
                        <a:solidFill>
                          <a:srgbClr val="00A859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1" i="1">
                        <a:solidFill>
                          <a:srgbClr val="00A859"/>
                        </a:solidFill>
                        <a:latin typeface="Cambria Math"/>
                        <a:ea typeface="Cambria Math"/>
                      </a:rPr>
                      <m:t>𝟏𝟖</m:t>
                    </m:r>
                    <m:r>
                      <a:rPr lang="en-US" b="1" i="1">
                        <a:solidFill>
                          <a:srgbClr val="00A859"/>
                        </a:solidFill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US" b="1" i="1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  <m:t>𝒄𝒎</m:t>
                        </m:r>
                      </m:e>
                      <m:sup>
                        <m:r>
                          <a:rPr lang="en-US" b="1" i="1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ru-RU" b="1" dirty="0">
                  <a:solidFill>
                    <a:srgbClr val="00A85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4371950"/>
                <a:ext cx="3384376" cy="548740"/>
              </a:xfrm>
              <a:prstGeom prst="rect">
                <a:avLst/>
              </a:prstGeom>
              <a:blipFill rotWithShape="1">
                <a:blip r:embed="rId5"/>
                <a:stretch>
                  <a:fillRect l="-3964" t="-10000" b="-3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50404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11202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016" y="712316"/>
            <a:ext cx="85334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9-test.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Tenglamalar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sistemasini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43608" y="1131590"/>
                <a:ext cx="4017254" cy="19023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b="1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𝒙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</m:num>
                                    <m:den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𝒚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𝟓</m:t>
                                      </m:r>
                                    </m:den>
                                  </m:f>
                                </m:e>
                              </m:rad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b="1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𝒚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𝟓</m:t>
                                      </m:r>
                                    </m:num>
                                    <m:den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𝒙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rad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𝟔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131590"/>
                <a:ext cx="4017254" cy="190238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796136" y="1220147"/>
                <a:ext cx="2080057" cy="14108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b="1" i="1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𝟓</m:t>
                              </m:r>
                            </m:den>
                          </m:f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𝒕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1220147"/>
                <a:ext cx="2080057" cy="14108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33944" y="3147814"/>
                <a:ext cx="1795684" cy="9399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𝒕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944" y="3147814"/>
                <a:ext cx="1795684" cy="93993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66809" y="4332061"/>
                <a:ext cx="3016788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𝒕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809" y="4332061"/>
                <a:ext cx="3016788" cy="54874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38072" y="2859782"/>
                <a:ext cx="3071802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8072" y="2859782"/>
                <a:ext cx="3071802" cy="93076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796199" y="3723878"/>
                <a:ext cx="2129749" cy="14108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b="1" i="1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𝟓</m:t>
                              </m:r>
                            </m:den>
                          </m:f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199" y="3723878"/>
                <a:ext cx="2129749" cy="141089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18226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5" grpId="0"/>
      <p:bldP spid="16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95686"/>
            <a:ext cx="439248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xmlns="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41235"/>
            <a:ext cx="8835601" cy="586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800" kern="0" dirty="0" err="1"/>
              <a:t>Mustaqil</a:t>
            </a:r>
            <a:r>
              <a:rPr lang="en-US" sz="3800" kern="0" dirty="0"/>
              <a:t> </a:t>
            </a:r>
            <a:r>
              <a:rPr lang="en-US" sz="3800" kern="0" dirty="0" err="1"/>
              <a:t>yechish</a:t>
            </a:r>
            <a:r>
              <a:rPr lang="en-US" sz="3800" kern="0" dirty="0"/>
              <a:t> </a:t>
            </a:r>
            <a:r>
              <a:rPr lang="en-US" sz="3800" kern="0" dirty="0" err="1"/>
              <a:t>uchun</a:t>
            </a:r>
            <a:r>
              <a:rPr lang="en-US" sz="3800" kern="0" dirty="0"/>
              <a:t> </a:t>
            </a:r>
            <a:r>
              <a:rPr lang="en-US" sz="3800" kern="0" dirty="0" err="1"/>
              <a:t>topshiriq</a:t>
            </a:r>
            <a:endParaRPr lang="ru-RU" sz="3800" b="1" kern="0" dirty="0"/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251520" y="843558"/>
            <a:ext cx="8784976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 err="1" smtClean="0"/>
              <a:t>Darslikning</a:t>
            </a:r>
            <a:r>
              <a:rPr lang="en-US" sz="3200" b="1" dirty="0" smtClean="0"/>
              <a:t> </a:t>
            </a:r>
            <a:r>
              <a:rPr lang="en-US" sz="3200" b="1" smtClean="0">
                <a:solidFill>
                  <a:srgbClr val="7030A0"/>
                </a:solidFill>
              </a:rPr>
              <a:t>96-</a:t>
            </a:r>
            <a:r>
              <a:rPr lang="en-US" sz="3200" b="1" smtClean="0"/>
              <a:t>betidagi  </a:t>
            </a:r>
            <a:r>
              <a:rPr lang="en-US" sz="3200" b="1" dirty="0" smtClean="0">
                <a:solidFill>
                  <a:srgbClr val="7030A0"/>
                </a:solidFill>
              </a:rPr>
              <a:t>213, 214, 218</a:t>
            </a:r>
            <a:r>
              <a:rPr lang="en-US" sz="3200" b="1" smtClean="0">
                <a:solidFill>
                  <a:srgbClr val="7030A0"/>
                </a:solidFill>
              </a:rPr>
              <a:t>, 219, 221-</a:t>
            </a:r>
            <a:r>
              <a:rPr lang="en-US" sz="3200" b="1" smtClean="0"/>
              <a:t> </a:t>
            </a:r>
            <a:r>
              <a:rPr lang="en-US" sz="3200" b="1" dirty="0" err="1" smtClean="0"/>
              <a:t>mashqlar</a:t>
            </a:r>
            <a:r>
              <a:rPr lang="en-US" sz="32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23295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11202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23528" y="748892"/>
                <a:ext cx="4017254" cy="19023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b="1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𝒙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</m:num>
                                    <m:den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𝒚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𝟓</m:t>
                                      </m:r>
                                    </m:den>
                                  </m:f>
                                </m:e>
                              </m:rad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b="1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𝒚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𝟓</m:t>
                                      </m:r>
                                    </m:num>
                                    <m:den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𝒙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rad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𝟔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748892"/>
                <a:ext cx="4017254" cy="190238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484798" y="843558"/>
                <a:ext cx="2129749" cy="14108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b="1" i="1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𝟓</m:t>
                              </m:r>
                            </m:den>
                          </m:f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798" y="843558"/>
                <a:ext cx="2129749" cy="14108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815885" y="1060495"/>
                <a:ext cx="1845377" cy="1007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  <m:r>
                            <a:rPr lang="en-US" b="1" i="1">
                              <a:latin typeface="Cambria Math"/>
                            </a:rPr>
                            <m:t>−</m:t>
                          </m:r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𝒚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𝟗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885" y="1060495"/>
                <a:ext cx="1845377" cy="10071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62092" y="2686961"/>
                <a:ext cx="318888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𝟖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𝟒𝟓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92" y="2686961"/>
                <a:ext cx="3188885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222010" y="2715766"/>
                <a:ext cx="252344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𝟓𝟑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010" y="2715766"/>
                <a:ext cx="2523448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93974" y="3221311"/>
                <a:ext cx="2750817" cy="9347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𝟗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𝟓𝟑</m:t>
                              </m:r>
                              <m:r>
                                <m:rPr>
                                  <m:nor/>
                                </m:rPr>
                                <a:rPr lang="ru-RU" b="1" dirty="0"/>
                                <m:t> 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74" y="3221311"/>
                <a:ext cx="2750817" cy="93474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706342" y="3219822"/>
                <a:ext cx="2890278" cy="9346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𝟗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𝟓𝟑</m:t>
                              </m:r>
                              <m:r>
                                <m:rPr>
                                  <m:nor/>
                                </m:rPr>
                                <a:rPr lang="ru-RU" b="1" dirty="0"/>
                                <m:t> 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𝟗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𝟗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𝟏𝟎𝟖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342" y="3219822"/>
                <a:ext cx="2890278" cy="93461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58541" y="4155926"/>
                <a:ext cx="406175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𝟓𝟓</m:t>
                      </m:r>
                      <m:r>
                        <a:rPr lang="en-US" b="1" i="1" smtClean="0">
                          <a:latin typeface="Cambria Math"/>
                        </a:rPr>
                        <m:t> 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541" y="4155926"/>
                <a:ext cx="4061753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790435" y="4161135"/>
                <a:ext cx="329269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𝟏𝟏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𝟏𝟐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435" y="4161135"/>
                <a:ext cx="3292696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620294" y="4553421"/>
                <a:ext cx="2886542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𝟏𝟏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;−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e>
                    </m:d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294" y="4553421"/>
                <a:ext cx="2886542" cy="538609"/>
              </a:xfrm>
              <a:prstGeom prst="rect">
                <a:avLst/>
              </a:prstGeom>
              <a:blipFill rotWithShape="1">
                <a:blip r:embed="rId12"/>
                <a:stretch>
                  <a:fillRect l="-4651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234187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11202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016" y="712316"/>
            <a:ext cx="85334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10-test.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Tengsizliklar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sistemasini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2961" y="1228234"/>
                <a:ext cx="3503843" cy="934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𝟏𝟎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𝟖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𝟗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61" y="1228234"/>
                <a:ext cx="3503843" cy="93429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9552" y="2167026"/>
                <a:ext cx="3414333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𝟑</m:t>
                      </m:r>
                      <m:sSup>
                        <m:sSupPr>
                          <m:ctrlPr>
                            <a:rPr lang="ru-RU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𝟏𝟎</m:t>
                      </m:r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 b="1" i="1">
                          <a:latin typeface="Cambria Math"/>
                        </a:rPr>
                        <m:t>−</m:t>
                      </m:r>
                      <m:r>
                        <a:rPr lang="en-US" b="1" i="1">
                          <a:latin typeface="Cambria Math"/>
                        </a:rPr>
                        <m:t>𝟖</m:t>
                      </m:r>
                      <m:r>
                        <a:rPr lang="en-US" b="1" i="1">
                          <a:latin typeface="Cambria Math"/>
                        </a:rPr>
                        <m:t>&lt;</m:t>
                      </m:r>
                      <m:r>
                        <a:rPr lang="en-US" b="1" i="1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167026"/>
                <a:ext cx="3414333" cy="5487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499992" y="1131590"/>
                <a:ext cx="4109202" cy="17112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𝟏𝟎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𝟏𝟒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=−</m:t>
                      </m:r>
                      <m:r>
                        <a:rPr lang="en-US" sz="2800" b="1" i="1" smtClean="0">
                          <a:latin typeface="Cambria Math"/>
                        </a:rPr>
                        <m:t>𝟒</m:t>
                      </m:r>
                      <m:r>
                        <a:rPr lang="en-US" sz="2800" b="1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2800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𝟏𝟎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𝟏𝟒</m:t>
                          </m:r>
                        </m:num>
                        <m:den>
                          <m:r>
                            <a:rPr lang="en-US" sz="2800" b="1" i="1"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sz="2800" b="1" i="1"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1131590"/>
                <a:ext cx="4109202" cy="171123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7544" y="2859782"/>
                <a:ext cx="436920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≥−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859782"/>
                <a:ext cx="4369209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Прямая со стрелкой 47"/>
          <p:cNvCxnSpPr/>
          <p:nvPr/>
        </p:nvCxnSpPr>
        <p:spPr>
          <a:xfrm>
            <a:off x="683568" y="4005850"/>
            <a:ext cx="5184576" cy="10292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Овал 48"/>
          <p:cNvSpPr/>
          <p:nvPr/>
        </p:nvSpPr>
        <p:spPr>
          <a:xfrm>
            <a:off x="4067944" y="3936627"/>
            <a:ext cx="147805" cy="147805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2595006" y="3942239"/>
            <a:ext cx="147805" cy="147805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031722" y="4061422"/>
                <a:ext cx="396262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000" b="1" i="1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722" y="4061422"/>
                <a:ext cx="396262" cy="67056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327193" y="4061422"/>
                <a:ext cx="588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193" y="4061422"/>
                <a:ext cx="588623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Дуга 52"/>
          <p:cNvSpPr/>
          <p:nvPr/>
        </p:nvSpPr>
        <p:spPr>
          <a:xfrm>
            <a:off x="560136" y="3685546"/>
            <a:ext cx="2139656" cy="649966"/>
          </a:xfrm>
          <a:prstGeom prst="arc">
            <a:avLst>
              <a:gd name="adj1" fmla="val 14753411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Дуга 53"/>
          <p:cNvSpPr/>
          <p:nvPr/>
        </p:nvSpPr>
        <p:spPr>
          <a:xfrm flipH="1">
            <a:off x="4139952" y="3685546"/>
            <a:ext cx="2612872" cy="649966"/>
          </a:xfrm>
          <a:prstGeom prst="arc">
            <a:avLst>
              <a:gd name="adj1" fmla="val 14753411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авая круглая скобка 54"/>
          <p:cNvSpPr/>
          <p:nvPr/>
        </p:nvSpPr>
        <p:spPr>
          <a:xfrm rot="16200000">
            <a:off x="3278254" y="3142257"/>
            <a:ext cx="277741" cy="1449444"/>
          </a:xfrm>
          <a:prstGeom prst="rightBracket">
            <a:avLst>
              <a:gd name="adj" fmla="val 46743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650395" y="3584094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0395" y="3584094"/>
                <a:ext cx="545341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162563" y="3621549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563" y="3621549"/>
                <a:ext cx="545341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793182" y="3597675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182" y="3597675"/>
                <a:ext cx="545341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Овал 58"/>
          <p:cNvSpPr/>
          <p:nvPr/>
        </p:nvSpPr>
        <p:spPr>
          <a:xfrm>
            <a:off x="1089698" y="3939902"/>
            <a:ext cx="147805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Дуга 59"/>
          <p:cNvSpPr/>
          <p:nvPr/>
        </p:nvSpPr>
        <p:spPr>
          <a:xfrm flipH="1">
            <a:off x="1161706" y="3577968"/>
            <a:ext cx="5786558" cy="793982"/>
          </a:xfrm>
          <a:prstGeom prst="arc">
            <a:avLst>
              <a:gd name="adj1" fmla="val 14753411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709486" y="4090044"/>
                <a:ext cx="8381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𝟒</m:t>
                      </m:r>
                      <m:r>
                        <a:rPr lang="en-US" sz="2000" b="1" i="1" smtClean="0">
                          <a:latin typeface="Cambria Math"/>
                        </a:rPr>
                        <m:t>,</m:t>
                      </m:r>
                      <m:r>
                        <a:rPr lang="en-US" sz="2000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486" y="4090044"/>
                <a:ext cx="838178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004048" y="4227934"/>
                <a:ext cx="2886542" cy="767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A85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00A85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A85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A85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𝟒</m:t>
                        </m:r>
                        <m:r>
                          <a:rPr lang="en-US" b="1" i="1" smtClean="0">
                            <a:solidFill>
                              <a:srgbClr val="00A85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  <m:f>
                          <m:fPr>
                            <m:ctrlPr>
                              <a:rPr lang="en-US" sz="3200" b="1" i="1">
                                <a:solidFill>
                                  <a:srgbClr val="00A859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1">
                                <a:solidFill>
                                  <a:srgbClr val="00A859"/>
                                </a:solidFill>
                                <a:latin typeface="Cambria Math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3200" b="1" i="1">
                                <a:solidFill>
                                  <a:srgbClr val="00A859"/>
                                </a:solidFill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endParaRPr lang="ru-RU" b="1" dirty="0">
                  <a:solidFill>
                    <a:srgbClr val="00A85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4227934"/>
                <a:ext cx="2886542" cy="767198"/>
              </a:xfrm>
              <a:prstGeom prst="rect">
                <a:avLst/>
              </a:prstGeom>
              <a:blipFill rotWithShape="1">
                <a:blip r:embed="rId13"/>
                <a:stretch>
                  <a:fillRect l="-4651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92095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23" grpId="0"/>
      <p:bldP spid="49" grpId="0" animBg="1"/>
      <p:bldP spid="50" grpId="0" animBg="1"/>
      <p:bldP spid="51" grpId="0"/>
      <p:bldP spid="52" grpId="0"/>
      <p:bldP spid="53" grpId="0" animBg="1"/>
      <p:bldP spid="53" grpId="1" animBg="1"/>
      <p:bldP spid="54" grpId="0" animBg="1"/>
      <p:bldP spid="54" grpId="1" animBg="1"/>
      <p:bldP spid="55" grpId="0" animBg="1"/>
      <p:bldP spid="56" grpId="0"/>
      <p:bldP spid="56" grpId="1"/>
      <p:bldP spid="57" grpId="0"/>
      <p:bldP spid="58" grpId="0"/>
      <p:bldP spid="58" grpId="1"/>
      <p:bldP spid="59" grpId="0" animBg="1"/>
      <p:bldP spid="60" grpId="0" animBg="1"/>
      <p:bldP spid="61" grpId="0"/>
      <p:bldP spid="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11202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7016" y="712316"/>
            <a:ext cx="85334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11-test.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Tengsizlikni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96879" y="1220147"/>
                <a:ext cx="2926699" cy="596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879" y="1220147"/>
                <a:ext cx="2926699" cy="59606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425271" y="1203598"/>
                <a:ext cx="3677032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≤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 b="1" i="1">
                          <a:latin typeface="Cambria Math"/>
                        </a:rPr>
                        <m:t>−</m:t>
                      </m:r>
                      <m:r>
                        <a:rPr lang="en-US" b="1" i="1">
                          <a:latin typeface="Cambria Math"/>
                        </a:rPr>
                        <m:t>𝟏</m:t>
                      </m:r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271" y="1203598"/>
                <a:ext cx="3677032" cy="5487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31508" y="1745109"/>
                <a:ext cx="2968697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 b="1" i="1">
                          <a:latin typeface="Cambria Math"/>
                        </a:rPr>
                        <m:t>−</m:t>
                      </m:r>
                      <m:r>
                        <a:rPr lang="en-US" b="1" i="1">
                          <a:latin typeface="Cambria Math"/>
                        </a:rPr>
                        <m:t>𝟏</m:t>
                      </m:r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508" y="1745109"/>
                <a:ext cx="2968697" cy="5487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020631" y="1745109"/>
                <a:ext cx="2691378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 b="1" i="1">
                          <a:latin typeface="Cambria Math"/>
                        </a:rPr>
                        <m:t>−</m:t>
                      </m:r>
                      <m:r>
                        <a:rPr lang="en-US" b="1" i="1">
                          <a:latin typeface="Cambria Math"/>
                        </a:rPr>
                        <m:t>𝟏</m:t>
                      </m:r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631" y="1745109"/>
                <a:ext cx="2691378" cy="54874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99592" y="2139702"/>
                <a:ext cx="3066417" cy="9950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ru-RU" b="1" i="1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139702"/>
                <a:ext cx="3066417" cy="99501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738071" y="2153484"/>
                <a:ext cx="3066417" cy="9950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ru-RU" b="1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8071" y="2153484"/>
                <a:ext cx="3066417" cy="99501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Прямая со стрелкой 26"/>
          <p:cNvCxnSpPr/>
          <p:nvPr/>
        </p:nvCxnSpPr>
        <p:spPr>
          <a:xfrm>
            <a:off x="683568" y="3573802"/>
            <a:ext cx="3600400" cy="10291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3101117" y="3504579"/>
            <a:ext cx="147805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1628179" y="3510191"/>
            <a:ext cx="147805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064895" y="3629374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895" y="3629374"/>
                <a:ext cx="396262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360366" y="3629374"/>
                <a:ext cx="588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366" y="3629374"/>
                <a:ext cx="588623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Дуга 31"/>
          <p:cNvSpPr/>
          <p:nvPr/>
        </p:nvSpPr>
        <p:spPr>
          <a:xfrm>
            <a:off x="107504" y="3253498"/>
            <a:ext cx="1635600" cy="649966"/>
          </a:xfrm>
          <a:prstGeom prst="arc">
            <a:avLst>
              <a:gd name="adj1" fmla="val 14753411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уга 32"/>
          <p:cNvSpPr/>
          <p:nvPr/>
        </p:nvSpPr>
        <p:spPr>
          <a:xfrm flipH="1">
            <a:off x="3203848" y="3253498"/>
            <a:ext cx="1368154" cy="649966"/>
          </a:xfrm>
          <a:prstGeom prst="arc">
            <a:avLst>
              <a:gd name="adj1" fmla="val 14753411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авая круглая скобка 33"/>
          <p:cNvSpPr/>
          <p:nvPr/>
        </p:nvSpPr>
        <p:spPr>
          <a:xfrm rot="16200000">
            <a:off x="2311427" y="2710209"/>
            <a:ext cx="277741" cy="1449444"/>
          </a:xfrm>
          <a:prstGeom prst="rightBracket">
            <a:avLst>
              <a:gd name="adj" fmla="val 46743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83568" y="3152046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152046"/>
                <a:ext cx="545341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195736" y="3189501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3189501"/>
                <a:ext cx="545341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491880" y="3165627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3165627"/>
                <a:ext cx="545341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Прямая со стрелкой 40"/>
          <p:cNvCxnSpPr/>
          <p:nvPr/>
        </p:nvCxnSpPr>
        <p:spPr>
          <a:xfrm>
            <a:off x="4932040" y="3569570"/>
            <a:ext cx="3415457" cy="10291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7349589" y="3500347"/>
            <a:ext cx="147805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5876651" y="3505959"/>
            <a:ext cx="147805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313367" y="3625142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3367" y="3625142"/>
                <a:ext cx="396262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608838" y="3625142"/>
                <a:ext cx="588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8838" y="3625142"/>
                <a:ext cx="588623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Дуга 45"/>
          <p:cNvSpPr/>
          <p:nvPr/>
        </p:nvSpPr>
        <p:spPr>
          <a:xfrm>
            <a:off x="4425270" y="3249266"/>
            <a:ext cx="1566305" cy="649966"/>
          </a:xfrm>
          <a:prstGeom prst="arc">
            <a:avLst>
              <a:gd name="adj1" fmla="val 14753411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Дуга 46"/>
          <p:cNvSpPr/>
          <p:nvPr/>
        </p:nvSpPr>
        <p:spPr>
          <a:xfrm flipH="1">
            <a:off x="7452320" y="3249266"/>
            <a:ext cx="1306436" cy="649966"/>
          </a:xfrm>
          <a:prstGeom prst="arc">
            <a:avLst>
              <a:gd name="adj1" fmla="val 14753411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авая круглая скобка 47"/>
          <p:cNvSpPr/>
          <p:nvPr/>
        </p:nvSpPr>
        <p:spPr>
          <a:xfrm rot="16200000">
            <a:off x="6559899" y="2705977"/>
            <a:ext cx="277741" cy="1449444"/>
          </a:xfrm>
          <a:prstGeom prst="rightBracket">
            <a:avLst>
              <a:gd name="adj" fmla="val 46743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932040" y="3147814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147814"/>
                <a:ext cx="545341" cy="538609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444208" y="3185269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3185269"/>
                <a:ext cx="545341" cy="538609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668344" y="3161395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3161395"/>
                <a:ext cx="545341" cy="538609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Прямая со стрелкой 53"/>
          <p:cNvCxnSpPr/>
          <p:nvPr/>
        </p:nvCxnSpPr>
        <p:spPr>
          <a:xfrm>
            <a:off x="395534" y="4410033"/>
            <a:ext cx="5400602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Овал 54"/>
          <p:cNvSpPr/>
          <p:nvPr/>
        </p:nvSpPr>
        <p:spPr>
          <a:xfrm>
            <a:off x="3245131" y="4351101"/>
            <a:ext cx="147805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1259632" y="4356713"/>
            <a:ext cx="147805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131840" y="4475896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4475896"/>
                <a:ext cx="396262" cy="40011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971600" y="4475896"/>
                <a:ext cx="588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475896"/>
                <a:ext cx="588623" cy="40011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Дуга 58"/>
          <p:cNvSpPr/>
          <p:nvPr/>
        </p:nvSpPr>
        <p:spPr>
          <a:xfrm>
            <a:off x="395534" y="4100020"/>
            <a:ext cx="2016226" cy="649966"/>
          </a:xfrm>
          <a:prstGeom prst="arc">
            <a:avLst>
              <a:gd name="adj1" fmla="val 14753411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Дуга 59"/>
          <p:cNvSpPr/>
          <p:nvPr/>
        </p:nvSpPr>
        <p:spPr>
          <a:xfrm flipH="1">
            <a:off x="3347862" y="4100020"/>
            <a:ext cx="1872210" cy="649966"/>
          </a:xfrm>
          <a:prstGeom prst="arc">
            <a:avLst>
              <a:gd name="adj1" fmla="val 14753411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авая круглая скобка 60"/>
          <p:cNvSpPr/>
          <p:nvPr/>
        </p:nvSpPr>
        <p:spPr>
          <a:xfrm rot="16200000">
            <a:off x="2667987" y="2806236"/>
            <a:ext cx="277741" cy="2950434"/>
          </a:xfrm>
          <a:prstGeom prst="rightBracket">
            <a:avLst>
              <a:gd name="adj" fmla="val 46743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4208171" y="4371950"/>
            <a:ext cx="147805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2339752" y="4368161"/>
            <a:ext cx="147805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2039161" y="4475896"/>
                <a:ext cx="588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161" y="4475896"/>
                <a:ext cx="588623" cy="40011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103730" y="4475896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730" y="4475896"/>
                <a:ext cx="396262" cy="400110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076056" y="3963129"/>
                <a:ext cx="3888432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A85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</a:t>
                </a:r>
                <a:r>
                  <a:rPr lang="en-US" b="1" dirty="0" err="1" smtClean="0">
                    <a:solidFill>
                      <a:srgbClr val="00A85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b="1" dirty="0" smtClean="0">
                    <a:solidFill>
                      <a:srgbClr val="00A85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A859"/>
                        </a:solidFill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dirty="0" smtClean="0">
                        <a:solidFill>
                          <a:srgbClr val="00A859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∈[−</m:t>
                    </m:r>
                    <m:r>
                      <a:rPr lang="en-US" b="1" i="1" dirty="0" smtClean="0">
                        <a:solidFill>
                          <a:srgbClr val="00A859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𝟐</m:t>
                    </m:r>
                    <m:r>
                      <a:rPr lang="en-US" b="1" i="1" dirty="0" smtClean="0">
                        <a:solidFill>
                          <a:srgbClr val="00A859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;−</m:t>
                    </m:r>
                    <m:r>
                      <a:rPr lang="en-US" b="1" i="1" dirty="0" smtClean="0">
                        <a:solidFill>
                          <a:srgbClr val="00A859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𝟏</m:t>
                    </m:r>
                    <m:r>
                      <a:rPr lang="en-US" b="1" i="1" dirty="0" smtClean="0">
                        <a:solidFill>
                          <a:srgbClr val="00A859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]⋃[</m:t>
                    </m:r>
                    <m:r>
                      <a:rPr lang="en-US" b="1" i="1" dirty="0" smtClean="0">
                        <a:solidFill>
                          <a:srgbClr val="00A859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𝟎</m:t>
                    </m:r>
                    <m:r>
                      <a:rPr lang="en-US" b="1" i="1" dirty="0" smtClean="0">
                        <a:solidFill>
                          <a:srgbClr val="00A859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;</m:t>
                    </m:r>
                    <m:r>
                      <a:rPr lang="en-US" b="1" i="1" dirty="0" smtClean="0">
                        <a:solidFill>
                          <a:srgbClr val="00A859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𝟏</m:t>
                    </m:r>
                    <m:r>
                      <a:rPr lang="en-US" b="1" i="1" dirty="0" smtClean="0">
                        <a:solidFill>
                          <a:srgbClr val="00A859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]</m:t>
                    </m:r>
                  </m:oMath>
                </a14:m>
                <a:endParaRPr lang="ru-RU" b="1" dirty="0">
                  <a:solidFill>
                    <a:srgbClr val="00A85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3963129"/>
                <a:ext cx="3888432" cy="984885"/>
              </a:xfrm>
              <a:prstGeom prst="rect">
                <a:avLst/>
              </a:prstGeom>
              <a:blipFill rotWithShape="1">
                <a:blip r:embed="rId23"/>
                <a:stretch>
                  <a:fillRect t="-61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33651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/>
      <p:bldP spid="23" grpId="0"/>
      <p:bldP spid="24" grpId="0"/>
      <p:bldP spid="25" grpId="0"/>
      <p:bldP spid="3" grpId="0"/>
      <p:bldP spid="26" grpId="0"/>
      <p:bldP spid="28" grpId="0" animBg="1"/>
      <p:bldP spid="29" grpId="0" animBg="1"/>
      <p:bldP spid="30" grpId="0"/>
      <p:bldP spid="31" grpId="0"/>
      <p:bldP spid="32" grpId="0" animBg="1"/>
      <p:bldP spid="33" grpId="0" animBg="1"/>
      <p:bldP spid="34" grpId="0" animBg="1"/>
      <p:bldP spid="34" grpId="1" animBg="1"/>
      <p:bldP spid="35" grpId="0"/>
      <p:bldP spid="35" grpId="1"/>
      <p:bldP spid="36" grpId="0"/>
      <p:bldP spid="36" grpId="1"/>
      <p:bldP spid="37" grpId="0"/>
      <p:bldP spid="37" grpId="1"/>
      <p:bldP spid="42" grpId="0" animBg="1"/>
      <p:bldP spid="43" grpId="0" animBg="1"/>
      <p:bldP spid="44" grpId="0"/>
      <p:bldP spid="45" grpId="0"/>
      <p:bldP spid="46" grpId="0" animBg="1"/>
      <p:bldP spid="46" grpId="1" animBg="1"/>
      <p:bldP spid="47" grpId="0" animBg="1"/>
      <p:bldP spid="47" grpId="1" animBg="1"/>
      <p:bldP spid="48" grpId="0" animBg="1"/>
      <p:bldP spid="49" grpId="0"/>
      <p:bldP spid="49" grpId="1"/>
      <p:bldP spid="50" grpId="0"/>
      <p:bldP spid="50" grpId="1"/>
      <p:bldP spid="51" grpId="0"/>
      <p:bldP spid="51" grpId="1"/>
      <p:bldP spid="55" grpId="0" animBg="1"/>
      <p:bldP spid="56" grpId="0" animBg="1"/>
      <p:bldP spid="57" grpId="0"/>
      <p:bldP spid="58" grpId="0"/>
      <p:bldP spid="59" grpId="0" animBg="1"/>
      <p:bldP spid="60" grpId="0" animBg="1"/>
      <p:bldP spid="61" grpId="0" animBg="1"/>
      <p:bldP spid="67" grpId="0" animBg="1"/>
      <p:bldP spid="68" grpId="0" animBg="1"/>
      <p:bldP spid="69" grpId="0"/>
      <p:bldP spid="70" grpId="0"/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Burchak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1295400" y="2427734"/>
            <a:ext cx="1145067" cy="2274963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1281793" y="4710858"/>
            <a:ext cx="2642135" cy="127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1219200" y="4653483"/>
            <a:ext cx="152400" cy="152400"/>
          </a:xfrm>
          <a:prstGeom prst="ellipse">
            <a:avLst/>
          </a:prstGeom>
          <a:solidFill>
            <a:srgbClr val="FF006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76200" y="778694"/>
            <a:ext cx="8915400" cy="1289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alt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nuqtadan</a:t>
            </a:r>
            <a:r>
              <a:rPr lang="en-US" alt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chiquvchi</a:t>
            </a:r>
            <a:r>
              <a:rPr lang="en-US" alt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alt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nurdan</a:t>
            </a:r>
            <a:r>
              <a:rPr lang="en-US" alt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alt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shaklga</a:t>
            </a:r>
            <a:r>
              <a:rPr lang="en-US" alt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burchak</a:t>
            </a:r>
            <a:r>
              <a:rPr lang="en-US" alt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alt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Дуга 15"/>
          <p:cNvSpPr/>
          <p:nvPr/>
        </p:nvSpPr>
        <p:spPr>
          <a:xfrm rot="816918">
            <a:off x="1403476" y="3977452"/>
            <a:ext cx="877816" cy="877081"/>
          </a:xfrm>
          <a:prstGeom prst="arc">
            <a:avLst>
              <a:gd name="adj1" fmla="val 13631326"/>
              <a:gd name="adj2" fmla="val 1957649"/>
            </a:avLst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40467" y="3624846"/>
            <a:ext cx="39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α</a:t>
            </a:r>
            <a:endParaRPr lang="ru-RU" sz="2800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0762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6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5496" y="-20538"/>
            <a:ext cx="9001000" cy="632304"/>
          </a:xfrm>
          <a:prstGeom prst="rect">
            <a:avLst/>
          </a:prstGeom>
          <a:solidFill>
            <a:srgbClr val="0070C0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Burchakning</a:t>
            </a:r>
            <a:r>
              <a:rPr lang="en-US" alt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radian </a:t>
            </a:r>
            <a:r>
              <a:rPr lang="en-US" altLang="ru-RU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o‘lchovi</a:t>
            </a:r>
            <a:endParaRPr lang="ru-RU" altLang="ru-RU" sz="4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7504" y="627534"/>
            <a:ext cx="9036495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>1 </a:t>
            </a:r>
            <a:r>
              <a:rPr kumimoji="0" lang="en-US" alt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>radian </a:t>
            </a:r>
            <a:r>
              <a:rPr kumimoji="0" lang="en-US" alt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</a:rPr>
              <a:t>deb </a:t>
            </a:r>
            <a:r>
              <a:rPr kumimoji="0" lang="en-US" altLang="ru-RU" sz="28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</a:rPr>
              <a:t>uzunligi</a:t>
            </a:r>
            <a:r>
              <a:rPr kumimoji="0" lang="en-US" alt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</a:rPr>
              <a:t> </a:t>
            </a:r>
            <a:r>
              <a:rPr kumimoji="0" lang="en-US" altLang="ru-RU" sz="28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</a:rPr>
              <a:t>aylana</a:t>
            </a:r>
            <a:r>
              <a:rPr kumimoji="0" lang="en-US" alt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</a:rPr>
              <a:t> </a:t>
            </a:r>
            <a:r>
              <a:rPr kumimoji="0" lang="en-US" altLang="ru-RU" sz="28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</a:rPr>
              <a:t>radiusiga</a:t>
            </a:r>
            <a:r>
              <a:rPr kumimoji="0" lang="en-US" alt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</a:rPr>
              <a:t> </a:t>
            </a:r>
            <a:r>
              <a:rPr kumimoji="0" lang="en-US" altLang="ru-RU" sz="28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</a:rPr>
              <a:t>teng</a:t>
            </a:r>
            <a:r>
              <a:rPr kumimoji="0" lang="en-US" alt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</a:rPr>
              <a:t> </a:t>
            </a:r>
            <a:r>
              <a:rPr kumimoji="0" lang="en-US" altLang="ru-RU" sz="28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</a:rPr>
              <a:t>bo‘lgan</a:t>
            </a:r>
            <a:r>
              <a:rPr kumimoji="0" lang="en-US" alt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</a:rPr>
              <a:t> </a:t>
            </a:r>
            <a:r>
              <a:rPr kumimoji="0" lang="en-US" altLang="ru-RU" sz="28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</a:rPr>
              <a:t>yoyga</a:t>
            </a:r>
            <a:r>
              <a:rPr kumimoji="0" lang="en-US" alt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</a:rPr>
              <a:t> </a:t>
            </a:r>
            <a:r>
              <a:rPr kumimoji="0" lang="en-US" altLang="ru-RU" sz="28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</a:rPr>
              <a:t>tiralgan</a:t>
            </a:r>
            <a:r>
              <a:rPr kumimoji="0" lang="en-US" alt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</a:rPr>
              <a:t> </a:t>
            </a:r>
            <a:r>
              <a:rPr kumimoji="0" lang="en-US" altLang="ru-RU" sz="28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</a:rPr>
              <a:t>markaziy</a:t>
            </a:r>
            <a:r>
              <a:rPr kumimoji="0" lang="en-US" alt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</a:rPr>
              <a:t> </a:t>
            </a:r>
            <a:r>
              <a:rPr kumimoji="0" lang="en-US" altLang="ru-RU" sz="28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</a:rPr>
              <a:t>burchakka</a:t>
            </a:r>
            <a:r>
              <a:rPr kumimoji="0" lang="en-US" alt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</a:rPr>
              <a:t> </a:t>
            </a:r>
            <a:r>
              <a:rPr kumimoji="0" lang="en-US" altLang="ru-RU" sz="28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</a:rPr>
              <a:t>aytiladi</a:t>
            </a:r>
            <a:r>
              <a:rPr kumimoji="0" lang="en-US" alt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</a:rPr>
              <a:t>.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407" y="1714500"/>
            <a:ext cx="4286250" cy="3214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91500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thumbs.dreamstime.com/z/pi-698789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3" b="8998"/>
          <a:stretch/>
        </p:blipFill>
        <p:spPr bwMode="auto">
          <a:xfrm>
            <a:off x="245467" y="2187478"/>
            <a:ext cx="2958381" cy="2256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395536" y="228600"/>
            <a:ext cx="8596064" cy="1572270"/>
          </a:xfrm>
          <a:prstGeom prst="wedgeRoundRectCallout">
            <a:avLst>
              <a:gd name="adj1" fmla="val -53645"/>
              <a:gd name="adj2" fmla="val 73152"/>
              <a:gd name="adj3" fmla="val 16667"/>
            </a:avLst>
          </a:prstGeom>
          <a:solidFill>
            <a:schemeClr val="bg1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0" name="Rectangle 1"/>
              <p:cNvSpPr>
                <a:spLocks noChangeArrowheads="1"/>
              </p:cNvSpPr>
              <p:nvPr/>
            </p:nvSpPr>
            <p:spPr bwMode="auto">
              <a:xfrm>
                <a:off x="467544" y="301686"/>
                <a:ext cx="8516537" cy="1384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28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Pi </a:t>
                </a:r>
                <a:r>
                  <a:rPr lang="en-US" sz="28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soni</a:t>
                </a:r>
                <a:r>
                  <a:rPr lang="en-US" sz="28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𝝅</m:t>
                    </m:r>
                  </m:oMath>
                </a14:m>
                <a:r>
                  <a:rPr lang="ru-RU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 –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matematik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o‘zgarmas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qiymat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aylana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uzunligini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diametriga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nisbatini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ifodalovchi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son.</a:t>
                </a:r>
                <a:endParaRPr lang="ru-RU" altLang="ru-RU" sz="2800" b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170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301686"/>
                <a:ext cx="8516537" cy="1384995"/>
              </a:xfrm>
              <a:prstGeom prst="rect">
                <a:avLst/>
              </a:prstGeom>
              <a:blipFill rotWithShape="1">
                <a:blip r:embed="rId3"/>
                <a:stretch>
                  <a:fillRect l="-1503" t="-3509" b="-118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71750"/>
            <a:ext cx="5410200" cy="128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636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1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225354" y="1995487"/>
            <a:ext cx="8642350" cy="1754525"/>
            <a:chOff x="259439" y="429488"/>
            <a:chExt cx="8642350" cy="2339366"/>
          </a:xfrm>
        </p:grpSpPr>
        <p:sp>
          <p:nvSpPr>
            <p:cNvPr id="2" name="Овал 1"/>
            <p:cNvSpPr/>
            <p:nvPr/>
          </p:nvSpPr>
          <p:spPr>
            <a:xfrm>
              <a:off x="465814" y="429488"/>
              <a:ext cx="8229600" cy="2279650"/>
            </a:xfrm>
            <a:prstGeom prst="ellipse">
              <a:avLst/>
            </a:prstGeom>
            <a:solidFill>
              <a:srgbClr val="FF66FF">
                <a:alpha val="49000"/>
              </a:srgbClr>
            </a:solidFill>
            <a:ln>
              <a:solidFill>
                <a:schemeClr val="bg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94" name="Text Box 2"/>
            <p:cNvSpPr txBox="1">
              <a:spLocks noChangeArrowheads="1"/>
            </p:cNvSpPr>
            <p:nvPr/>
          </p:nvSpPr>
          <p:spPr bwMode="auto">
            <a:xfrm>
              <a:off x="259439" y="429753"/>
              <a:ext cx="8642350" cy="23391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ru-RU" sz="54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mbria" panose="02040503050406030204" pitchFamily="18" charset="0"/>
                </a:rPr>
                <a:t>Burchak</a:t>
              </a:r>
              <a:r>
                <a:rPr lang="en-US" altLang="ru-RU" sz="54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mbria" panose="02040503050406030204" pitchFamily="18" charset="0"/>
                </a:rPr>
                <a:t> </a:t>
              </a:r>
              <a:r>
                <a:rPr lang="en-US" altLang="ru-RU" sz="54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mbria" panose="02040503050406030204" pitchFamily="18" charset="0"/>
                </a:rPr>
                <a:t>o‘lchov</a:t>
              </a:r>
              <a:r>
                <a:rPr lang="en-US" altLang="ru-RU" sz="54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mbria" panose="02040503050406030204" pitchFamily="18" charset="0"/>
                </a:rPr>
                <a:t> </a:t>
              </a:r>
            </a:p>
            <a:p>
              <a:pPr algn="ctr"/>
              <a:r>
                <a:rPr lang="en-US" altLang="ru-RU" sz="54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mbria" panose="02040503050406030204" pitchFamily="18" charset="0"/>
                </a:rPr>
                <a:t>birliklari</a:t>
              </a:r>
              <a:endParaRPr lang="ru-RU" altLang="ru-RU" sz="5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endParaRPr>
            </a:p>
          </p:txBody>
        </p:sp>
      </p:grpSp>
      <p:sp>
        <p:nvSpPr>
          <p:cNvPr id="8195" name="Line 3"/>
          <p:cNvSpPr>
            <a:spLocks noChangeShapeType="1"/>
          </p:cNvSpPr>
          <p:nvPr/>
        </p:nvSpPr>
        <p:spPr bwMode="auto">
          <a:xfrm flipH="1">
            <a:off x="1889622" y="1819378"/>
            <a:ext cx="863600" cy="70127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6144753" y="1803755"/>
            <a:ext cx="1008063" cy="75604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6550390" y="3886200"/>
            <a:ext cx="2362200" cy="882009"/>
            <a:chOff x="6550390" y="5181600"/>
            <a:chExt cx="2362200" cy="1176012"/>
          </a:xfrm>
        </p:grpSpPr>
        <p:sp>
          <p:nvSpPr>
            <p:cNvPr id="23" name="Овал 22"/>
            <p:cNvSpPr/>
            <p:nvPr/>
          </p:nvSpPr>
          <p:spPr>
            <a:xfrm>
              <a:off x="6550390" y="5181600"/>
              <a:ext cx="2362200" cy="1176012"/>
            </a:xfrm>
            <a:prstGeom prst="ellipse">
              <a:avLst/>
            </a:prstGeom>
            <a:solidFill>
              <a:srgbClr val="FF66FF">
                <a:alpha val="28000"/>
              </a:srgbClr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197" name="Text Box 5"/>
            <p:cNvSpPr txBox="1">
              <a:spLocks noChangeArrowheads="1"/>
            </p:cNvSpPr>
            <p:nvPr/>
          </p:nvSpPr>
          <p:spPr bwMode="auto">
            <a:xfrm>
              <a:off x="6882308" y="5253203"/>
              <a:ext cx="1650132" cy="86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600" b="1" i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mbria" panose="02040503050406030204" pitchFamily="18" charset="0"/>
                </a:rPr>
                <a:t>gradus</a:t>
              </a:r>
              <a:endParaRPr lang="ru-RU" altLang="ru-RU" sz="36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2711159" y="3363838"/>
            <a:ext cx="3301001" cy="1723549"/>
            <a:chOff x="1136919" y="2491472"/>
            <a:chExt cx="3301001" cy="2298064"/>
          </a:xfrm>
        </p:grpSpPr>
        <p:sp>
          <p:nvSpPr>
            <p:cNvPr id="29" name="Овал 28"/>
            <p:cNvSpPr/>
            <p:nvPr/>
          </p:nvSpPr>
          <p:spPr>
            <a:xfrm>
              <a:off x="1136919" y="3334613"/>
              <a:ext cx="3265735" cy="1246912"/>
            </a:xfrm>
            <a:prstGeom prst="ellipse">
              <a:avLst/>
            </a:prstGeom>
            <a:solidFill>
              <a:srgbClr val="FF66FF">
                <a:alpha val="36000"/>
              </a:srgbClr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99" name="Text Box 7"/>
            <p:cNvSpPr txBox="1">
              <a:spLocks noChangeArrowheads="1"/>
            </p:cNvSpPr>
            <p:nvPr/>
          </p:nvSpPr>
          <p:spPr bwMode="auto">
            <a:xfrm>
              <a:off x="1271977" y="2491472"/>
              <a:ext cx="3165943" cy="2298064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altLang="ru-RU" sz="10600" i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mbria" panose="02040503050406030204" pitchFamily="18" charset="0"/>
                  <a:sym typeface="Symbol" pitchFamily="18" charset="2"/>
                </a:rPr>
                <a:t></a:t>
              </a:r>
              <a:r>
                <a:rPr lang="ru-RU" altLang="ru-RU" sz="4800" i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mbria" panose="02040503050406030204" pitchFamily="18" charset="0"/>
                  <a:sym typeface="Symbol" pitchFamily="18" charset="2"/>
                </a:rPr>
                <a:t> </a:t>
              </a:r>
              <a:r>
                <a:rPr lang="en-US" altLang="ru-RU" sz="4800" i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mbria" panose="02040503050406030204" pitchFamily="18" charset="0"/>
                  <a:sym typeface="Symbol" pitchFamily="18" charset="2"/>
                </a:rPr>
                <a:t>radian</a:t>
              </a:r>
              <a:endParaRPr lang="ru-RU" altLang="ru-RU" sz="6600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sym typeface="Symbol" pitchFamily="18" charset="2"/>
              </a:endParaRPr>
            </a:p>
          </p:txBody>
        </p:sp>
      </p:grp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2209801" y="3381375"/>
            <a:ext cx="633413" cy="37861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H="1">
            <a:off x="6466807" y="3381375"/>
            <a:ext cx="473075" cy="323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6127342" y="267494"/>
            <a:ext cx="2319130" cy="1107995"/>
            <a:chOff x="4538870" y="3387515"/>
            <a:chExt cx="2319130" cy="1477328"/>
          </a:xfrm>
        </p:grpSpPr>
        <p:sp>
          <p:nvSpPr>
            <p:cNvPr id="14" name="Овал 13"/>
            <p:cNvSpPr/>
            <p:nvPr/>
          </p:nvSpPr>
          <p:spPr>
            <a:xfrm>
              <a:off x="4538870" y="3522176"/>
              <a:ext cx="2319130" cy="1202223"/>
            </a:xfrm>
            <a:prstGeom prst="ellipse">
              <a:avLst/>
            </a:prstGeom>
            <a:solidFill>
              <a:srgbClr val="FF66FF">
                <a:alpha val="27000"/>
              </a:srgbClr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4766128" y="3387515"/>
              <a:ext cx="1864613" cy="1477328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6600" i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mbria" panose="02040503050406030204" pitchFamily="18" charset="0"/>
                  <a:sym typeface="Symbol" pitchFamily="18" charset="2"/>
                </a:rPr>
                <a:t>180</a:t>
              </a:r>
              <a:r>
                <a:rPr lang="ru-RU" altLang="ru-RU" sz="6600" i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mbria" panose="02040503050406030204" pitchFamily="18" charset="0"/>
                  <a:sym typeface="Symbol" pitchFamily="18" charset="2"/>
                </a:rPr>
                <a:t>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434351" y="368492"/>
            <a:ext cx="2488013" cy="820884"/>
            <a:chOff x="434351" y="491322"/>
            <a:chExt cx="2488013" cy="1094512"/>
          </a:xfrm>
        </p:grpSpPr>
        <p:sp>
          <p:nvSpPr>
            <p:cNvPr id="20" name="Овал 19"/>
            <p:cNvSpPr/>
            <p:nvPr/>
          </p:nvSpPr>
          <p:spPr>
            <a:xfrm>
              <a:off x="434351" y="491322"/>
              <a:ext cx="2488013" cy="1094512"/>
            </a:xfrm>
            <a:prstGeom prst="ellipse">
              <a:avLst/>
            </a:prstGeom>
            <a:solidFill>
              <a:srgbClr val="FF66FF">
                <a:alpha val="23000"/>
              </a:srgbClr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98" name="Text Box 6"/>
            <p:cNvSpPr txBox="1">
              <a:spLocks noChangeArrowheads="1"/>
            </p:cNvSpPr>
            <p:nvPr/>
          </p:nvSpPr>
          <p:spPr bwMode="auto">
            <a:xfrm>
              <a:off x="750534" y="548679"/>
              <a:ext cx="1589218" cy="86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600" b="1" i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mbria" panose="02040503050406030204" pitchFamily="18" charset="0"/>
                </a:rPr>
                <a:t>radian</a:t>
              </a:r>
              <a:endParaRPr lang="ru-RU" altLang="ru-RU" sz="36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4202748" y="887690"/>
            <a:ext cx="753386" cy="1107996"/>
            <a:chOff x="4202748" y="1183586"/>
            <a:chExt cx="753386" cy="1477328"/>
          </a:xfrm>
        </p:grpSpPr>
        <p:sp>
          <p:nvSpPr>
            <p:cNvPr id="17" name="Овал 16"/>
            <p:cNvSpPr/>
            <p:nvPr/>
          </p:nvSpPr>
          <p:spPr>
            <a:xfrm>
              <a:off x="4202748" y="1728058"/>
              <a:ext cx="753386" cy="484912"/>
            </a:xfrm>
            <a:prstGeom prst="ellipse">
              <a:avLst/>
            </a:prstGeom>
            <a:solidFill>
              <a:srgbClr val="FF66FF">
                <a:alpha val="29000"/>
              </a:srgbClr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7" name="Text Box 7"/>
            <p:cNvSpPr txBox="1">
              <a:spLocks noChangeArrowheads="1"/>
            </p:cNvSpPr>
            <p:nvPr/>
          </p:nvSpPr>
          <p:spPr bwMode="auto">
            <a:xfrm>
              <a:off x="4235660" y="1183586"/>
              <a:ext cx="631904" cy="1477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6600" i="1" dirty="0" smtClean="0">
                  <a:ln>
                    <a:solidFill>
                      <a:srgbClr val="FFFF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mbria" panose="02040503050406030204" pitchFamily="18" charset="0"/>
                  <a:sym typeface="Symbol" pitchFamily="18" charset="2"/>
                </a:rPr>
                <a:t>=</a:t>
              </a:r>
              <a:endParaRPr lang="ru-RU" altLang="ru-RU" sz="6600" i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sym typeface="Symbol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55483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09577E-6 L -0.00555 -0.376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-188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2607E-6 L -0.0552 0.6736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3368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102E-6 L -0.15 -0.0166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8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83067E-6 L -0.00018 0.426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130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01781E-7 L 0.06598 0.563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9" y="2815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6.01434E-8 L -0.00382 -0.2521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126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  <p:bldP spid="8196" grpId="0" animBg="1"/>
      <p:bldP spid="8200" grpId="0" animBg="1"/>
      <p:bldP spid="820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99156fcbb4316394c5152e6f661e9a0b07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13291</TotalTime>
  <Words>894</Words>
  <Application>Microsoft Office PowerPoint</Application>
  <PresentationFormat>Экран (16:9)</PresentationFormat>
  <Paragraphs>149</Paragraphs>
  <Slides>20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Office Theme</vt:lpstr>
      <vt:lpstr>Формула</vt:lpstr>
      <vt:lpstr>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acer</cp:lastModifiedBy>
  <cp:revision>1216</cp:revision>
  <dcterms:created xsi:type="dcterms:W3CDTF">2020-04-09T07:32:19Z</dcterms:created>
  <dcterms:modified xsi:type="dcterms:W3CDTF">2021-03-04T04:11:19Z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